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147473101" r:id="rId2"/>
    <p:sldId id="2964" r:id="rId3"/>
    <p:sldId id="2147473100" r:id="rId4"/>
    <p:sldId id="4164" r:id="rId5"/>
    <p:sldId id="4163" r:id="rId6"/>
    <p:sldId id="2981" r:id="rId7"/>
    <p:sldId id="4045" r:id="rId8"/>
    <p:sldId id="4166" r:id="rId9"/>
    <p:sldId id="2948" r:id="rId10"/>
    <p:sldId id="283" r:id="rId11"/>
    <p:sldId id="2943" r:id="rId12"/>
    <p:sldId id="4169" r:id="rId13"/>
    <p:sldId id="2944" r:id="rId14"/>
    <p:sldId id="2949" r:id="rId15"/>
    <p:sldId id="2918" r:id="rId16"/>
    <p:sldId id="4167" r:id="rId17"/>
    <p:sldId id="2950" r:id="rId18"/>
    <p:sldId id="4162" r:id="rId19"/>
    <p:sldId id="2919" r:id="rId20"/>
    <p:sldId id="2961" r:id="rId21"/>
    <p:sldId id="2962" r:id="rId22"/>
    <p:sldId id="2928" r:id="rId23"/>
    <p:sldId id="2951" r:id="rId24"/>
    <p:sldId id="2922" r:id="rId25"/>
    <p:sldId id="2924" r:id="rId26"/>
    <p:sldId id="2925" r:id="rId27"/>
    <p:sldId id="2926" r:id="rId28"/>
    <p:sldId id="2945" r:id="rId29"/>
    <p:sldId id="2917" r:id="rId30"/>
    <p:sldId id="2953" r:id="rId31"/>
    <p:sldId id="2955" r:id="rId32"/>
    <p:sldId id="4168" r:id="rId33"/>
    <p:sldId id="2932" r:id="rId34"/>
    <p:sldId id="2934" r:id="rId35"/>
    <p:sldId id="3706" r:id="rId36"/>
    <p:sldId id="2935" r:id="rId37"/>
    <p:sldId id="2952" r:id="rId38"/>
    <p:sldId id="41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0" d="100"/>
          <a:sy n="40" d="100"/>
        </p:scale>
        <p:origin x="44"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0.15970960760414685"/>
          <c:y val="1.8426018117929543E-2"/>
          <c:w val="0.80911468784902929"/>
          <c:h val="0.85263071307491578"/>
        </c:manualLayout>
      </c:layout>
      <c:barChart>
        <c:barDir val="col"/>
        <c:grouping val="clustered"/>
        <c:varyColors val="0"/>
        <c:ser>
          <c:idx val="0"/>
          <c:order val="0"/>
          <c:tx>
            <c:v>Desogestrel 75 </c:v>
          </c:tx>
          <c:spPr>
            <a:solidFill>
              <a:srgbClr val="7F7F7F"/>
            </a:solidFill>
            <a:ln>
              <a:noFill/>
            </a:ln>
          </c:spPr>
          <c:invertIfNegative val="0"/>
          <c:cat>
            <c:strLit>
              <c:ptCount val="10"/>
              <c:pt idx="0">
                <c:v>Cycle 2</c:v>
              </c:pt>
              <c:pt idx="1">
                <c:v>Cycle 3</c:v>
              </c:pt>
              <c:pt idx="2">
                <c:v>Cycle 4</c:v>
              </c:pt>
              <c:pt idx="3">
                <c:v>Cycle 5</c:v>
              </c:pt>
              <c:pt idx="4">
                <c:v>Cycle 6</c:v>
              </c:pt>
              <c:pt idx="5">
                <c:v>Cycle 7</c:v>
              </c:pt>
              <c:pt idx="6">
                <c:v>Cycle 8</c:v>
              </c:pt>
              <c:pt idx="7">
                <c:v>Cycle 9</c:v>
              </c:pt>
              <c:pt idx="8">
                <c:v>Cycles 2-4</c:v>
              </c:pt>
              <c:pt idx="9">
                <c:v>Cycles 7-9</c:v>
              </c:pt>
            </c:strLit>
          </c:cat>
          <c:val>
            <c:numLit>
              <c:formatCode>General</c:formatCode>
              <c:ptCount val="10"/>
              <c:pt idx="0">
                <c:v>0.74</c:v>
              </c:pt>
              <c:pt idx="1">
                <c:v>0.63700000000000001</c:v>
              </c:pt>
              <c:pt idx="2">
                <c:v>0.66</c:v>
              </c:pt>
              <c:pt idx="3">
                <c:v>0.53900000000000003</c:v>
              </c:pt>
              <c:pt idx="4">
                <c:v>0.55300000000000005</c:v>
              </c:pt>
              <c:pt idx="5">
                <c:v>0.49199999999999999</c:v>
              </c:pt>
              <c:pt idx="6">
                <c:v>0.48899999999999999</c:v>
              </c:pt>
              <c:pt idx="7">
                <c:v>0.45300000000000001</c:v>
              </c:pt>
              <c:pt idx="8">
                <c:v>0.86499999999999999</c:v>
              </c:pt>
              <c:pt idx="9">
                <c:v>0.67900000000000005</c:v>
              </c:pt>
            </c:numLit>
          </c:val>
          <c:extLst>
            <c:ext xmlns:c16="http://schemas.microsoft.com/office/drawing/2014/chart" uri="{C3380CC4-5D6E-409C-BE32-E72D297353CC}">
              <c16:uniqueId val="{00000000-4B78-475D-A09F-9173D9FF6379}"/>
            </c:ext>
          </c:extLst>
        </c:ser>
        <c:ser>
          <c:idx val="1"/>
          <c:order val="1"/>
          <c:tx>
            <c:v>Slynd®</c:v>
          </c:tx>
          <c:spPr>
            <a:solidFill>
              <a:srgbClr val="A4165D"/>
            </a:solidFill>
            <a:ln w="9528">
              <a:solidFill>
                <a:srgbClr val="A6175D"/>
              </a:solidFill>
              <a:prstDash val="solid"/>
            </a:ln>
          </c:spPr>
          <c:invertIfNegative val="0"/>
          <c:cat>
            <c:strLit>
              <c:ptCount val="10"/>
              <c:pt idx="0">
                <c:v>Cycle 2</c:v>
              </c:pt>
              <c:pt idx="1">
                <c:v>Cycle 3</c:v>
              </c:pt>
              <c:pt idx="2">
                <c:v>Cycle 4</c:v>
              </c:pt>
              <c:pt idx="3">
                <c:v>Cycle 5</c:v>
              </c:pt>
              <c:pt idx="4">
                <c:v>Cycle 6</c:v>
              </c:pt>
              <c:pt idx="5">
                <c:v>Cycle 7</c:v>
              </c:pt>
              <c:pt idx="6">
                <c:v>Cycle 8</c:v>
              </c:pt>
              <c:pt idx="7">
                <c:v>Cycle 9</c:v>
              </c:pt>
              <c:pt idx="8">
                <c:v>Cycles 2-4</c:v>
              </c:pt>
              <c:pt idx="9">
                <c:v>Cycles 7-9</c:v>
              </c:pt>
            </c:strLit>
          </c:cat>
          <c:val>
            <c:numLit>
              <c:formatCode>General</c:formatCode>
              <c:ptCount val="10"/>
              <c:pt idx="0">
                <c:v>0.51400000000000001</c:v>
              </c:pt>
              <c:pt idx="1">
                <c:v>0.501</c:v>
              </c:pt>
              <c:pt idx="2">
                <c:v>0.48</c:v>
              </c:pt>
              <c:pt idx="3">
                <c:v>0.44500000000000001</c:v>
              </c:pt>
              <c:pt idx="4">
                <c:v>0.45300000000000001</c:v>
              </c:pt>
              <c:pt idx="5">
                <c:v>0.439</c:v>
              </c:pt>
              <c:pt idx="6">
                <c:v>0.432</c:v>
              </c:pt>
              <c:pt idx="7">
                <c:v>0.439</c:v>
              </c:pt>
              <c:pt idx="8">
                <c:v>0.67900000000000005</c:v>
              </c:pt>
              <c:pt idx="9">
                <c:v>0.65</c:v>
              </c:pt>
            </c:numLit>
          </c:val>
          <c:extLst>
            <c:ext xmlns:c16="http://schemas.microsoft.com/office/drawing/2014/chart" uri="{C3380CC4-5D6E-409C-BE32-E72D297353CC}">
              <c16:uniqueId val="{00000001-4B78-475D-A09F-9173D9FF6379}"/>
            </c:ext>
          </c:extLst>
        </c:ser>
        <c:dLbls>
          <c:showLegendKey val="0"/>
          <c:showVal val="0"/>
          <c:showCatName val="0"/>
          <c:showSerName val="0"/>
          <c:showPercent val="0"/>
          <c:showBubbleSize val="0"/>
        </c:dLbls>
        <c:gapWidth val="200"/>
        <c:axId val="1128709487"/>
        <c:axId val="763729680"/>
      </c:barChart>
      <c:valAx>
        <c:axId val="763729680"/>
        <c:scaling>
          <c:orientation val="minMax"/>
        </c:scaling>
        <c:delete val="0"/>
        <c:axPos val="l"/>
        <c:majorGridlines>
          <c:spPr>
            <a:ln w="9528" cap="flat">
              <a:solidFill>
                <a:srgbClr val="DEDEDC"/>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1D1D1B"/>
                    </a:solidFill>
                    <a:latin typeface="Arial"/>
                  </a:defRPr>
                </a:pPr>
                <a:r>
                  <a:rPr lang="en-GB" sz="1000" b="0" i="0" u="none" strike="noStrike" kern="1200" cap="none" spc="0" baseline="0" dirty="0">
                    <a:solidFill>
                      <a:srgbClr val="1D1D1B"/>
                    </a:solidFill>
                    <a:uFillTx/>
                    <a:latin typeface="Arial"/>
                  </a:rPr>
                  <a:t>Proportion of individuals experiencing unscheduled spotting and bleeding per cycle (%)</a:t>
                </a:r>
              </a:p>
            </c:rich>
          </c:tx>
          <c:layout>
            <c:manualLayout>
              <c:xMode val="edge"/>
              <c:yMode val="edge"/>
              <c:x val="7.2863372833990636E-2"/>
              <c:y val="9.5656581917496847E-2"/>
            </c:manualLayout>
          </c:layout>
          <c:overlay val="0"/>
          <c:spPr>
            <a:noFill/>
            <a:ln>
              <a:noFill/>
            </a:ln>
          </c:spPr>
        </c:title>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1D1D1B"/>
                </a:solidFill>
                <a:latin typeface="Arial"/>
              </a:defRPr>
            </a:pPr>
            <a:endParaRPr lang="en-US"/>
          </a:p>
        </c:txPr>
        <c:crossAx val="1128709487"/>
        <c:crosses val="autoZero"/>
        <c:crossBetween val="between"/>
      </c:valAx>
      <c:catAx>
        <c:axId val="1128709487"/>
        <c:scaling>
          <c:orientation val="minMax"/>
        </c:scaling>
        <c:delete val="0"/>
        <c:axPos val="b"/>
        <c:numFmt formatCode="General" sourceLinked="0"/>
        <c:majorTickMark val="none"/>
        <c:minorTickMark val="none"/>
        <c:tickLblPos val="nextTo"/>
        <c:spPr>
          <a:noFill/>
          <a:ln w="9528" cap="flat">
            <a:solidFill>
              <a:srgbClr val="DEDEDC"/>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1D1D1B"/>
                </a:solidFill>
                <a:latin typeface="Arial"/>
              </a:defRPr>
            </a:pPr>
            <a:endParaRPr lang="en-US"/>
          </a:p>
        </c:txPr>
        <c:crossAx val="76372968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1D1D1B"/>
          </a:solidFill>
          <a:latin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0.16629373996032115"/>
          <c:y val="8.6377907189611622E-2"/>
          <c:w val="0.81051300890650291"/>
          <c:h val="0.76714489266230834"/>
        </c:manualLayout>
      </c:layout>
      <c:barChart>
        <c:barDir val="col"/>
        <c:grouping val="clustered"/>
        <c:varyColors val="0"/>
        <c:ser>
          <c:idx val="0"/>
          <c:order val="0"/>
          <c:tx>
            <c:v>Desogestrel</c:v>
          </c:tx>
          <c:spPr>
            <a:solidFill>
              <a:srgbClr val="7F7F7F"/>
            </a:solidFill>
            <a:ln>
              <a:noFill/>
            </a:ln>
          </c:spPr>
          <c:invertIfNegative val="0"/>
          <c:cat>
            <c:strLit>
              <c:ptCount val="4"/>
              <c:pt idx="0">
                <c:v>Short-term 
Cycle 2-4</c:v>
              </c:pt>
              <c:pt idx="1">
                <c:v>Medium-term 
Cycle 2-6</c:v>
              </c:pt>
              <c:pt idx="2">
                <c:v>Long-term 
Cycle 2-9</c:v>
              </c:pt>
              <c:pt idx="3">
                <c:v>Cycle 7-9</c:v>
              </c:pt>
            </c:strLit>
          </c:cat>
          <c:val>
            <c:numLit>
              <c:formatCode>General</c:formatCode>
              <c:ptCount val="4"/>
              <c:pt idx="0">
                <c:v>16.899999999999999</c:v>
              </c:pt>
              <c:pt idx="1">
                <c:v>23.7</c:v>
              </c:pt>
              <c:pt idx="2">
                <c:v>34.700000000000003</c:v>
              </c:pt>
              <c:pt idx="3">
                <c:v>10.8</c:v>
              </c:pt>
            </c:numLit>
          </c:val>
          <c:extLst>
            <c:ext xmlns:c16="http://schemas.microsoft.com/office/drawing/2014/chart" uri="{C3380CC4-5D6E-409C-BE32-E72D297353CC}">
              <c16:uniqueId val="{00000000-38C8-46ED-ADC9-EE2EAD8F46BE}"/>
            </c:ext>
          </c:extLst>
        </c:ser>
        <c:ser>
          <c:idx val="1"/>
          <c:order val="1"/>
          <c:tx>
            <c:v>Slynd®</c:v>
          </c:tx>
          <c:spPr>
            <a:solidFill>
              <a:srgbClr val="A4165D"/>
            </a:solidFill>
            <a:ln>
              <a:noFill/>
            </a:ln>
          </c:spPr>
          <c:invertIfNegative val="0"/>
          <c:cat>
            <c:strLit>
              <c:ptCount val="4"/>
              <c:pt idx="0">
                <c:v>Short-term 
Cycle 2-4</c:v>
              </c:pt>
              <c:pt idx="1">
                <c:v>Medium-term 
Cycle 2-6</c:v>
              </c:pt>
              <c:pt idx="2">
                <c:v>Long-term 
Cycle 2-9</c:v>
              </c:pt>
              <c:pt idx="3">
                <c:v>Cycle 7-9</c:v>
              </c:pt>
            </c:strLit>
          </c:cat>
          <c:val>
            <c:numLit>
              <c:formatCode>General</c:formatCode>
              <c:ptCount val="4"/>
              <c:pt idx="0">
                <c:v>9.6</c:v>
              </c:pt>
              <c:pt idx="1">
                <c:v>13.7</c:v>
              </c:pt>
              <c:pt idx="2">
                <c:v>21.5</c:v>
              </c:pt>
              <c:pt idx="3">
                <c:v>7.2</c:v>
              </c:pt>
            </c:numLit>
          </c:val>
          <c:extLst>
            <c:ext xmlns:c16="http://schemas.microsoft.com/office/drawing/2014/chart" uri="{C3380CC4-5D6E-409C-BE32-E72D297353CC}">
              <c16:uniqueId val="{00000001-38C8-46ED-ADC9-EE2EAD8F46BE}"/>
            </c:ext>
          </c:extLst>
        </c:ser>
        <c:dLbls>
          <c:showLegendKey val="0"/>
          <c:showVal val="0"/>
          <c:showCatName val="0"/>
          <c:showSerName val="0"/>
          <c:showPercent val="0"/>
          <c:showBubbleSize val="0"/>
        </c:dLbls>
        <c:gapWidth val="200"/>
        <c:axId val="1128708527"/>
        <c:axId val="939231567"/>
      </c:barChart>
      <c:valAx>
        <c:axId val="939231567"/>
        <c:scaling>
          <c:orientation val="minMax"/>
        </c:scaling>
        <c:delete val="0"/>
        <c:axPos val="l"/>
        <c:majorGridlines>
          <c:spPr>
            <a:ln w="9528" cap="flat">
              <a:solidFill>
                <a:srgbClr val="DEDEDC"/>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1D1D1B"/>
                    </a:solidFill>
                    <a:latin typeface="Arial"/>
                  </a:defRPr>
                </a:pPr>
                <a:r>
                  <a:rPr lang="en-GB" sz="1000" b="0" i="0" u="none" strike="noStrike" kern="1200" cap="none" spc="0" baseline="0">
                    <a:solidFill>
                      <a:srgbClr val="1D1D1B"/>
                    </a:solidFill>
                    <a:uFillTx/>
                    <a:latin typeface="Arial"/>
                  </a:rPr>
                  <a:t>Mean unscheduled bleeding and spotting days per treatment period with drospirenone 4 mg vs. desogestrel 75 𝜇g  (# days)  </a:t>
                </a:r>
              </a:p>
            </c:rich>
          </c:tx>
          <c:layout>
            <c:manualLayout>
              <c:xMode val="edge"/>
              <c:yMode val="edge"/>
              <c:x val="1.9750064112346859E-2"/>
              <c:y val="7.5248257822002909E-2"/>
            </c:manualLayout>
          </c:layout>
          <c:overlay val="0"/>
          <c:spPr>
            <a:noFill/>
            <a:ln>
              <a:noFill/>
            </a:ln>
          </c:spPr>
        </c:title>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1D1D1B"/>
                </a:solidFill>
                <a:latin typeface="Arial"/>
              </a:defRPr>
            </a:pPr>
            <a:endParaRPr lang="en-US"/>
          </a:p>
        </c:txPr>
        <c:crossAx val="1128708527"/>
        <c:crosses val="autoZero"/>
        <c:crossBetween val="between"/>
      </c:valAx>
      <c:catAx>
        <c:axId val="1128708527"/>
        <c:scaling>
          <c:orientation val="minMax"/>
        </c:scaling>
        <c:delete val="1"/>
        <c:axPos val="b"/>
        <c:numFmt formatCode="General" sourceLinked="0"/>
        <c:majorTickMark val="none"/>
        <c:minorTickMark val="none"/>
        <c:tickLblPos val="nextTo"/>
        <c:crossAx val="939231567"/>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1D1D1B"/>
          </a:solidFill>
          <a:latin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0.14847934515010633"/>
          <c:y val="3.8107110338470217E-2"/>
          <c:w val="0.84243605119532472"/>
          <c:h val="0.82154081926345324"/>
        </c:manualLayout>
      </c:layout>
      <c:barChart>
        <c:barDir val="col"/>
        <c:grouping val="clustered"/>
        <c:varyColors val="0"/>
        <c:ser>
          <c:idx val="0"/>
          <c:order val="0"/>
          <c:tx>
            <c:v>Desogestrel 75</c:v>
          </c:tx>
          <c:spPr>
            <a:solidFill>
              <a:srgbClr val="7F7F7F"/>
            </a:solidFill>
            <a:ln>
              <a:noFill/>
            </a:ln>
          </c:spPr>
          <c:invertIfNegative val="0"/>
          <c:cat>
            <c:strLit>
              <c:ptCount val="3"/>
              <c:pt idx="0">
                <c:v>Cycle 2-4</c:v>
              </c:pt>
              <c:pt idx="1">
                <c:v>Cycle 5-7</c:v>
              </c:pt>
              <c:pt idx="2">
                <c:v>Cycle 7-9</c:v>
              </c:pt>
            </c:strLit>
          </c:cat>
          <c:val>
            <c:numLit>
              <c:formatCode>General</c:formatCode>
              <c:ptCount val="3"/>
              <c:pt idx="0">
                <c:v>0.16700000000000001</c:v>
              </c:pt>
              <c:pt idx="1">
                <c:v>0.121</c:v>
              </c:pt>
              <c:pt idx="2">
                <c:v>0.109</c:v>
              </c:pt>
            </c:numLit>
          </c:val>
          <c:extLst>
            <c:ext xmlns:c16="http://schemas.microsoft.com/office/drawing/2014/chart" uri="{C3380CC4-5D6E-409C-BE32-E72D297353CC}">
              <c16:uniqueId val="{00000000-C85E-4CFF-975B-7A0D06C61C49}"/>
            </c:ext>
          </c:extLst>
        </c:ser>
        <c:ser>
          <c:idx val="1"/>
          <c:order val="1"/>
          <c:tx>
            <c:v>Slynd®</c:v>
          </c:tx>
          <c:spPr>
            <a:solidFill>
              <a:srgbClr val="A6175D"/>
            </a:solidFill>
            <a:ln>
              <a:noFill/>
            </a:ln>
          </c:spPr>
          <c:invertIfNegative val="0"/>
          <c:cat>
            <c:strLit>
              <c:ptCount val="3"/>
              <c:pt idx="0">
                <c:v>Cycle 2-4</c:v>
              </c:pt>
              <c:pt idx="1">
                <c:v>Cycle 5-7</c:v>
              </c:pt>
              <c:pt idx="2">
                <c:v>Cycle 7-9</c:v>
              </c:pt>
            </c:strLit>
          </c:cat>
          <c:val>
            <c:numLit>
              <c:formatCode>General</c:formatCode>
              <c:ptCount val="3"/>
              <c:pt idx="0">
                <c:v>0.121</c:v>
              </c:pt>
              <c:pt idx="1">
                <c:v>6.0999999999999999E-2</c:v>
              </c:pt>
              <c:pt idx="2">
                <c:v>2.9000000000000001E-2</c:v>
              </c:pt>
            </c:numLit>
          </c:val>
          <c:extLst>
            <c:ext xmlns:c16="http://schemas.microsoft.com/office/drawing/2014/chart" uri="{C3380CC4-5D6E-409C-BE32-E72D297353CC}">
              <c16:uniqueId val="{00000001-C85E-4CFF-975B-7A0D06C61C49}"/>
            </c:ext>
          </c:extLst>
        </c:ser>
        <c:dLbls>
          <c:showLegendKey val="0"/>
          <c:showVal val="0"/>
          <c:showCatName val="0"/>
          <c:showSerName val="0"/>
          <c:showPercent val="0"/>
          <c:showBubbleSize val="0"/>
        </c:dLbls>
        <c:gapWidth val="200"/>
        <c:axId val="1128730127"/>
        <c:axId val="939232063"/>
      </c:barChart>
      <c:valAx>
        <c:axId val="939232063"/>
        <c:scaling>
          <c:orientation val="minMax"/>
        </c:scaling>
        <c:delete val="0"/>
        <c:axPos val="l"/>
        <c:majorGridlines>
          <c:spPr>
            <a:ln w="9528" cap="flat">
              <a:solidFill>
                <a:srgbClr val="DEDEDC"/>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1D1D1B"/>
                    </a:solidFill>
                    <a:latin typeface="Arial"/>
                  </a:defRPr>
                </a:pPr>
                <a:r>
                  <a:rPr lang="en-GB" sz="1000" b="0" i="0" u="none" strike="noStrike" kern="1200" cap="none" spc="0" baseline="0" dirty="0">
                    <a:solidFill>
                      <a:srgbClr val="1D1D1B"/>
                    </a:solidFill>
                    <a:uFillTx/>
                    <a:latin typeface="Arial"/>
                  </a:rPr>
                  <a:t>Proportion of individuals experiencing episodes of prolonged bleeding with </a:t>
                </a:r>
                <a:r>
                  <a:rPr lang="en-GB" sz="1000" b="0" i="0" u="none" strike="noStrike" kern="1200" cap="none" spc="0" baseline="0" dirty="0" err="1">
                    <a:solidFill>
                      <a:srgbClr val="1D1D1B"/>
                    </a:solidFill>
                    <a:uFillTx/>
                    <a:latin typeface="Arial"/>
                  </a:rPr>
                  <a:t>drospirenone</a:t>
                </a:r>
                <a:r>
                  <a:rPr lang="en-GB" sz="1000" b="0" i="0" u="none" strike="noStrike" kern="1200" cap="none" spc="0" baseline="0" dirty="0">
                    <a:solidFill>
                      <a:srgbClr val="1D1D1B"/>
                    </a:solidFill>
                    <a:uFillTx/>
                    <a:latin typeface="Arial"/>
                  </a:rPr>
                  <a:t> 4 mg vs. </a:t>
                </a:r>
                <a:r>
                  <a:rPr lang="en-GB" sz="1000" b="0" i="0" u="none" strike="noStrike" kern="1200" cap="none" spc="0" baseline="0" dirty="0" err="1">
                    <a:solidFill>
                      <a:srgbClr val="1D1D1B"/>
                    </a:solidFill>
                    <a:uFillTx/>
                    <a:latin typeface="Arial"/>
                  </a:rPr>
                  <a:t>desogestrel</a:t>
                </a:r>
                <a:r>
                  <a:rPr lang="en-GB" sz="1000" b="0" i="0" u="none" strike="noStrike" kern="1200" cap="none" spc="0" baseline="0" dirty="0">
                    <a:solidFill>
                      <a:srgbClr val="1D1D1B"/>
                    </a:solidFill>
                    <a:uFillTx/>
                    <a:latin typeface="Arial"/>
                  </a:rPr>
                  <a:t> 75 𝜇g</a:t>
                </a:r>
              </a:p>
            </c:rich>
          </c:tx>
          <c:layout>
            <c:manualLayout>
              <c:xMode val="edge"/>
              <c:yMode val="edge"/>
              <c:x val="1.8220473933918426E-2"/>
              <c:y val="0.1734424799733221"/>
            </c:manualLayout>
          </c:layout>
          <c:overlay val="0"/>
          <c:spPr>
            <a:noFill/>
            <a:ln>
              <a:noFill/>
            </a:ln>
          </c:spPr>
        </c:title>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1D1D1B"/>
                </a:solidFill>
                <a:latin typeface="Arial"/>
              </a:defRPr>
            </a:pPr>
            <a:endParaRPr lang="en-US"/>
          </a:p>
        </c:txPr>
        <c:crossAx val="1128730127"/>
        <c:crosses val="autoZero"/>
        <c:crossBetween val="between"/>
      </c:valAx>
      <c:catAx>
        <c:axId val="1128730127"/>
        <c:scaling>
          <c:orientation val="minMax"/>
        </c:scaling>
        <c:delete val="0"/>
        <c:axPos val="b"/>
        <c:numFmt formatCode="General" sourceLinked="0"/>
        <c:majorTickMark val="none"/>
        <c:minorTickMark val="none"/>
        <c:tickLblPos val="nextTo"/>
        <c:spPr>
          <a:noFill/>
          <a:ln w="9528" cap="flat">
            <a:solidFill>
              <a:srgbClr val="DEDEDC"/>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1D1D1B"/>
                </a:solidFill>
                <a:latin typeface="Arial"/>
              </a:defRPr>
            </a:pPr>
            <a:endParaRPr lang="en-US"/>
          </a:p>
        </c:txPr>
        <c:crossAx val="939232063"/>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1D1D1B"/>
          </a:solidFill>
          <a:latin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0.19698155395816608"/>
          <c:y val="3.8966895620666082E-2"/>
          <c:w val="0.80175042575039335"/>
          <c:h val="0.86060426159837766"/>
        </c:manualLayout>
      </c:layout>
      <c:barChart>
        <c:barDir val="col"/>
        <c:grouping val="clustered"/>
        <c:varyColors val="0"/>
        <c:ser>
          <c:idx val="0"/>
          <c:order val="0"/>
          <c:tx>
            <c:v>Desogestrel 75</c:v>
          </c:tx>
          <c:spPr>
            <a:solidFill>
              <a:srgbClr val="7F7F7F"/>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
              <c:pt idx="0">
                <c:v>Study discontinuation</c:v>
              </c:pt>
            </c:strLit>
          </c:cat>
          <c:val>
            <c:numLit>
              <c:formatCode>General</c:formatCode>
              <c:ptCount val="1"/>
              <c:pt idx="0">
                <c:v>6.6000000000000003E-2</c:v>
              </c:pt>
            </c:numLit>
          </c:val>
          <c:extLst>
            <c:ext xmlns:c16="http://schemas.microsoft.com/office/drawing/2014/chart" uri="{C3380CC4-5D6E-409C-BE32-E72D297353CC}">
              <c16:uniqueId val="{00000000-0579-4D4E-BD68-10ABE77C3CAE}"/>
            </c:ext>
          </c:extLst>
        </c:ser>
        <c:ser>
          <c:idx val="1"/>
          <c:order val="1"/>
          <c:tx>
            <c:v>Slynd®</c:v>
          </c:tx>
          <c:spPr>
            <a:solidFill>
              <a:srgbClr val="A6175D"/>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FFFFFF"/>
                    </a:solidFill>
                    <a:latin typeface="Aria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1"/>
              <c:pt idx="0">
                <c:v>Study discontinuation</c:v>
              </c:pt>
            </c:strLit>
          </c:cat>
          <c:val>
            <c:numLit>
              <c:formatCode>General</c:formatCode>
              <c:ptCount val="1"/>
              <c:pt idx="0">
                <c:v>3.3000000000000002E-2</c:v>
              </c:pt>
            </c:numLit>
          </c:val>
          <c:extLst>
            <c:ext xmlns:c16="http://schemas.microsoft.com/office/drawing/2014/chart" uri="{C3380CC4-5D6E-409C-BE32-E72D297353CC}">
              <c16:uniqueId val="{00000001-0579-4D4E-BD68-10ABE77C3CAE}"/>
            </c:ext>
          </c:extLst>
        </c:ser>
        <c:dLbls>
          <c:showLegendKey val="0"/>
          <c:showVal val="0"/>
          <c:showCatName val="0"/>
          <c:showSerName val="0"/>
          <c:showPercent val="0"/>
          <c:showBubbleSize val="0"/>
        </c:dLbls>
        <c:gapWidth val="200"/>
        <c:axId val="1131609983"/>
        <c:axId val="939233551"/>
      </c:barChart>
      <c:valAx>
        <c:axId val="939233551"/>
        <c:scaling>
          <c:orientation val="minMax"/>
        </c:scaling>
        <c:delete val="0"/>
        <c:axPos val="l"/>
        <c:majorGridlines>
          <c:spPr>
            <a:ln w="9528" cap="flat">
              <a:solidFill>
                <a:srgbClr val="DEDEDC"/>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1D1D1B"/>
                    </a:solidFill>
                    <a:latin typeface="Arial"/>
                  </a:defRPr>
                </a:pPr>
                <a:r>
                  <a:rPr lang="en-GB" sz="1000" b="0" i="0" u="none" strike="noStrike" kern="1200" cap="none" spc="0" baseline="0" dirty="0">
                    <a:solidFill>
                      <a:srgbClr val="1D1D1B"/>
                    </a:solidFill>
                    <a:uFillTx/>
                    <a:latin typeface="Arial"/>
                  </a:rPr>
                  <a:t>Proportion of individuals discontinuing study participation due to bleeding disorders with </a:t>
                </a:r>
                <a:r>
                  <a:rPr lang="en-GB" sz="1000" b="0" i="0" u="none" strike="noStrike" kern="1200" cap="none" spc="0" baseline="0" dirty="0" err="1">
                    <a:solidFill>
                      <a:srgbClr val="1D1D1B"/>
                    </a:solidFill>
                    <a:uFillTx/>
                    <a:latin typeface="Arial"/>
                  </a:rPr>
                  <a:t>drospirenone</a:t>
                </a:r>
                <a:r>
                  <a:rPr lang="en-GB" sz="1000" b="0" i="0" u="none" strike="noStrike" kern="1200" cap="none" spc="0" baseline="0" dirty="0">
                    <a:solidFill>
                      <a:srgbClr val="1D1D1B"/>
                    </a:solidFill>
                    <a:uFillTx/>
                    <a:latin typeface="Arial"/>
                  </a:rPr>
                  <a:t> 4 mg vs. </a:t>
                </a:r>
                <a:r>
                  <a:rPr lang="en-GB" sz="1000" b="0" i="0" u="none" strike="noStrike" kern="1200" cap="none" spc="0" baseline="0" dirty="0" err="1">
                    <a:solidFill>
                      <a:srgbClr val="1D1D1B"/>
                    </a:solidFill>
                    <a:uFillTx/>
                    <a:latin typeface="Arial"/>
                  </a:rPr>
                  <a:t>desogestrel</a:t>
                </a:r>
                <a:r>
                  <a:rPr lang="en-GB" sz="1000" b="0" i="0" u="none" strike="noStrike" kern="1200" cap="none" spc="0" baseline="0" dirty="0">
                    <a:solidFill>
                      <a:srgbClr val="1D1D1B"/>
                    </a:solidFill>
                    <a:uFillTx/>
                    <a:latin typeface="Arial"/>
                  </a:rPr>
                  <a:t> 75 𝜇g (%)</a:t>
                </a:r>
              </a:p>
            </c:rich>
          </c:tx>
          <c:layout>
            <c:manualLayout>
              <c:xMode val="edge"/>
              <c:yMode val="edge"/>
              <c:x val="3.1490650628861104E-2"/>
              <c:y val="0.11747612608009902"/>
            </c:manualLayout>
          </c:layout>
          <c:overlay val="0"/>
          <c:spPr>
            <a:noFill/>
            <a:ln>
              <a:noFill/>
            </a:ln>
          </c:spPr>
        </c:title>
        <c:numFmt formatCode="0%"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1D1D1B"/>
                </a:solidFill>
                <a:latin typeface="Arial"/>
              </a:defRPr>
            </a:pPr>
            <a:endParaRPr lang="en-US"/>
          </a:p>
        </c:txPr>
        <c:crossAx val="1131609983"/>
        <c:crosses val="autoZero"/>
        <c:crossBetween val="between"/>
      </c:valAx>
      <c:catAx>
        <c:axId val="1131609983"/>
        <c:scaling>
          <c:orientation val="minMax"/>
        </c:scaling>
        <c:delete val="1"/>
        <c:axPos val="b"/>
        <c:numFmt formatCode="General" sourceLinked="0"/>
        <c:majorTickMark val="none"/>
        <c:minorTickMark val="none"/>
        <c:tickLblPos val="nextTo"/>
        <c:crossAx val="939233551"/>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1D1D1B"/>
          </a:solidFill>
          <a:latin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pieChart>
        <c:varyColors val="1"/>
        <c:ser>
          <c:idx val="0"/>
          <c:order val="0"/>
          <c:tx>
            <c:v>%</c:v>
          </c:tx>
          <c:dPt>
            <c:idx val="0"/>
            <c:bubble3D val="0"/>
            <c:spPr>
              <a:solidFill>
                <a:srgbClr val="A4165D"/>
              </a:solidFill>
              <a:ln w="19046">
                <a:solidFill>
                  <a:srgbClr val="FFFFFF"/>
                </a:solidFill>
                <a:prstDash val="solid"/>
              </a:ln>
            </c:spPr>
            <c:extLst>
              <c:ext xmlns:c16="http://schemas.microsoft.com/office/drawing/2014/chart" uri="{C3380CC4-5D6E-409C-BE32-E72D297353CC}">
                <c16:uniqueId val="{00000001-D9AA-44AD-9D75-456BF5B16EC9}"/>
              </c:ext>
            </c:extLst>
          </c:dPt>
          <c:dPt>
            <c:idx val="1"/>
            <c:bubble3D val="0"/>
            <c:spPr>
              <a:solidFill>
                <a:srgbClr val="DA91AC"/>
              </a:solidFill>
              <a:ln w="19046">
                <a:solidFill>
                  <a:srgbClr val="FFFFFF"/>
                </a:solidFill>
                <a:prstDash val="solid"/>
              </a:ln>
            </c:spPr>
            <c:extLst>
              <c:ext xmlns:c16="http://schemas.microsoft.com/office/drawing/2014/chart" uri="{C3380CC4-5D6E-409C-BE32-E72D297353CC}">
                <c16:uniqueId val="{00000002-D9AA-44AD-9D75-456BF5B16EC9}"/>
              </c:ext>
            </c:extLst>
          </c:dPt>
          <c:dPt>
            <c:idx val="2"/>
            <c:bubble3D val="0"/>
            <c:spPr>
              <a:solidFill>
                <a:srgbClr val="939387"/>
              </a:solidFill>
              <a:ln w="19046">
                <a:solidFill>
                  <a:srgbClr val="FFFFFF"/>
                </a:solidFill>
                <a:prstDash val="solid"/>
              </a:ln>
            </c:spPr>
            <c:extLst>
              <c:ext xmlns:c16="http://schemas.microsoft.com/office/drawing/2014/chart" uri="{C3380CC4-5D6E-409C-BE32-E72D297353CC}">
                <c16:uniqueId val="{00000003-D9AA-44AD-9D75-456BF5B16EC9}"/>
              </c:ext>
            </c:extLst>
          </c:dPt>
          <c:dPt>
            <c:idx val="3"/>
            <c:bubble3D val="0"/>
            <c:spPr>
              <a:solidFill>
                <a:srgbClr val="D9D9D9"/>
              </a:solidFill>
              <a:ln w="19046">
                <a:solidFill>
                  <a:srgbClr val="FFFFFF"/>
                </a:solidFill>
                <a:prstDash val="solid"/>
              </a:ln>
            </c:spPr>
            <c:extLst>
              <c:ext xmlns:c16="http://schemas.microsoft.com/office/drawing/2014/chart" uri="{C3380CC4-5D6E-409C-BE32-E72D297353CC}">
                <c16:uniqueId val="{00000004-D9AA-44AD-9D75-456BF5B16EC9}"/>
              </c:ext>
            </c:extLst>
          </c:dPt>
          <c:dLbls>
            <c:dLbl>
              <c:idx val="0"/>
              <c:layout>
                <c:manualLayout>
                  <c:x val="-0.18854234087916094"/>
                  <c:y val="2.3795937667692078E-2"/>
                </c:manualLayout>
              </c:layout>
              <c:tx>
                <c:rich>
                  <a:bodyPr/>
                  <a:lstStyle/>
                  <a:p>
                    <a:r>
                      <a:rPr lang="en-US" sz="1200" b="1" i="0" u="none" strike="noStrike" kern="1200" cap="none" spc="0" baseline="0">
                        <a:solidFill>
                          <a:srgbClr val="FFFFFF"/>
                        </a:solidFill>
                        <a:uFillTx/>
                        <a:latin typeface="Arial" pitchFamily="34"/>
                        <a:cs typeface="Arial" pitchFamily="34"/>
                      </a:rPr>
                      <a:t>47.1%</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D9AA-44AD-9D75-456BF5B16EC9}"/>
                </c:ext>
              </c:extLst>
            </c:dLbl>
            <c:dLbl>
              <c:idx val="1"/>
              <c:layout>
                <c:manualLayout>
                  <c:x val="0.18003088163794054"/>
                  <c:y val="-0.18139700452137691"/>
                </c:manualLayout>
              </c:layout>
              <c:tx>
                <c:rich>
                  <a:bodyPr/>
                  <a:lstStyle/>
                  <a:p>
                    <a:r>
                      <a:rPr lang="en-US" sz="1200" b="1" i="0" u="none" strike="noStrike" kern="1200" cap="none" spc="0" baseline="0">
                        <a:solidFill>
                          <a:srgbClr val="FFFFFF"/>
                        </a:solidFill>
                        <a:uFillTx/>
                        <a:latin typeface="Arial" pitchFamily="34"/>
                        <a:cs typeface="Arial" pitchFamily="34"/>
                      </a:rPr>
                      <a:t>35.3%</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D9AA-44AD-9D75-456BF5B16EC9}"/>
                </c:ext>
              </c:extLst>
            </c:dLbl>
            <c:dLbl>
              <c:idx val="2"/>
              <c:layout>
                <c:manualLayout>
                  <c:x val="9.8435398036165855E-2"/>
                  <c:y val="0.13487800428937516"/>
                </c:manualLayout>
              </c:layout>
              <c:tx>
                <c:rich>
                  <a:bodyPr/>
                  <a:lstStyle/>
                  <a:p>
                    <a:r>
                      <a:rPr lang="en-US" sz="1200" b="1" i="0" u="none" strike="noStrike" kern="1200" cap="none" spc="0" baseline="0">
                        <a:solidFill>
                          <a:srgbClr val="FFFFFF"/>
                        </a:solidFill>
                        <a:uFillTx/>
                        <a:latin typeface="Arial" pitchFamily="34"/>
                        <a:cs typeface="Arial" pitchFamily="34"/>
                      </a:rPr>
                      <a:t>15.7%</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D9AA-44AD-9D75-456BF5B16EC9}"/>
                </c:ext>
              </c:extLst>
            </c:dLbl>
            <c:dLbl>
              <c:idx val="3"/>
              <c:layout>
                <c:manualLayout>
                  <c:x val="-4.1727213906069704E-2"/>
                  <c:y val="-3.4459869901939423E-2"/>
                </c:manualLayout>
              </c:layout>
              <c:tx>
                <c:rich>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333333"/>
                        </a:solidFill>
                        <a:latin typeface="Arial" pitchFamily="34"/>
                        <a:cs typeface="Arial" pitchFamily="34"/>
                      </a:defRPr>
                    </a:pPr>
                    <a:r>
                      <a:rPr lang="en-US" sz="1200" b="1" i="0" u="none" strike="noStrike" kern="1200" cap="none" spc="0" baseline="0">
                        <a:solidFill>
                          <a:srgbClr val="333333"/>
                        </a:solidFill>
                        <a:uFillTx/>
                        <a:latin typeface="Arial" pitchFamily="34"/>
                        <a:cs typeface="Arial" pitchFamily="34"/>
                      </a:rPr>
                      <a:t>2%</a:t>
                    </a: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4-D9AA-44AD-9D75-456BF5B16EC9}"/>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1" i="0" u="none" strike="noStrike" kern="1200" baseline="0">
                    <a:solidFill>
                      <a:srgbClr val="FFFFFF"/>
                    </a:solidFill>
                    <a:latin typeface="Arial" pitchFamily="34"/>
                    <a:cs typeface="Arial" pitchFamily="34"/>
                  </a:defRPr>
                </a:pPr>
                <a:endParaRPr lang="en-US"/>
              </a:p>
            </c:txPr>
            <c:showLegendKey val="0"/>
            <c:showVal val="1"/>
            <c:showCatName val="0"/>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Lit>
              <c:ptCount val="4"/>
              <c:pt idx="0">
                <c:v>Excellent</c:v>
              </c:pt>
              <c:pt idx="1">
                <c:v>Good</c:v>
              </c:pt>
              <c:pt idx="2">
                <c:v>Moderate</c:v>
              </c:pt>
              <c:pt idx="3">
                <c:v>Missing</c:v>
              </c:pt>
            </c:strLit>
          </c:cat>
          <c:val>
            <c:numLit>
              <c:formatCode>General</c:formatCode>
              <c:ptCount val="4"/>
              <c:pt idx="0">
                <c:v>47.1</c:v>
              </c:pt>
              <c:pt idx="1">
                <c:v>35.299999999999997</c:v>
              </c:pt>
              <c:pt idx="2">
                <c:v>15.7</c:v>
              </c:pt>
              <c:pt idx="3">
                <c:v>2</c:v>
              </c:pt>
            </c:numLit>
          </c:val>
          <c:extLst>
            <c:ext xmlns:c16="http://schemas.microsoft.com/office/drawing/2014/chart" uri="{C3380CC4-5D6E-409C-BE32-E72D297353CC}">
              <c16:uniqueId val="{00000000-D9AA-44AD-9D75-456BF5B16EC9}"/>
            </c:ext>
          </c:extLst>
        </c:ser>
        <c:dLbls>
          <c:showLegendKey val="0"/>
          <c:showVal val="0"/>
          <c:showCatName val="0"/>
          <c:showSerName val="0"/>
          <c:showPercent val="0"/>
          <c:showBubbleSize val="0"/>
          <c:showLeaderLines val="1"/>
        </c:dLbls>
        <c:firstSliceAng val="0"/>
      </c:pieChart>
      <c:spPr>
        <a:noFill/>
        <a:ln>
          <a:noFill/>
        </a:ln>
      </c:spPr>
    </c:plotArea>
    <c:legend>
      <c:legendPos val="r"/>
      <c:layout>
        <c:manualLayout>
          <c:xMode val="edge"/>
          <c:yMode val="edge"/>
          <c:x val="0.74407078551023198"/>
          <c:y val="0.23619651784907847"/>
          <c:w val="0.23442753250506865"/>
          <c:h val="0.55013840407614611"/>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1D1D1B"/>
              </a:solidFill>
              <a:latin typeface="Arial" pitchFamily="34"/>
              <a:cs typeface="Arial" pitchFamily="34"/>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197" b="0" i="0" u="none" strike="noStrike" kern="1200" baseline="0">
          <a:solidFill>
            <a:srgbClr val="1D1D1B"/>
          </a:solidFill>
          <a:latin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0.2674</cdr:x>
      <cdr:y>0.05311</cdr:y>
    </cdr:from>
    <cdr:to>
      <cdr:x>0.35742</cdr:x>
      <cdr:y>0.14322</cdr:y>
    </cdr:to>
    <cdr:cxnSp macro="">
      <cdr:nvCxnSpPr>
        <cdr:cNvPr id="2" name="Straight Arrow Connector 2">
          <a:extLst xmlns:a="http://schemas.openxmlformats.org/drawingml/2006/main">
            <a:ext uri="{FF2B5EF4-FFF2-40B4-BE49-F238E27FC236}">
              <a16:creationId xmlns:a16="http://schemas.microsoft.com/office/drawing/2014/main" id="{4D229A23-B23E-3CC8-69FB-6B39C7121E5A}"/>
            </a:ext>
          </a:extLst>
        </cdr:cNvPr>
        <cdr:cNvCxnSpPr/>
      </cdr:nvCxnSpPr>
      <cdr:spPr>
        <a:xfrm xmlns:a="http://schemas.openxmlformats.org/drawingml/2006/main">
          <a:off x="1222571" y="145691"/>
          <a:ext cx="411571" cy="247180"/>
        </a:xfrm>
        <a:prstGeom xmlns:a="http://schemas.openxmlformats.org/drawingml/2006/main" prst="straightConnector1">
          <a:avLst/>
        </a:prstGeom>
        <a:noFill xmlns:a="http://schemas.openxmlformats.org/drawingml/2006/main"/>
        <a:ln xmlns:a="http://schemas.openxmlformats.org/drawingml/2006/main" w="12701" cap="flat">
          <a:solidFill>
            <a:srgbClr val="1D1D1B"/>
          </a:solidFill>
          <a:prstDash val="solid"/>
          <a:miter/>
          <a:tailEnd type="arrow"/>
        </a:l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94817-AA3B-4B41-A305-745275A4567C}" type="datetimeFigureOut">
              <a:rPr lang="en-GB" smtClean="0"/>
              <a:t>26/11/2025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C9EBE-DCBD-41C7-BB85-A294F67A06CF}" type="slidenum">
              <a:rPr lang="en-GB" smtClean="0"/>
              <a:t>‹#›</a:t>
            </a:fld>
            <a:endParaRPr lang="en-GB"/>
          </a:p>
        </p:txBody>
      </p:sp>
    </p:spTree>
    <p:extLst>
      <p:ext uri="{BB962C8B-B14F-4D97-AF65-F5344CB8AC3E}">
        <p14:creationId xmlns:p14="http://schemas.microsoft.com/office/powerpoint/2010/main" val="284350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7257BAB4-01B3-497A-BDDA-423033FDF341}" type="slidenum">
              <a:rPr lang="en-GB" smtClean="0"/>
              <a:t>5</a:t>
            </a:fld>
            <a:endParaRPr lang="en-GB"/>
          </a:p>
        </p:txBody>
      </p:sp>
    </p:spTree>
    <p:extLst>
      <p:ext uri="{BB962C8B-B14F-4D97-AF65-F5344CB8AC3E}">
        <p14:creationId xmlns:p14="http://schemas.microsoft.com/office/powerpoint/2010/main" val="183929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DC06E-05E1-6797-66E8-964BE99302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3FE6E-E246-3F3D-1D73-B099CAA16CEA}"/>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737FB10D-25CE-6345-33B2-ADE740052A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F48DEB-F71A-4ECB-9BC2-C6D38FCF4C7F}" type="slidenum">
              <a:t>19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9CE05-95D2-528D-2AB0-1DD4E727776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913045F-5559-F04F-B2FA-B29B95A4BFAC}"/>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1D9888B-1261-1C8B-1E41-7B747C00949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604528-A09C-4373-9DFA-3D4FF45F6B63}" type="slidenum">
              <a:t>20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00433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9CE05-95D2-528D-2AB0-1DD4E727776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913045F-5559-F04F-B2FA-B29B95A4BFAC}"/>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A1D9888B-1261-1C8B-1E41-7B747C00949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604528-A09C-4373-9DFA-3D4FF45F6B63}" type="slidenum">
              <a:t>21</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496747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5E2F7-F82C-63F8-FAA5-24AE6939B15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7AF7F42-1BA4-3D8A-87E5-071C67542F2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ED799AF-87BA-8948-7C34-C250EEE69E2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4D4095-A28E-49D2-98DF-B256440D8CEF}" type="slidenum">
              <a:t>22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EB175-4634-62CD-E1D9-CE7720B36E1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66D5395-C24A-70B0-1779-5DEBDF0952F4}"/>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560196C-FCDF-4128-3643-A1B72BCF884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2BCFB5-2EF5-46E1-88BA-DDE54B2888A0}" type="slidenum">
              <a:t>23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3C3C9-8C2E-C846-EAF5-1FA62F0B85E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91691F5-07CF-D4E1-2AC7-18D8654001A9}"/>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5D34DA61-A815-8101-3BD2-9B89F1FAA6C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BBE913-DF17-4FE0-B5E1-E407F061CE50}" type="slidenum">
              <a:t>24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601BD-19FC-DF47-F12F-D5D4BBD9D31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C47D93A-74F4-D1EA-37EC-1FA1933E4890}"/>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8ABF403-56EF-7B1D-0DAD-64F30BA1BD1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C126CF-9615-49C7-BD16-847FF3E98073}" type="slidenum">
              <a:t>25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E0645-6FFF-DBF3-2C7A-08A02D04A62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58DED79-D922-DCF8-25D2-1C7067F2250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B43546B-3A30-B4F2-2337-66BBEF04577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7A21BB-B711-4FCD-9BD3-07CF377238CE}" type="slidenum">
              <a:t>26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02551-4D4A-DD65-2F45-1655CA3BD10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88D7C6A-BBC8-2AE0-7658-EE911D099612}"/>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FB3FDE4-7899-CD43-9E89-6D44F0E1C0C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41E874-C941-412C-B66C-2A21E5196262}" type="slidenum">
              <a:t>27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337BD-3152-7E8B-B700-AFEF6D8FFEE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30D3A8-1708-ED68-8616-69A823F929BE}"/>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B42899D-23B9-B464-01EE-76AD0AD9FE5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C9C773-1B0D-4FB5-A8DE-143E97381520}" type="slidenum">
              <a:t>29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09E36-854E-B47E-1661-F810F72FB8D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D8486D-AA58-FFF9-6DD4-96C8CACED016}"/>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B1A4D36-CC21-6FAB-C7FE-6BE428988CD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D7A55B-FFEA-4E85-A146-498620389258}"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1C983-1650-BC20-39AC-0D88DE2FEE1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C818BB2-5795-22E2-3788-B90F4143020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F21173E0-47F9-94B0-935B-ED451CAC0C7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8F1FD6-9F76-4AC8-9355-2F190D7C8A11}" type="slidenum">
              <a:t>30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DA1D7-C051-3046-6751-1C61B4C6A39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ACDDA3-74C4-9715-44B4-5B0153A2A7CC}"/>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60873614-EAFA-C4F3-6989-1D524CCECD1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FC5A3E-DCDA-4492-B60B-8C73CED12E2F}" type="slidenum">
              <a:t>31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00841-22DB-D559-37C6-5AF39C1F3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9D064-2B45-5537-5E85-A03B942304D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7ACB5F5-D7C6-FCF5-0687-CE0DF1753F9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E1EE2D2C-F112-8BFA-0DF7-A074BDAE8E7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FC5A3E-DCDA-4492-B60B-8C73CED12E2F}" type="slidenum">
              <a:t>32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083644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5F825-1864-7B3D-0E11-A923FC83107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1DBE803-4C08-E2A8-B6ED-1412788AA564}"/>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58F3A47A-493A-A664-7F5B-29598EDBFB3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FD118E-1FD9-4CA7-9762-57A84A080048}" type="slidenum">
              <a:t>34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CB9B6-B1B6-5699-FB86-03669D1F3E7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7921D32-9ECD-2C22-4FA7-E4032BC348E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D7627300-8660-BB37-CC33-024E5FDC85F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5FA807-B76F-4596-BBEF-A76790D4F74A}" type="slidenum">
              <a:t>37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711A4-7D91-77B7-78AA-E45DDC34C91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00089D3-D879-E9F7-74F8-58E7DA662BD2}"/>
              </a:ext>
            </a:extLst>
          </p:cNvPr>
          <p:cNvSpPr txBox="1">
            <a:spLocks noGrp="1"/>
          </p:cNvSpPr>
          <p:nvPr>
            <p:ph type="body" sz="quarter" idx="1"/>
          </p:nvPr>
        </p:nvSpPr>
        <p:spPr/>
        <p:txBody>
          <a:bodyPr/>
          <a:lstStyle/>
          <a:p>
            <a:pPr lvl="0"/>
            <a:endParaRPr lang="en-GB">
              <a:solidFill>
                <a:srgbClr val="333333"/>
              </a:solidFill>
              <a:latin typeface="Helvetica" pitchFamily="2"/>
            </a:endParaRPr>
          </a:p>
          <a:p>
            <a:pPr lvl="0"/>
            <a:endParaRPr lang="en-US"/>
          </a:p>
        </p:txBody>
      </p:sp>
      <p:sp>
        <p:nvSpPr>
          <p:cNvPr id="4" name="Slide Number Placeholder 3">
            <a:extLst>
              <a:ext uri="{FF2B5EF4-FFF2-40B4-BE49-F238E27FC236}">
                <a16:creationId xmlns:a16="http://schemas.microsoft.com/office/drawing/2014/main" id="{6F622704-E80F-33D9-D93C-53236DC3A2B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930F85-7DD6-4D05-A2C0-64894A662995}" type="slidenum">
              <a:t>11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EEABA-6972-5341-3885-B438D62FB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C2C77-C5BD-B6E4-81D5-737F958495E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F4FC2BA-E10F-6F6B-899E-AA169FB477F0}"/>
              </a:ext>
            </a:extLst>
          </p:cNvPr>
          <p:cNvSpPr txBox="1">
            <a:spLocks noGrp="1"/>
          </p:cNvSpPr>
          <p:nvPr>
            <p:ph type="body" sz="quarter" idx="1"/>
          </p:nvPr>
        </p:nvSpPr>
        <p:spPr/>
        <p:txBody>
          <a:bodyPr/>
          <a:lstStyle/>
          <a:p>
            <a:pPr lvl="0"/>
            <a:endParaRPr lang="en-GB">
              <a:solidFill>
                <a:srgbClr val="333333"/>
              </a:solidFill>
              <a:latin typeface="Helvetica" pitchFamily="2"/>
            </a:endParaRPr>
          </a:p>
          <a:p>
            <a:pPr lvl="0"/>
            <a:endParaRPr lang="en-US"/>
          </a:p>
        </p:txBody>
      </p:sp>
      <p:sp>
        <p:nvSpPr>
          <p:cNvPr id="4" name="Slide Number Placeholder 3">
            <a:extLst>
              <a:ext uri="{FF2B5EF4-FFF2-40B4-BE49-F238E27FC236}">
                <a16:creationId xmlns:a16="http://schemas.microsoft.com/office/drawing/2014/main" id="{3B4E1D77-6409-3A8F-DAF7-2FA33E41CB9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930F85-7DD6-4D05-A2C0-64894A662995}" type="slidenum">
              <a:t>12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7554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C5173-6824-3CA7-5B37-89592AF8B16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F349E61-F009-229A-0CFA-6F3C70B61450}"/>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6239910-8063-BAA2-81EA-79A02896DD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7A0998-4FC7-4802-944B-74F8E8858162}" type="slidenum">
              <a:t>14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82A75-EBBF-6633-8D6B-FBC41ACE396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0B31EFF-C7F5-5987-A382-4E12A7B9A337}"/>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F3F8667-DFAE-DF98-723B-20F685DAA8B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8A9962-3021-4DBF-989D-F6506BC12445}" type="slidenum">
              <a:t>15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7257BAB4-01B3-497A-BDDA-423033FDF341}" type="slidenum">
              <a:rPr lang="en-GB" smtClean="0"/>
              <a:t>16</a:t>
            </a:fld>
            <a:endParaRPr lang="en-GB"/>
          </a:p>
        </p:txBody>
      </p:sp>
    </p:spTree>
    <p:extLst>
      <p:ext uri="{BB962C8B-B14F-4D97-AF65-F5344CB8AC3E}">
        <p14:creationId xmlns:p14="http://schemas.microsoft.com/office/powerpoint/2010/main" val="234491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9CE05-95D2-528D-2AB0-1DD4E727776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913045F-5559-F04F-B2FA-B29B95A4BFAC}"/>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1D9888B-1261-1C8B-1E41-7B747C00949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604528-A09C-4373-9DFA-3D4FF45F6B63}" type="slidenum">
              <a:t>17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22D4E3-3266-0C42-ADEE-54E60D4462C1}" type="slidenum">
              <a:rPr lang="en-US" smtClean="0"/>
              <a:t>18</a:t>
            </a:fld>
            <a:endParaRPr lang="en-US" dirty="0"/>
          </a:p>
        </p:txBody>
      </p:sp>
    </p:spTree>
    <p:extLst>
      <p:ext uri="{BB962C8B-B14F-4D97-AF65-F5344CB8AC3E}">
        <p14:creationId xmlns:p14="http://schemas.microsoft.com/office/powerpoint/2010/main" val="375733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D35B-EBAF-D142-D5C4-F1E01A8507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79101F0-AB98-CA1A-68C7-CFA5DB54F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409D7E9-7FFC-EA91-870A-AF8B7DCD2F56}"/>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5" name="Footer Placeholder 4">
            <a:extLst>
              <a:ext uri="{FF2B5EF4-FFF2-40B4-BE49-F238E27FC236}">
                <a16:creationId xmlns:a16="http://schemas.microsoft.com/office/drawing/2014/main" id="{D469644E-6887-2E6D-A764-C1DCB0DBA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BFA36-CF76-9EB3-FC2F-22B08935612F}"/>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322714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20CF-A690-5952-6DF9-2BF7A1ABD7F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B67D47A-5A5D-BFE8-7B36-B42BFB5F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7D29FA9-2C08-3976-2350-3E3A8A855B52}"/>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5" name="Footer Placeholder 4">
            <a:extLst>
              <a:ext uri="{FF2B5EF4-FFF2-40B4-BE49-F238E27FC236}">
                <a16:creationId xmlns:a16="http://schemas.microsoft.com/office/drawing/2014/main" id="{EA73269B-D42A-35E8-8304-EE19BDE2A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87AF8-49B6-D3E7-F64D-4FBCC078206A}"/>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308347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E7406-CF9F-D960-7E3D-1E59DE6F05A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76651D6-4C9C-D679-FE7C-2A2D6B97C5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55BF2F-9CD4-75D3-0A34-DC8D2E55450F}"/>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5" name="Footer Placeholder 4">
            <a:extLst>
              <a:ext uri="{FF2B5EF4-FFF2-40B4-BE49-F238E27FC236}">
                <a16:creationId xmlns:a16="http://schemas.microsoft.com/office/drawing/2014/main" id="{A4219CAA-D37E-F711-ACCA-885B6E760F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C37AB-B93B-8864-CFF8-287FDDE84FFD}"/>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410457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omen’s Health Content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09BA8DA-E7A1-0330-3CE9-1E2FB28871D8}"/>
              </a:ext>
            </a:extLst>
          </p:cNvPr>
          <p:cNvSpPr txBox="1">
            <a:spLocks noGrp="1"/>
          </p:cNvSpPr>
          <p:nvPr>
            <p:ph idx="4294967295"/>
          </p:nvPr>
        </p:nvSpPr>
        <p:spPr>
          <a:xfrm>
            <a:off x="539998" y="539660"/>
            <a:ext cx="11028112" cy="365129"/>
          </a:xfrm>
        </p:spPr>
        <p:txBody>
          <a:bodyPr>
            <a:noAutofit/>
          </a:bodyPr>
          <a:lstStyle>
            <a:lvl1pPr marL="0" indent="0">
              <a:buNone/>
              <a:defRPr sz="2800">
                <a:solidFill>
                  <a:srgbClr val="A4165D"/>
                </a:solidFill>
                <a:latin typeface="Arial" pitchFamily="34"/>
                <a:cs typeface="Arial" pitchFamily="34"/>
              </a:defRPr>
            </a:lvl1pPr>
          </a:lstStyle>
          <a:p>
            <a:pPr lvl="0"/>
            <a:r>
              <a:rPr lang="en-GB"/>
              <a:t>This is a content title</a:t>
            </a:r>
          </a:p>
        </p:txBody>
      </p:sp>
      <p:sp>
        <p:nvSpPr>
          <p:cNvPr id="3" name="Footer Placeholder 4">
            <a:extLst>
              <a:ext uri="{FF2B5EF4-FFF2-40B4-BE49-F238E27FC236}">
                <a16:creationId xmlns:a16="http://schemas.microsoft.com/office/drawing/2014/main" id="{EF8DA888-0489-A84B-C045-BF9EA6A8DD11}"/>
              </a:ext>
            </a:extLst>
          </p:cNvPr>
          <p:cNvSpPr txBox="1">
            <a:spLocks noGrp="1"/>
          </p:cNvSpPr>
          <p:nvPr>
            <p:ph type="ftr" sz="quarter" idx="9"/>
          </p:nvPr>
        </p:nvSpPr>
        <p:spPr/>
        <p:txBody>
          <a:bodyPr/>
          <a:lstStyle>
            <a:lvl1pPr>
              <a:defRPr/>
            </a:lvl1pPr>
          </a:lstStyle>
          <a:p>
            <a:pPr lvl="0"/>
            <a:endParaRPr lang="en-US"/>
          </a:p>
        </p:txBody>
      </p:sp>
      <p:pic>
        <p:nvPicPr>
          <p:cNvPr id="4" name="Picture 6" descr="Text&#10;&#10;Description automatically generated">
            <a:extLst>
              <a:ext uri="{FF2B5EF4-FFF2-40B4-BE49-F238E27FC236}">
                <a16:creationId xmlns:a16="http://schemas.microsoft.com/office/drawing/2014/main" id="{1680113C-9730-D260-91EB-28A51DCD412F}"/>
              </a:ext>
            </a:extLst>
          </p:cNvPr>
          <p:cNvPicPr>
            <a:picLocks noChangeAspect="1"/>
          </p:cNvPicPr>
          <p:nvPr/>
        </p:nvPicPr>
        <p:blipFill>
          <a:blip r:embed="rId2"/>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1560414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Women’s Health Subheader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786151F-0009-78EB-59A1-21E267A70C5B}"/>
              </a:ext>
            </a:extLst>
          </p:cNvPr>
          <p:cNvPicPr>
            <a:picLocks noChangeAspect="1"/>
          </p:cNvPicPr>
          <p:nvPr/>
        </p:nvPicPr>
        <p:blipFill>
          <a:blip r:embed="rId2"/>
          <a:srcRect/>
          <a:stretch>
            <a:fillRect/>
          </a:stretch>
        </p:blipFill>
        <p:spPr>
          <a:xfrm>
            <a:off x="7804678" y="-677140"/>
            <a:ext cx="5934071" cy="9257157"/>
          </a:xfrm>
          <a:prstGeom prst="rect">
            <a:avLst/>
          </a:prstGeom>
          <a:noFill/>
          <a:ln cap="flat">
            <a:noFill/>
          </a:ln>
        </p:spPr>
      </p:pic>
      <p:sp>
        <p:nvSpPr>
          <p:cNvPr id="3" name="Title 1">
            <a:extLst>
              <a:ext uri="{FF2B5EF4-FFF2-40B4-BE49-F238E27FC236}">
                <a16:creationId xmlns:a16="http://schemas.microsoft.com/office/drawing/2014/main" id="{0581E3DE-4DD0-0446-6EA2-EBC94816229D}"/>
              </a:ext>
            </a:extLst>
          </p:cNvPr>
          <p:cNvSpPr txBox="1">
            <a:spLocks noGrp="1"/>
          </p:cNvSpPr>
          <p:nvPr>
            <p:ph type="title"/>
          </p:nvPr>
        </p:nvSpPr>
        <p:spPr>
          <a:xfrm>
            <a:off x="538362" y="2668374"/>
            <a:ext cx="10515600" cy="414780"/>
          </a:xfrm>
        </p:spPr>
        <p:txBody>
          <a:bodyPr/>
          <a:lstStyle>
            <a:lvl1pPr>
              <a:defRPr sz="4500" b="1">
                <a:solidFill>
                  <a:srgbClr val="A4165D"/>
                </a:solidFill>
                <a:latin typeface="Arial" pitchFamily="34"/>
                <a:cs typeface="Arial" pitchFamily="34"/>
              </a:defRPr>
            </a:lvl1pPr>
          </a:lstStyle>
          <a:p>
            <a:pPr lvl="0"/>
            <a:r>
              <a:rPr lang="en-GB"/>
              <a:t>Title</a:t>
            </a:r>
            <a:endParaRPr lang="en-US"/>
          </a:p>
        </p:txBody>
      </p:sp>
      <p:sp>
        <p:nvSpPr>
          <p:cNvPr id="4" name="Content Placeholder 2">
            <a:extLst>
              <a:ext uri="{FF2B5EF4-FFF2-40B4-BE49-F238E27FC236}">
                <a16:creationId xmlns:a16="http://schemas.microsoft.com/office/drawing/2014/main" id="{3808853B-2BCE-3392-77CD-DBE17F6CBBFF}"/>
              </a:ext>
            </a:extLst>
          </p:cNvPr>
          <p:cNvSpPr txBox="1">
            <a:spLocks noGrp="1"/>
          </p:cNvSpPr>
          <p:nvPr>
            <p:ph idx="4294967295"/>
          </p:nvPr>
        </p:nvSpPr>
        <p:spPr>
          <a:xfrm>
            <a:off x="538362" y="3262542"/>
            <a:ext cx="10515600" cy="365129"/>
          </a:xfrm>
        </p:spPr>
        <p:txBody>
          <a:bodyPr>
            <a:noAutofit/>
          </a:bodyPr>
          <a:lstStyle>
            <a:lvl1pPr marL="0" indent="0">
              <a:buNone/>
              <a:defRPr sz="2800">
                <a:solidFill>
                  <a:srgbClr val="1D1D1A"/>
                </a:solidFill>
                <a:latin typeface="Arial" pitchFamily="34"/>
                <a:cs typeface="Arial" pitchFamily="34"/>
              </a:defRPr>
            </a:lvl1pPr>
          </a:lstStyle>
          <a:p>
            <a:pPr lvl="0"/>
            <a:r>
              <a:rPr lang="en-GB"/>
              <a:t>This is a sub header</a:t>
            </a:r>
          </a:p>
        </p:txBody>
      </p:sp>
      <p:sp>
        <p:nvSpPr>
          <p:cNvPr id="5" name="Footer Placeholder 4">
            <a:extLst>
              <a:ext uri="{FF2B5EF4-FFF2-40B4-BE49-F238E27FC236}">
                <a16:creationId xmlns:a16="http://schemas.microsoft.com/office/drawing/2014/main" id="{BA7B8B13-4F5E-EBD6-9FEB-08175A5164E5}"/>
              </a:ext>
            </a:extLst>
          </p:cNvPr>
          <p:cNvSpPr txBox="1">
            <a:spLocks noGrp="1"/>
          </p:cNvSpPr>
          <p:nvPr>
            <p:ph type="ftr" sz="quarter" idx="9"/>
          </p:nvPr>
        </p:nvSpPr>
        <p:spPr/>
        <p:txBody>
          <a:bodyPr/>
          <a:lstStyle>
            <a:lvl1pPr>
              <a:defRPr/>
            </a:lvl1pPr>
          </a:lstStyle>
          <a:p>
            <a:pPr lvl="0"/>
            <a:endParaRPr lang="en-US"/>
          </a:p>
        </p:txBody>
      </p:sp>
      <p:pic>
        <p:nvPicPr>
          <p:cNvPr id="6" name="Picture 6" descr="Text&#10;&#10;Description automatically generated">
            <a:extLst>
              <a:ext uri="{FF2B5EF4-FFF2-40B4-BE49-F238E27FC236}">
                <a16:creationId xmlns:a16="http://schemas.microsoft.com/office/drawing/2014/main" id="{CF23F69A-E338-C8CC-4267-D3CA15348290}"/>
              </a:ext>
            </a:extLst>
          </p:cNvPr>
          <p:cNvPicPr>
            <a:picLocks noChangeAspect="1"/>
          </p:cNvPicPr>
          <p:nvPr/>
        </p:nvPicPr>
        <p:blipFill>
          <a:blip r:embed="rId3"/>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34207129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enign GC Content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9351C5C-0793-A489-7024-08DA0625F174}"/>
              </a:ext>
            </a:extLst>
          </p:cNvPr>
          <p:cNvSpPr txBox="1">
            <a:spLocks noGrp="1"/>
          </p:cNvSpPr>
          <p:nvPr>
            <p:ph idx="4294967295"/>
          </p:nvPr>
        </p:nvSpPr>
        <p:spPr>
          <a:xfrm>
            <a:off x="539998" y="539660"/>
            <a:ext cx="11028112" cy="365129"/>
          </a:xfrm>
        </p:spPr>
        <p:txBody>
          <a:bodyPr>
            <a:noAutofit/>
          </a:bodyPr>
          <a:lstStyle>
            <a:lvl1pPr marL="0" indent="0">
              <a:buNone/>
              <a:defRPr sz="2800">
                <a:solidFill>
                  <a:srgbClr val="E47574"/>
                </a:solidFill>
                <a:latin typeface="Arial" pitchFamily="34"/>
                <a:cs typeface="Arial" pitchFamily="34"/>
              </a:defRPr>
            </a:lvl1pPr>
          </a:lstStyle>
          <a:p>
            <a:pPr lvl="0"/>
            <a:r>
              <a:rPr lang="en-GB"/>
              <a:t>This is a content title</a:t>
            </a:r>
          </a:p>
        </p:txBody>
      </p:sp>
      <p:sp>
        <p:nvSpPr>
          <p:cNvPr id="3" name="Footer Placeholder 4">
            <a:extLst>
              <a:ext uri="{FF2B5EF4-FFF2-40B4-BE49-F238E27FC236}">
                <a16:creationId xmlns:a16="http://schemas.microsoft.com/office/drawing/2014/main" id="{6AA390B5-A88C-E67E-F88A-7EF814F44B56}"/>
              </a:ext>
            </a:extLst>
          </p:cNvPr>
          <p:cNvSpPr txBox="1">
            <a:spLocks noGrp="1"/>
          </p:cNvSpPr>
          <p:nvPr>
            <p:ph type="ftr" sz="quarter" idx="9"/>
          </p:nvPr>
        </p:nvSpPr>
        <p:spPr/>
        <p:txBody>
          <a:bodyPr/>
          <a:lstStyle>
            <a:lvl1pPr>
              <a:defRPr/>
            </a:lvl1pPr>
          </a:lstStyle>
          <a:p>
            <a:pPr lvl="0"/>
            <a:endParaRPr lang="en-US"/>
          </a:p>
        </p:txBody>
      </p:sp>
      <p:pic>
        <p:nvPicPr>
          <p:cNvPr id="4" name="Picture 6" descr="Text&#10;&#10;Description automatically generated">
            <a:extLst>
              <a:ext uri="{FF2B5EF4-FFF2-40B4-BE49-F238E27FC236}">
                <a16:creationId xmlns:a16="http://schemas.microsoft.com/office/drawing/2014/main" id="{C5F6BA34-4269-82D1-F6AE-1B7848853848}"/>
              </a:ext>
            </a:extLst>
          </p:cNvPr>
          <p:cNvPicPr>
            <a:picLocks noChangeAspect="1"/>
          </p:cNvPicPr>
          <p:nvPr/>
        </p:nvPicPr>
        <p:blipFill>
          <a:blip r:embed="rId2"/>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60275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1B92-53D8-287D-3076-68E83B77CF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836AC9A-5916-7454-45A3-B078EA0C42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1152A5-B031-231D-16D1-290930E3CD77}"/>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5" name="Footer Placeholder 4">
            <a:extLst>
              <a:ext uri="{FF2B5EF4-FFF2-40B4-BE49-F238E27FC236}">
                <a16:creationId xmlns:a16="http://schemas.microsoft.com/office/drawing/2014/main" id="{DFF5704D-866D-5139-44E7-4625930FC2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9048A9-4603-760F-FB52-7BE24E4D8BB9}"/>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243286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63A9-FDFE-C54C-EADF-EF9B9317D1E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81CD9B3-95BA-0412-F3E7-5378D07BAF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A82A60-449D-4DA4-1C07-097A607A3206}"/>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5" name="Footer Placeholder 4">
            <a:extLst>
              <a:ext uri="{FF2B5EF4-FFF2-40B4-BE49-F238E27FC236}">
                <a16:creationId xmlns:a16="http://schemas.microsoft.com/office/drawing/2014/main" id="{F082C59D-2916-A67A-A088-F826E9D206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4F2013-47B3-0CC9-7FD3-D64A270084EF}"/>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176822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F376-BF7F-9B65-53FF-A286E799B52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EBBB66-B6D8-E106-144F-A3A7A1E7CA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0EBB493-1CF2-8BF0-D7F0-F5CA38C2DD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5A3921A-E61A-6D15-1836-F6583E6FC59C}"/>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6" name="Footer Placeholder 5">
            <a:extLst>
              <a:ext uri="{FF2B5EF4-FFF2-40B4-BE49-F238E27FC236}">
                <a16:creationId xmlns:a16="http://schemas.microsoft.com/office/drawing/2014/main" id="{DDB13EEC-C16C-5986-7993-09C61DC08B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19A6D0-0787-0B92-12A0-9194539A146F}"/>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152604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918B-D649-BD29-28E7-9F91B691B10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4720DBA-3382-E504-9368-8BBA934CA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073107F-1221-4323-B8C5-168EF495BF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5644E3D-3498-3FA5-C1B6-4B423FE22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63A109-6798-FA90-6B83-B02E33EF00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3165BE0-3327-E8BD-29DD-F9AF8F7D1228}"/>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8" name="Footer Placeholder 7">
            <a:extLst>
              <a:ext uri="{FF2B5EF4-FFF2-40B4-BE49-F238E27FC236}">
                <a16:creationId xmlns:a16="http://schemas.microsoft.com/office/drawing/2014/main" id="{DABB585A-9D55-9474-FEFD-057AF3271B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3E6F1D-A438-6EA2-A1D7-E911769A525B}"/>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179188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220A-2297-1B00-1E1F-80FCA0469E4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9E16DB5-B991-FAC1-E5AE-2494DD9C2EAD}"/>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4" name="Footer Placeholder 3">
            <a:extLst>
              <a:ext uri="{FF2B5EF4-FFF2-40B4-BE49-F238E27FC236}">
                <a16:creationId xmlns:a16="http://schemas.microsoft.com/office/drawing/2014/main" id="{F7876E8D-4EEF-2893-0D00-A34F72C725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99750F-F1D9-2BD5-5518-AFA6AA0BD146}"/>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287447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70D9B-4A26-9368-25C8-E718A55F4628}"/>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3" name="Footer Placeholder 2">
            <a:extLst>
              <a:ext uri="{FF2B5EF4-FFF2-40B4-BE49-F238E27FC236}">
                <a16:creationId xmlns:a16="http://schemas.microsoft.com/office/drawing/2014/main" id="{F257D461-C809-A3DF-4E0D-CBF4E87376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AB3A50-FF21-9FDF-9BE6-A2FC71427F69}"/>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225876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E9F1-7123-BA59-8B45-84C74DD4A7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DC4F91D-BB64-3E6C-21A8-C17E97015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6B74F7F-E3C6-096C-B0CE-834068805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B36312-3808-B06E-26E1-B3274B6EA5F6}"/>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6" name="Footer Placeholder 5">
            <a:extLst>
              <a:ext uri="{FF2B5EF4-FFF2-40B4-BE49-F238E27FC236}">
                <a16:creationId xmlns:a16="http://schemas.microsoft.com/office/drawing/2014/main" id="{F81782C6-1940-3865-5E4E-A612F7EE3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086B-5657-92C0-550B-76259ED0BC5A}"/>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142847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F35E-1AB6-15DE-CEA6-F8D3DC28EF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A013BA7-F82D-52FE-86B2-0E10FDCC8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B16820-6CBB-00E6-4F2B-BE0BF4802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C5BD7-B601-7CEC-A52B-0DABE65BDC13}"/>
              </a:ext>
            </a:extLst>
          </p:cNvPr>
          <p:cNvSpPr>
            <a:spLocks noGrp="1"/>
          </p:cNvSpPr>
          <p:nvPr>
            <p:ph type="dt" sz="half" idx="10"/>
          </p:nvPr>
        </p:nvSpPr>
        <p:spPr/>
        <p:txBody>
          <a:bodyPr/>
          <a:lstStyle/>
          <a:p>
            <a:fld id="{E8172E8D-A55D-4F1D-AF48-0262E5794684}" type="datetimeFigureOut">
              <a:rPr lang="en-GB" smtClean="0"/>
              <a:t>26/11/2025</a:t>
            </a:fld>
            <a:endParaRPr lang="en-GB"/>
          </a:p>
        </p:txBody>
      </p:sp>
      <p:sp>
        <p:nvSpPr>
          <p:cNvPr id="6" name="Footer Placeholder 5">
            <a:extLst>
              <a:ext uri="{FF2B5EF4-FFF2-40B4-BE49-F238E27FC236}">
                <a16:creationId xmlns:a16="http://schemas.microsoft.com/office/drawing/2014/main" id="{F351465F-E0D7-CE7F-8455-3B465BB1AE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3ECF95-19E3-AF2B-5187-52585B9DD43C}"/>
              </a:ext>
            </a:extLst>
          </p:cNvPr>
          <p:cNvSpPr>
            <a:spLocks noGrp="1"/>
          </p:cNvSpPr>
          <p:nvPr>
            <p:ph type="sldNum" sz="quarter" idx="12"/>
          </p:nvPr>
        </p:nvSpPr>
        <p:spPr/>
        <p:txBody>
          <a:bodyPr/>
          <a:lstStyle/>
          <a:p>
            <a:fld id="{0CB48D00-E088-4230-901D-7C083E22E125}" type="slidenum">
              <a:rPr lang="en-GB" smtClean="0"/>
              <a:t>‹#›</a:t>
            </a:fld>
            <a:endParaRPr lang="en-GB"/>
          </a:p>
        </p:txBody>
      </p:sp>
    </p:spTree>
    <p:extLst>
      <p:ext uri="{BB962C8B-B14F-4D97-AF65-F5344CB8AC3E}">
        <p14:creationId xmlns:p14="http://schemas.microsoft.com/office/powerpoint/2010/main" val="418229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4F30D-04FC-41B8-84B5-453C824E6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263C745-6F6C-071F-8058-BBFF6597F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F0A26C-8EA0-923A-A7ED-05AD2667E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172E8D-A55D-4F1D-AF48-0262E5794684}" type="datetimeFigureOut">
              <a:rPr lang="en-GB" smtClean="0"/>
              <a:t>26/11/2025</a:t>
            </a:fld>
            <a:endParaRPr lang="en-GB"/>
          </a:p>
        </p:txBody>
      </p:sp>
      <p:sp>
        <p:nvSpPr>
          <p:cNvPr id="5" name="Footer Placeholder 4">
            <a:extLst>
              <a:ext uri="{FF2B5EF4-FFF2-40B4-BE49-F238E27FC236}">
                <a16:creationId xmlns:a16="http://schemas.microsoft.com/office/drawing/2014/main" id="{EDD71A0F-A701-EAAA-87F3-58CFB673F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34B17AA-5541-2041-CFCE-2186B505F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B48D00-E088-4230-901D-7C083E22E125}" type="slidenum">
              <a:rPr lang="en-GB" smtClean="0"/>
              <a:t>‹#›</a:t>
            </a:fld>
            <a:endParaRPr lang="en-GB"/>
          </a:p>
        </p:txBody>
      </p:sp>
    </p:spTree>
    <p:extLst>
      <p:ext uri="{BB962C8B-B14F-4D97-AF65-F5344CB8AC3E}">
        <p14:creationId xmlns:p14="http://schemas.microsoft.com/office/powerpoint/2010/main" val="117837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uk.pharmacovigilence@exeltis.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FAAA3-8DBE-BD5B-582B-5E0AB667C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A3196-B59B-18A3-712A-87FA94F65314}"/>
              </a:ext>
            </a:extLst>
          </p:cNvPr>
          <p:cNvSpPr txBox="1">
            <a:spLocks noGrp="1"/>
          </p:cNvSpPr>
          <p:nvPr>
            <p:ph type="title"/>
          </p:nvPr>
        </p:nvSpPr>
        <p:spPr>
          <a:xfrm>
            <a:off x="538362" y="2423032"/>
            <a:ext cx="10515600" cy="620258"/>
          </a:xfrm>
        </p:spPr>
        <p:txBody>
          <a:bodyPr>
            <a:normAutofit fontScale="90000"/>
          </a:bodyPr>
          <a:lstStyle/>
          <a:p>
            <a:pPr lvl="0"/>
            <a:r>
              <a:rPr lang="en-US" dirty="0" err="1"/>
              <a:t>Slynd</a:t>
            </a:r>
            <a:r>
              <a:rPr lang="en-US" sz="4800" baseline="30000" dirty="0"/>
              <a:t> ®</a:t>
            </a:r>
            <a:r>
              <a:rPr lang="en-US" sz="4800" dirty="0"/>
              <a:t> (</a:t>
            </a:r>
            <a:r>
              <a:rPr lang="en-US" sz="4800" dirty="0" err="1"/>
              <a:t>drospirenone</a:t>
            </a:r>
            <a:r>
              <a:rPr lang="en-US" sz="4800" dirty="0"/>
              <a:t> 4 mg)</a:t>
            </a:r>
            <a:endParaRPr lang="en-US" dirty="0"/>
          </a:p>
        </p:txBody>
      </p:sp>
      <p:pic>
        <p:nvPicPr>
          <p:cNvPr id="3" name="Picture 2">
            <a:extLst>
              <a:ext uri="{FF2B5EF4-FFF2-40B4-BE49-F238E27FC236}">
                <a16:creationId xmlns:a16="http://schemas.microsoft.com/office/drawing/2014/main" id="{44499FBA-D6EC-80BD-449C-E21889A88A86}"/>
              </a:ext>
            </a:extLst>
          </p:cNvPr>
          <p:cNvPicPr>
            <a:picLocks noChangeAspect="1"/>
          </p:cNvPicPr>
          <p:nvPr/>
        </p:nvPicPr>
        <p:blipFill>
          <a:blip r:embed="rId2"/>
          <a:stretch>
            <a:fillRect/>
          </a:stretch>
        </p:blipFill>
        <p:spPr>
          <a:xfrm>
            <a:off x="756681" y="246888"/>
            <a:ext cx="1390008" cy="707197"/>
          </a:xfrm>
          <a:prstGeom prst="rect">
            <a:avLst/>
          </a:prstGeom>
        </p:spPr>
      </p:pic>
      <p:pic>
        <p:nvPicPr>
          <p:cNvPr id="4" name="Picture 3">
            <a:extLst>
              <a:ext uri="{FF2B5EF4-FFF2-40B4-BE49-F238E27FC236}">
                <a16:creationId xmlns:a16="http://schemas.microsoft.com/office/drawing/2014/main" id="{A8DF3D5F-ABB2-0BE1-26A6-A52E5991CDBB}"/>
              </a:ext>
            </a:extLst>
          </p:cNvPr>
          <p:cNvPicPr>
            <a:picLocks noChangeAspect="1"/>
          </p:cNvPicPr>
          <p:nvPr/>
        </p:nvPicPr>
        <p:blipFill>
          <a:blip r:embed="rId3"/>
          <a:stretch>
            <a:fillRect/>
          </a:stretch>
        </p:blipFill>
        <p:spPr>
          <a:xfrm>
            <a:off x="2362301" y="246888"/>
            <a:ext cx="1755800" cy="1755800"/>
          </a:xfrm>
          <a:prstGeom prst="rect">
            <a:avLst/>
          </a:prstGeom>
        </p:spPr>
      </p:pic>
      <p:pic>
        <p:nvPicPr>
          <p:cNvPr id="10" name="Picture 9">
            <a:extLst>
              <a:ext uri="{FF2B5EF4-FFF2-40B4-BE49-F238E27FC236}">
                <a16:creationId xmlns:a16="http://schemas.microsoft.com/office/drawing/2014/main" id="{6E431615-F2D1-7AF2-826B-26CE30B01175}"/>
              </a:ext>
            </a:extLst>
          </p:cNvPr>
          <p:cNvPicPr>
            <a:picLocks noChangeAspect="1"/>
          </p:cNvPicPr>
          <p:nvPr/>
        </p:nvPicPr>
        <p:blipFill>
          <a:blip r:embed="rId4"/>
          <a:stretch>
            <a:fillRect/>
          </a:stretch>
        </p:blipFill>
        <p:spPr>
          <a:xfrm>
            <a:off x="538362" y="3149919"/>
            <a:ext cx="4645555" cy="1920406"/>
          </a:xfrm>
          <a:prstGeom prst="rect">
            <a:avLst/>
          </a:prstGeom>
        </p:spPr>
      </p:pic>
      <p:pic>
        <p:nvPicPr>
          <p:cNvPr id="12" name="Picture 11">
            <a:extLst>
              <a:ext uri="{FF2B5EF4-FFF2-40B4-BE49-F238E27FC236}">
                <a16:creationId xmlns:a16="http://schemas.microsoft.com/office/drawing/2014/main" id="{AF809A3F-8741-9A5B-6E15-0D8A73C0BA4F}"/>
              </a:ext>
            </a:extLst>
          </p:cNvPr>
          <p:cNvPicPr>
            <a:picLocks noChangeAspect="1"/>
          </p:cNvPicPr>
          <p:nvPr/>
        </p:nvPicPr>
        <p:blipFill>
          <a:blip r:embed="rId5"/>
          <a:stretch>
            <a:fillRect/>
          </a:stretch>
        </p:blipFill>
        <p:spPr>
          <a:xfrm>
            <a:off x="538362" y="5070325"/>
            <a:ext cx="6822015" cy="426757"/>
          </a:xfrm>
          <a:prstGeom prst="rect">
            <a:avLst/>
          </a:prstGeom>
        </p:spPr>
      </p:pic>
      <p:sp>
        <p:nvSpPr>
          <p:cNvPr id="15" name="TextBox 14">
            <a:extLst>
              <a:ext uri="{FF2B5EF4-FFF2-40B4-BE49-F238E27FC236}">
                <a16:creationId xmlns:a16="http://schemas.microsoft.com/office/drawing/2014/main" id="{A0F11F17-844F-8BB8-2A8C-8A34DD1199FF}"/>
              </a:ext>
            </a:extLst>
          </p:cNvPr>
          <p:cNvSpPr txBox="1"/>
          <p:nvPr/>
        </p:nvSpPr>
        <p:spPr>
          <a:xfrm>
            <a:off x="4333713" y="246888"/>
            <a:ext cx="3026664" cy="1200329"/>
          </a:xfrm>
          <a:prstGeom prst="rect">
            <a:avLst/>
          </a:prstGeom>
          <a:noFill/>
        </p:spPr>
        <p:txBody>
          <a:bodyPr wrap="square" rtlCol="0">
            <a:spAutoFit/>
          </a:bodyPr>
          <a:lstStyle/>
          <a:p>
            <a:r>
              <a:rPr lang="en-GB" dirty="0">
                <a:solidFill>
                  <a:srgbClr val="0070C0"/>
                </a:solidFill>
              </a:rPr>
              <a:t>Scan here for access to the promotional </a:t>
            </a:r>
            <a:r>
              <a:rPr lang="en-GB" dirty="0" err="1">
                <a:solidFill>
                  <a:srgbClr val="0070C0"/>
                </a:solidFill>
              </a:rPr>
              <a:t>Slynd</a:t>
            </a:r>
            <a:r>
              <a:rPr lang="en-GB" dirty="0">
                <a:solidFill>
                  <a:srgbClr val="0070C0"/>
                </a:solidFill>
              </a:rPr>
              <a:t> website intended for healthcare professionals</a:t>
            </a:r>
          </a:p>
        </p:txBody>
      </p:sp>
      <p:pic>
        <p:nvPicPr>
          <p:cNvPr id="16" name="Picture 15">
            <a:extLst>
              <a:ext uri="{FF2B5EF4-FFF2-40B4-BE49-F238E27FC236}">
                <a16:creationId xmlns:a16="http://schemas.microsoft.com/office/drawing/2014/main" id="{78ECD5C1-62E2-CA5C-FF13-8E7451289C10}"/>
              </a:ext>
            </a:extLst>
          </p:cNvPr>
          <p:cNvPicPr>
            <a:picLocks noChangeAspect="1"/>
          </p:cNvPicPr>
          <p:nvPr/>
        </p:nvPicPr>
        <p:blipFill>
          <a:blip r:embed="rId6"/>
          <a:stretch>
            <a:fillRect/>
          </a:stretch>
        </p:blipFill>
        <p:spPr>
          <a:xfrm>
            <a:off x="1966026" y="6358115"/>
            <a:ext cx="2548349" cy="274344"/>
          </a:xfrm>
          <a:prstGeom prst="rect">
            <a:avLst/>
          </a:prstGeom>
        </p:spPr>
      </p:pic>
      <p:pic>
        <p:nvPicPr>
          <p:cNvPr id="17" name="Picture 16">
            <a:extLst>
              <a:ext uri="{FF2B5EF4-FFF2-40B4-BE49-F238E27FC236}">
                <a16:creationId xmlns:a16="http://schemas.microsoft.com/office/drawing/2014/main" id="{052220AB-DFF8-6C09-7B1D-561858364C1A}"/>
              </a:ext>
            </a:extLst>
          </p:cNvPr>
          <p:cNvPicPr>
            <a:picLocks noChangeAspect="1"/>
          </p:cNvPicPr>
          <p:nvPr/>
        </p:nvPicPr>
        <p:blipFill>
          <a:blip r:embed="rId7"/>
          <a:stretch>
            <a:fillRect/>
          </a:stretch>
        </p:blipFill>
        <p:spPr>
          <a:xfrm>
            <a:off x="1966026" y="5937455"/>
            <a:ext cx="2786113" cy="420660"/>
          </a:xfrm>
          <a:prstGeom prst="rect">
            <a:avLst/>
          </a:prstGeom>
        </p:spPr>
      </p:pic>
      <p:sp>
        <p:nvSpPr>
          <p:cNvPr id="18" name="TextBox 17">
            <a:extLst>
              <a:ext uri="{FF2B5EF4-FFF2-40B4-BE49-F238E27FC236}">
                <a16:creationId xmlns:a16="http://schemas.microsoft.com/office/drawing/2014/main" id="{E042C5B5-EBD2-877A-A88A-011D4924028D}"/>
              </a:ext>
            </a:extLst>
          </p:cNvPr>
          <p:cNvSpPr txBox="1"/>
          <p:nvPr/>
        </p:nvSpPr>
        <p:spPr>
          <a:xfrm>
            <a:off x="4752139" y="5609176"/>
            <a:ext cx="2977209" cy="1077218"/>
          </a:xfrm>
          <a:prstGeom prst="rect">
            <a:avLst/>
          </a:prstGeom>
          <a:noFill/>
        </p:spPr>
        <p:txBody>
          <a:bodyPr wrap="square" rtlCol="0">
            <a:spAutoFit/>
          </a:bodyPr>
          <a:lstStyle/>
          <a:p>
            <a:r>
              <a:rPr lang="en-GB" sz="1600" dirty="0">
                <a:solidFill>
                  <a:srgbClr val="0070C0"/>
                </a:solidFill>
              </a:rPr>
              <a:t>Prescribing information and adverse event reporting can be found on the </a:t>
            </a:r>
            <a:r>
              <a:rPr lang="en-GB" sz="1600" dirty="0">
                <a:solidFill>
                  <a:schemeClr val="accent2"/>
                </a:solidFill>
                <a:hlinkClick r:id="rId8" action="ppaction://hlinksldjump">
                  <a:extLst>
                    <a:ext uri="{A12FA001-AC4F-418D-AE19-62706E023703}">
                      <ahyp:hlinkClr xmlns:ahyp="http://schemas.microsoft.com/office/drawing/2018/hyperlinkcolor" val="tx"/>
                    </a:ext>
                  </a:extLst>
                </a:hlinkClick>
              </a:rPr>
              <a:t>last page of this presentation</a:t>
            </a:r>
            <a:endParaRPr lang="en-GB" sz="1600" dirty="0">
              <a:solidFill>
                <a:schemeClr val="accent2"/>
              </a:solidFill>
            </a:endParaRPr>
          </a:p>
        </p:txBody>
      </p:sp>
    </p:spTree>
    <p:extLst>
      <p:ext uri="{BB962C8B-B14F-4D97-AF65-F5344CB8AC3E}">
        <p14:creationId xmlns:p14="http://schemas.microsoft.com/office/powerpoint/2010/main" val="698899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7CB3FA-C0AD-EE7F-27D7-1E330D1509FC}"/>
              </a:ext>
            </a:extLst>
          </p:cNvPr>
          <p:cNvSpPr txBox="1">
            <a:spLocks noGrp="1"/>
          </p:cNvSpPr>
          <p:nvPr>
            <p:ph type="body" idx="4294967295"/>
          </p:nvPr>
        </p:nvSpPr>
        <p:spPr>
          <a:xfrm>
            <a:off x="539998" y="539660"/>
            <a:ext cx="10515600" cy="365129"/>
          </a:xfrm>
        </p:spPr>
        <p:txBody>
          <a:bodyPr>
            <a:noAutofit/>
          </a:bodyPr>
          <a:lstStyle/>
          <a:p>
            <a:pPr marL="0" lvl="0" indent="0">
              <a:buNone/>
            </a:pPr>
            <a:r>
              <a:rPr lang="en-US" sz="2800" dirty="0">
                <a:solidFill>
                  <a:srgbClr val="A4165D"/>
                </a:solidFill>
                <a:latin typeface="Arial" pitchFamily="34"/>
                <a:cs typeface="Arial" pitchFamily="34"/>
              </a:rPr>
              <a:t>Properties of </a:t>
            </a:r>
            <a:r>
              <a:rPr lang="en-US" sz="2800" dirty="0" err="1">
                <a:solidFill>
                  <a:srgbClr val="A4165D"/>
                </a:solidFill>
                <a:latin typeface="Arial" pitchFamily="34"/>
                <a:cs typeface="Arial" pitchFamily="34"/>
              </a:rPr>
              <a:t>drospirenone</a:t>
            </a:r>
            <a:endParaRPr lang="en-US" sz="2800" dirty="0">
              <a:solidFill>
                <a:srgbClr val="A4165D"/>
              </a:solidFill>
              <a:latin typeface="Arial" pitchFamily="34"/>
              <a:cs typeface="Arial" pitchFamily="34"/>
            </a:endParaRPr>
          </a:p>
        </p:txBody>
      </p:sp>
      <p:sp>
        <p:nvSpPr>
          <p:cNvPr id="3" name="TextBox 2">
            <a:extLst>
              <a:ext uri="{FF2B5EF4-FFF2-40B4-BE49-F238E27FC236}">
                <a16:creationId xmlns:a16="http://schemas.microsoft.com/office/drawing/2014/main" id="{A5CCE0D5-4024-E9C2-5C41-B826456E8AE9}"/>
              </a:ext>
            </a:extLst>
          </p:cNvPr>
          <p:cNvSpPr txBox="1"/>
          <p:nvPr/>
        </p:nvSpPr>
        <p:spPr>
          <a:xfrm>
            <a:off x="4647876" y="1719812"/>
            <a:ext cx="6416244" cy="13234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err="1">
                <a:solidFill>
                  <a:srgbClr val="1D1D1B"/>
                </a:solidFill>
                <a:uFillTx/>
                <a:latin typeface="Arial"/>
                <a:cs typeface="Arial" pitchFamily="34"/>
              </a:rPr>
              <a:t>Drospirenone</a:t>
            </a:r>
            <a:r>
              <a:rPr lang="en-US" sz="1600" b="0" i="0" u="none" strike="noStrike" kern="1200" cap="none" spc="0" baseline="0" dirty="0">
                <a:solidFill>
                  <a:srgbClr val="1D1D1B"/>
                </a:solidFill>
                <a:uFillTx/>
                <a:latin typeface="Arial"/>
                <a:cs typeface="Arial" pitchFamily="34"/>
              </a:rPr>
              <a:t> is a progestogen derived from spironolactone with a receptor binding profile similar to natural progesterone.</a:t>
            </a:r>
            <a:r>
              <a:rPr lang="en-US" sz="1600" b="0" i="0" u="none" strike="noStrike" kern="1200" cap="none" spc="0" baseline="30000" dirty="0">
                <a:solidFill>
                  <a:srgbClr val="1D1D1B"/>
                </a:solidFill>
                <a:uFillTx/>
                <a:latin typeface="Arial"/>
                <a:cs typeface="Arial" pitchFamily="34"/>
              </a:rPr>
              <a:t>2,3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rPr>
              <a:t>Drospirenone</a:t>
            </a:r>
            <a:r>
              <a:rPr lang="en-GB" sz="1600" b="0" i="0" u="none" strike="noStrike" kern="1200" cap="none" spc="0" baseline="0" dirty="0">
                <a:solidFill>
                  <a:srgbClr val="1D1D1B"/>
                </a:solidFill>
                <a:uFillTx/>
                <a:latin typeface="Arial"/>
              </a:rPr>
              <a:t>, which in therapeutic doses possesses mild</a:t>
            </a:r>
            <a:r>
              <a:rPr lang="en-US" sz="1600" dirty="0">
                <a:solidFill>
                  <a:srgbClr val="1D1D1B"/>
                </a:solidFill>
                <a:latin typeface="Arial"/>
                <a:cs typeface="Arial" pitchFamily="34"/>
              </a:rPr>
              <a:t>:</a:t>
            </a:r>
            <a:endParaRPr lang="en-US" sz="1600" b="0" i="0" u="none" strike="noStrike" kern="1200" cap="none" spc="0" baseline="30000" dirty="0">
              <a:solidFill>
                <a:srgbClr val="1D1D1B"/>
              </a:solidFill>
              <a:uFillTx/>
              <a:latin typeface="Arial"/>
              <a:cs typeface="Arial" pitchFamily="34"/>
            </a:endParaRPr>
          </a:p>
        </p:txBody>
      </p:sp>
      <p:sp>
        <p:nvSpPr>
          <p:cNvPr id="4" name="Rounded Rectangle 3">
            <a:extLst>
              <a:ext uri="{FF2B5EF4-FFF2-40B4-BE49-F238E27FC236}">
                <a16:creationId xmlns:a16="http://schemas.microsoft.com/office/drawing/2014/main" id="{1C53DC03-2BE5-691B-B5F3-6043B416B03F}"/>
              </a:ext>
            </a:extLst>
          </p:cNvPr>
          <p:cNvSpPr/>
          <p:nvPr/>
        </p:nvSpPr>
        <p:spPr>
          <a:xfrm>
            <a:off x="4647876" y="3389433"/>
            <a:ext cx="2822844" cy="591973"/>
          </a:xfrm>
          <a:custGeom>
            <a:avLst/>
            <a:gdLst>
              <a:gd name="f0" fmla="val 10800000"/>
              <a:gd name="f1" fmla="val 5400000"/>
              <a:gd name="f2" fmla="val 16200000"/>
              <a:gd name="f3" fmla="val w"/>
              <a:gd name="f4" fmla="val h"/>
              <a:gd name="f5" fmla="val ss"/>
              <a:gd name="f6" fmla="val 0"/>
              <a:gd name="f7" fmla="*/ 5419351 1 1725033"/>
              <a:gd name="f8" fmla="val 45"/>
              <a:gd name="f9" fmla="val 21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pitchFamily="34"/>
                <a:cs typeface="Arial" pitchFamily="34"/>
              </a:rPr>
              <a:t>Anti-androgenic</a:t>
            </a:r>
          </a:p>
        </p:txBody>
      </p:sp>
      <p:sp>
        <p:nvSpPr>
          <p:cNvPr id="5" name="Cross 7">
            <a:extLst>
              <a:ext uri="{FF2B5EF4-FFF2-40B4-BE49-F238E27FC236}">
                <a16:creationId xmlns:a16="http://schemas.microsoft.com/office/drawing/2014/main" id="{2389BD5C-B1D2-5C16-4A8C-5671B1D663A0}"/>
              </a:ext>
            </a:extLst>
          </p:cNvPr>
          <p:cNvSpPr/>
          <p:nvPr/>
        </p:nvSpPr>
        <p:spPr>
          <a:xfrm>
            <a:off x="7643515" y="3467395"/>
            <a:ext cx="424958" cy="436049"/>
          </a:xfrm>
          <a:custGeom>
            <a:avLst/>
            <a:gdLst>
              <a:gd name="f0" fmla="val w"/>
              <a:gd name="f1" fmla="val h"/>
              <a:gd name="f2" fmla="val ss"/>
              <a:gd name="f3" fmla="val 0"/>
              <a:gd name="f4" fmla="val 39483"/>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2 0 f21"/>
              <a:gd name="f27" fmla="*/ f25 f4 1"/>
              <a:gd name="f28" fmla="*/ f27 1 100000"/>
              <a:gd name="f29" fmla="+- f18 0 f28"/>
              <a:gd name="f30" fmla="+- f19 0 f28"/>
              <a:gd name="f31" fmla="?: f26 f3 f28"/>
              <a:gd name="f32" fmla="?: f26 f28 f3"/>
              <a:gd name="f33" fmla="*/ f28 f15 1"/>
              <a:gd name="f34" fmla="?: f26 f18 f29"/>
              <a:gd name="f35" fmla="?: f26 f30 f19"/>
              <a:gd name="f36" fmla="*/ f31 f15 1"/>
              <a:gd name="f37" fmla="*/ f32 f15 1"/>
              <a:gd name="f38" fmla="*/ f29 f15 1"/>
              <a:gd name="f39" fmla="*/ f30 f15 1"/>
              <a:gd name="f40" fmla="*/ f34 f15 1"/>
              <a:gd name="f41" fmla="*/ f35 f15 1"/>
            </a:gdLst>
            <a:ahLst/>
            <a:cxnLst>
              <a:cxn ang="3cd4">
                <a:pos x="hc" y="t"/>
              </a:cxn>
              <a:cxn ang="0">
                <a:pos x="r" y="vc"/>
              </a:cxn>
              <a:cxn ang="cd4">
                <a:pos x="hc" y="b"/>
              </a:cxn>
              <a:cxn ang="cd2">
                <a:pos x="l" y="vc"/>
              </a:cxn>
            </a:cxnLst>
            <a:rect l="f36" t="f37" r="f40" b="f41"/>
            <a:pathLst>
              <a:path>
                <a:moveTo>
                  <a:pt x="f20" y="f33"/>
                </a:moveTo>
                <a:lnTo>
                  <a:pt x="f33" y="f33"/>
                </a:lnTo>
                <a:lnTo>
                  <a:pt x="f33" y="f20"/>
                </a:lnTo>
                <a:lnTo>
                  <a:pt x="f38" y="f20"/>
                </a:lnTo>
                <a:lnTo>
                  <a:pt x="f38" y="f33"/>
                </a:lnTo>
                <a:lnTo>
                  <a:pt x="f23" y="f33"/>
                </a:lnTo>
                <a:lnTo>
                  <a:pt x="f23" y="f39"/>
                </a:lnTo>
                <a:lnTo>
                  <a:pt x="f38" y="f39"/>
                </a:lnTo>
                <a:lnTo>
                  <a:pt x="f38" y="f24"/>
                </a:lnTo>
                <a:lnTo>
                  <a:pt x="f33" y="f24"/>
                </a:lnTo>
                <a:lnTo>
                  <a:pt x="f33" y="f39"/>
                </a:lnTo>
                <a:lnTo>
                  <a:pt x="f20" y="f39"/>
                </a:lnTo>
                <a:close/>
              </a:path>
            </a:pathLst>
          </a:custGeom>
          <a:solidFill>
            <a:srgbClr val="A617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TextBox 12">
            <a:extLst>
              <a:ext uri="{FF2B5EF4-FFF2-40B4-BE49-F238E27FC236}">
                <a16:creationId xmlns:a16="http://schemas.microsoft.com/office/drawing/2014/main" id="{1578086D-9017-9630-46FC-7B5A131A9940}"/>
              </a:ext>
            </a:extLst>
          </p:cNvPr>
          <p:cNvSpPr txBox="1"/>
          <p:nvPr/>
        </p:nvSpPr>
        <p:spPr>
          <a:xfrm>
            <a:off x="1045808" y="4220157"/>
            <a:ext cx="2124297" cy="307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A4165D"/>
                </a:solidFill>
                <a:uFillTx/>
                <a:latin typeface="Arial" pitchFamily="34"/>
                <a:cs typeface="Arial" pitchFamily="34"/>
              </a:rPr>
              <a:t>Drospirenone molecule</a:t>
            </a:r>
            <a:r>
              <a:rPr lang="en-US" sz="1400" b="0" i="0" u="none" strike="noStrike" kern="1200" cap="none" spc="0" baseline="30000">
                <a:solidFill>
                  <a:srgbClr val="A4165D"/>
                </a:solidFill>
                <a:uFillTx/>
                <a:latin typeface="Arial" pitchFamily="34"/>
                <a:cs typeface="Arial" pitchFamily="34"/>
              </a:rPr>
              <a:t>1</a:t>
            </a:r>
          </a:p>
        </p:txBody>
      </p:sp>
      <p:sp>
        <p:nvSpPr>
          <p:cNvPr id="7" name="Rounded Rectangle 13">
            <a:extLst>
              <a:ext uri="{FF2B5EF4-FFF2-40B4-BE49-F238E27FC236}">
                <a16:creationId xmlns:a16="http://schemas.microsoft.com/office/drawing/2014/main" id="{BC44488E-91D9-9201-54D0-43E3E463863B}"/>
              </a:ext>
            </a:extLst>
          </p:cNvPr>
          <p:cNvSpPr/>
          <p:nvPr/>
        </p:nvSpPr>
        <p:spPr>
          <a:xfrm>
            <a:off x="8241276" y="3389433"/>
            <a:ext cx="2822844" cy="591973"/>
          </a:xfrm>
          <a:custGeom>
            <a:avLst/>
            <a:gdLst>
              <a:gd name="f0" fmla="val 10800000"/>
              <a:gd name="f1" fmla="val 5400000"/>
              <a:gd name="f2" fmla="val 16200000"/>
              <a:gd name="f3" fmla="val w"/>
              <a:gd name="f4" fmla="val h"/>
              <a:gd name="f5" fmla="val ss"/>
              <a:gd name="f6" fmla="val 0"/>
              <a:gd name="f7" fmla="*/ 5419351 1 1725033"/>
              <a:gd name="f8" fmla="val 45"/>
              <a:gd name="f9" fmla="val 21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Arial" pitchFamily="34"/>
                <a:cs typeface="Arial" pitchFamily="34"/>
              </a:rPr>
              <a:t>Anti-mineralocorticoid</a:t>
            </a:r>
            <a:r>
              <a:rPr lang="en-US" sz="1800" b="0" i="0" u="none" strike="noStrike" kern="1200" cap="none" spc="0" baseline="30000" dirty="0">
                <a:solidFill>
                  <a:srgbClr val="1D1D1B"/>
                </a:solidFill>
                <a:uFillTx/>
                <a:latin typeface="Arial"/>
                <a:cs typeface="Arial" pitchFamily="34"/>
              </a:rPr>
              <a:t> </a:t>
            </a:r>
            <a:r>
              <a:rPr lang="en-US" sz="1800" b="0" i="0" u="none" strike="noStrike" kern="1200" cap="none" spc="0" baseline="30000" dirty="0">
                <a:solidFill>
                  <a:schemeClr val="bg1"/>
                </a:solidFill>
                <a:uFillTx/>
                <a:latin typeface="Arial"/>
                <a:cs typeface="Arial" pitchFamily="34"/>
              </a:rPr>
              <a:t>2,3</a:t>
            </a:r>
            <a:endParaRPr lang="en-US" sz="1800" b="0" i="0" u="none" strike="noStrike" kern="1200" cap="none" spc="0" baseline="0" dirty="0">
              <a:solidFill>
                <a:schemeClr val="bg1"/>
              </a:solidFill>
              <a:uFillTx/>
              <a:latin typeface="Arial" pitchFamily="34"/>
              <a:cs typeface="Arial" pitchFamily="34"/>
            </a:endParaRPr>
          </a:p>
        </p:txBody>
      </p:sp>
      <p:sp>
        <p:nvSpPr>
          <p:cNvPr id="8" name="TextBox 14">
            <a:extLst>
              <a:ext uri="{FF2B5EF4-FFF2-40B4-BE49-F238E27FC236}">
                <a16:creationId xmlns:a16="http://schemas.microsoft.com/office/drawing/2014/main" id="{F96F2815-E44D-002A-6527-732A10144019}"/>
              </a:ext>
            </a:extLst>
          </p:cNvPr>
          <p:cNvSpPr txBox="1"/>
          <p:nvPr/>
        </p:nvSpPr>
        <p:spPr>
          <a:xfrm>
            <a:off x="2030681" y="5963588"/>
            <a:ext cx="9612794" cy="4001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err="1">
                <a:solidFill>
                  <a:srgbClr val="1D1D1B"/>
                </a:solidFill>
                <a:uFillTx/>
                <a:latin typeface="Arial" pitchFamily="34"/>
                <a:cs typeface="Arial" pitchFamily="34"/>
              </a:rPr>
              <a:t>Africander</a:t>
            </a:r>
            <a:r>
              <a:rPr lang="en-GB" sz="1000" b="0" i="0" u="none" strike="noStrike" kern="1200" cap="none" spc="0" baseline="0" dirty="0">
                <a:solidFill>
                  <a:srgbClr val="1D1D1B"/>
                </a:solidFill>
                <a:uFillTx/>
                <a:latin typeface="Arial" pitchFamily="34"/>
                <a:cs typeface="Arial" pitchFamily="34"/>
              </a:rPr>
              <a:t>, D., </a:t>
            </a:r>
            <a:r>
              <a:rPr lang="en-GB" sz="1000" b="0" i="0" u="none" strike="noStrike" kern="1200" cap="none" spc="0" baseline="0" dirty="0" err="1">
                <a:solidFill>
                  <a:srgbClr val="1D1D1B"/>
                </a:solidFill>
                <a:uFillTx/>
                <a:latin typeface="Arial" pitchFamily="34"/>
                <a:cs typeface="Arial" pitchFamily="34"/>
              </a:rPr>
              <a:t>Verhoog</a:t>
            </a:r>
            <a:r>
              <a:rPr lang="en-GB" sz="1000" b="0" i="0" u="none" strike="noStrike" kern="1200" cap="none" spc="0" baseline="0" dirty="0">
                <a:solidFill>
                  <a:srgbClr val="1D1D1B"/>
                </a:solidFill>
                <a:uFillTx/>
                <a:latin typeface="Arial" pitchFamily="34"/>
                <a:cs typeface="Arial" pitchFamily="34"/>
              </a:rPr>
              <a:t>, N., Hapgood, J.P. </a:t>
            </a:r>
            <a:r>
              <a:rPr lang="en-GB" sz="1000" b="0" i="1" u="none" strike="noStrike" kern="1200" cap="none" spc="0" baseline="0" dirty="0">
                <a:solidFill>
                  <a:srgbClr val="1D1D1B"/>
                </a:solidFill>
                <a:uFillTx/>
                <a:latin typeface="Arial" pitchFamily="34"/>
                <a:cs typeface="Arial" pitchFamily="34"/>
              </a:rPr>
              <a:t>Steroids</a:t>
            </a:r>
            <a:r>
              <a:rPr lang="en-GB" sz="1000" b="0" i="0" u="none" strike="noStrike" kern="1200" cap="none" spc="0" baseline="0" dirty="0">
                <a:solidFill>
                  <a:srgbClr val="1D1D1B"/>
                </a:solidFill>
                <a:uFillTx/>
                <a:latin typeface="Arial" pitchFamily="34"/>
                <a:cs typeface="Arial" pitchFamily="34"/>
              </a:rPr>
              <a:t>. 2011. 76:636-652</a:t>
            </a:r>
            <a:r>
              <a:rPr lang="en-GB" sz="1000" dirty="0">
                <a:solidFill>
                  <a:srgbClr val="1D1D1B"/>
                </a:solidFill>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a:t>
            </a:r>
            <a:r>
              <a:rPr lang="en-US" sz="1000" b="0" i="0" u="none" strike="noStrike" kern="1200" cap="none" spc="0" baseline="0" dirty="0">
                <a:solidFill>
                  <a:srgbClr val="1D1D1B"/>
                </a:solidFill>
                <a:uFillTx/>
                <a:latin typeface="Arial" pitchFamily="34"/>
                <a:cs typeface="Arial" pitchFamily="34"/>
              </a:rPr>
              <a:t>2.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3. FSRH Clinical Guidelines progestogen-only pills. 07/</a:t>
            </a:r>
            <a:r>
              <a:rPr lang="en-GB" sz="1000" b="0" i="0" u="none" strike="noStrike" kern="0" cap="none" spc="0" baseline="0" dirty="0">
                <a:solidFill>
                  <a:srgbClr val="1D1D1B"/>
                </a:solidFill>
                <a:uFillTx/>
                <a:latin typeface="Arial" pitchFamily="34"/>
                <a:cs typeface="Arial" pitchFamily="34"/>
              </a:rPr>
              <a:t>2023</a:t>
            </a:r>
            <a:r>
              <a:rPr lang="en-GB" sz="1000" b="0" i="0" u="none" strike="noStrike" kern="1200" cap="none" spc="0" baseline="0" dirty="0">
                <a:solidFill>
                  <a:srgbClr val="1D1D1B"/>
                </a:solidFill>
                <a:uFillTx/>
                <a:latin typeface="Arial" pitchFamily="34"/>
                <a:cs typeface="Arial" pitchFamily="34"/>
              </a:rPr>
              <a:t>.</a:t>
            </a:r>
            <a:endParaRPr lang="en-GB" sz="1000" b="0" i="0" u="none" strike="noStrike" kern="1200" cap="none" spc="0" baseline="0" dirty="0">
              <a:solidFill>
                <a:srgbClr val="1D1D1B"/>
              </a:solidFill>
              <a:uFillTx/>
              <a:latin typeface="Helvetica" pitchFamily="2"/>
            </a:endParaRPr>
          </a:p>
        </p:txBody>
      </p:sp>
      <p:pic>
        <p:nvPicPr>
          <p:cNvPr id="9" name="Picture 2" descr="Drospirenone - Wikipedia">
            <a:extLst>
              <a:ext uri="{FF2B5EF4-FFF2-40B4-BE49-F238E27FC236}">
                <a16:creationId xmlns:a16="http://schemas.microsoft.com/office/drawing/2014/main" id="{259B2A31-1937-7E4D-4063-DEC4E05E0E51}"/>
              </a:ext>
            </a:extLst>
          </p:cNvPr>
          <p:cNvPicPr>
            <a:picLocks noChangeAspect="1"/>
          </p:cNvPicPr>
          <p:nvPr/>
        </p:nvPicPr>
        <p:blipFill>
          <a:blip r:embed="rId3"/>
          <a:srcRect/>
          <a:stretch>
            <a:fillRect/>
          </a:stretch>
        </p:blipFill>
        <p:spPr>
          <a:xfrm>
            <a:off x="577827" y="1719812"/>
            <a:ext cx="3060240" cy="2486409"/>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6A3D3D-B38B-F269-AE07-77F2C5529D63}"/>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Clinical development</a:t>
            </a:r>
          </a:p>
        </p:txBody>
      </p:sp>
      <p:sp>
        <p:nvSpPr>
          <p:cNvPr id="3" name="TextBox 2">
            <a:extLst>
              <a:ext uri="{FF2B5EF4-FFF2-40B4-BE49-F238E27FC236}">
                <a16:creationId xmlns:a16="http://schemas.microsoft.com/office/drawing/2014/main" id="{4BD0E92C-5550-D4B3-79EC-4FB06A7EBE30}"/>
              </a:ext>
            </a:extLst>
          </p:cNvPr>
          <p:cNvSpPr txBox="1"/>
          <p:nvPr/>
        </p:nvSpPr>
        <p:spPr>
          <a:xfrm>
            <a:off x="539998" y="1043997"/>
            <a:ext cx="10942167"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40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The contraceptive efficacy of drospirenone 4 mg was assessed in three prospective, multicentre, pivotal phase III clinical studies – two in Europe and one in the US.</a:t>
            </a:r>
            <a:r>
              <a:rPr lang="en-GB" sz="1600" b="0" i="0" u="none" strike="noStrike" kern="1200" cap="none" spc="0" baseline="30000">
                <a:solidFill>
                  <a:srgbClr val="1D1D1B"/>
                </a:solidFill>
                <a:uFillTx/>
                <a:latin typeface="Arial" pitchFamily="34"/>
                <a:cs typeface="Arial" pitchFamily="34"/>
              </a:rPr>
              <a:t>1-3</a:t>
            </a:r>
            <a:r>
              <a:rPr lang="en-GB" sz="1600" b="0" i="0" u="none" strike="noStrike" kern="1200" cap="none" spc="0" baseline="0">
                <a:solidFill>
                  <a:srgbClr val="1D1D1B"/>
                </a:solidFill>
                <a:uFillTx/>
                <a:latin typeface="Arial" pitchFamily="34"/>
                <a:cs typeface="Arial" pitchFamily="34"/>
              </a:rPr>
              <a:t> </a:t>
            </a:r>
          </a:p>
        </p:txBody>
      </p:sp>
      <p:sp>
        <p:nvSpPr>
          <p:cNvPr id="4" name="TextBox 11">
            <a:extLst>
              <a:ext uri="{FF2B5EF4-FFF2-40B4-BE49-F238E27FC236}">
                <a16:creationId xmlns:a16="http://schemas.microsoft.com/office/drawing/2014/main" id="{848B72DE-F085-9F9D-FCC7-33D4B7E73591}"/>
              </a:ext>
            </a:extLst>
          </p:cNvPr>
          <p:cNvSpPr txBox="1"/>
          <p:nvPr/>
        </p:nvSpPr>
        <p:spPr>
          <a:xfrm>
            <a:off x="2030681" y="5963588"/>
            <a:ext cx="9612794"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PI, Pearl Index; US, United States of America; EU, Europe.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2. Palacios, S., Colli, E., and Regidor, PA. </a:t>
            </a:r>
            <a:r>
              <a:rPr lang="en-GB" sz="1000" b="0" i="1" u="none" strike="noStrike" kern="1200" cap="none" spc="0" baseline="0" dirty="0">
                <a:solidFill>
                  <a:srgbClr val="1D1D1B"/>
                </a:solidFill>
                <a:uFillTx/>
                <a:latin typeface="Arial" pitchFamily="34"/>
                <a:cs typeface="Arial" pitchFamily="34"/>
              </a:rPr>
              <a:t>AOGS</a:t>
            </a:r>
            <a:r>
              <a:rPr lang="en-GB" sz="1000" b="0" i="0" u="none" strike="noStrike" kern="1200" cap="none" spc="0" baseline="0" dirty="0">
                <a:solidFill>
                  <a:srgbClr val="1D1D1B"/>
                </a:solidFill>
                <a:uFillTx/>
                <a:latin typeface="Arial" pitchFamily="34"/>
                <a:cs typeface="Arial" pitchFamily="34"/>
              </a:rPr>
              <a:t>. 2019. 98: 1549-1557. 3. Kimble, T. </a:t>
            </a:r>
            <a:r>
              <a:rPr lang="en-GB" sz="1000" b="0" i="1" u="none" strike="noStrike" kern="1200" cap="none" spc="0" baseline="0" dirty="0">
                <a:solidFill>
                  <a:srgbClr val="1D1D1B"/>
                </a:solidFill>
                <a:uFillTx/>
                <a:latin typeface="Arial" pitchFamily="34"/>
                <a:cs typeface="Arial" pitchFamily="34"/>
              </a:rPr>
              <a:t>et al. Contraception: X</a:t>
            </a:r>
            <a:r>
              <a:rPr lang="en-GB" sz="1000" b="0" i="0" u="none" strike="noStrike" kern="1200" cap="none" spc="0" baseline="0" dirty="0">
                <a:solidFill>
                  <a:srgbClr val="1D1D1B"/>
                </a:solidFill>
                <a:uFillTx/>
                <a:latin typeface="Arial" pitchFamily="34"/>
                <a:cs typeface="Arial" pitchFamily="34"/>
              </a:rPr>
              <a:t>. 2020. 2:100020. 4. Schreiber, CA., and Barnhart, K. Yen &amp; Jaffe’s Reproductive Endocrinology (Seventh Edition). 2014. 890-908. </a:t>
            </a:r>
          </a:p>
        </p:txBody>
      </p:sp>
      <p:sp>
        <p:nvSpPr>
          <p:cNvPr id="5" name="TextBox 3">
            <a:extLst>
              <a:ext uri="{FF2B5EF4-FFF2-40B4-BE49-F238E27FC236}">
                <a16:creationId xmlns:a16="http://schemas.microsoft.com/office/drawing/2014/main" id="{983628D5-8D04-CBA2-6E10-39F64BDBDA8D}"/>
              </a:ext>
            </a:extLst>
          </p:cNvPr>
          <p:cNvSpPr txBox="1"/>
          <p:nvPr/>
        </p:nvSpPr>
        <p:spPr>
          <a:xfrm>
            <a:off x="548521" y="2341952"/>
            <a:ext cx="9777734"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pitchFamily="34"/>
                <a:cs typeface="Arial" pitchFamily="34"/>
              </a:rPr>
              <a:t>Primary endpoint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1D1D1B"/>
                </a:solidFill>
                <a:uFillTx/>
                <a:latin typeface="Arial" pitchFamily="34"/>
                <a:cs typeface="Arial" pitchFamily="34"/>
              </a:rPr>
              <a:t>EU studies: </a:t>
            </a:r>
            <a:r>
              <a:rPr lang="en-GB" sz="1400" b="0" i="0" u="none" strike="noStrike" kern="1200" cap="none" spc="0" baseline="0" dirty="0">
                <a:solidFill>
                  <a:srgbClr val="1D1D1B"/>
                </a:solidFill>
                <a:uFillTx/>
                <a:latin typeface="Arial" pitchFamily="34"/>
                <a:cs typeface="Arial" pitchFamily="34"/>
              </a:rPr>
              <a:t>Overall Pearl Index (PI)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1D1D1B"/>
                </a:solidFill>
                <a:uFillTx/>
                <a:latin typeface="Arial" pitchFamily="34"/>
                <a:cs typeface="Arial" pitchFamily="34"/>
              </a:rPr>
              <a:t>US study: </a:t>
            </a:r>
            <a:r>
              <a:rPr lang="en-GB" sz="1400" b="0" i="0" u="none" strike="noStrike" kern="1200" cap="none" spc="0" baseline="0" dirty="0">
                <a:solidFill>
                  <a:srgbClr val="1D1D1B"/>
                </a:solidFill>
                <a:uFillTx/>
                <a:latin typeface="Arial" pitchFamily="34"/>
                <a:cs typeface="Arial" pitchFamily="34"/>
              </a:rPr>
              <a:t>PI calculated using confirmed on-drug pregnancies and evaluable cycles in women aged ≤35 years</a:t>
            </a:r>
          </a:p>
        </p:txBody>
      </p:sp>
      <p:sp>
        <p:nvSpPr>
          <p:cNvPr id="6" name="Rounded Rectangle 4">
            <a:extLst>
              <a:ext uri="{FF2B5EF4-FFF2-40B4-BE49-F238E27FC236}">
                <a16:creationId xmlns:a16="http://schemas.microsoft.com/office/drawing/2014/main" id="{1EB4DA18-322A-4C5B-D5D3-BC11A4DC8843}"/>
              </a:ext>
            </a:extLst>
          </p:cNvPr>
          <p:cNvSpPr/>
          <p:nvPr/>
        </p:nvSpPr>
        <p:spPr>
          <a:xfrm>
            <a:off x="625943" y="1782046"/>
            <a:ext cx="5046573" cy="365119"/>
          </a:xfrm>
          <a:custGeom>
            <a:avLst/>
            <a:gdLst>
              <a:gd name="f0" fmla="val 10800000"/>
              <a:gd name="f1" fmla="val 5400000"/>
              <a:gd name="f2" fmla="val 16200000"/>
              <a:gd name="f3" fmla="val w"/>
              <a:gd name="f4" fmla="val h"/>
              <a:gd name="f5" fmla="val ss"/>
              <a:gd name="f6" fmla="val 0"/>
              <a:gd name="f7" fmla="*/ 5419351 1 1725033"/>
              <a:gd name="f8" fmla="val 45"/>
              <a:gd name="f9" fmla="val 21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Arial" pitchFamily="34"/>
                <a:cs typeface="Arial" pitchFamily="34"/>
              </a:rPr>
              <a:t>Key study characteristics</a:t>
            </a:r>
          </a:p>
        </p:txBody>
      </p:sp>
      <p:sp>
        <p:nvSpPr>
          <p:cNvPr id="7" name="TextBox 13">
            <a:extLst>
              <a:ext uri="{FF2B5EF4-FFF2-40B4-BE49-F238E27FC236}">
                <a16:creationId xmlns:a16="http://schemas.microsoft.com/office/drawing/2014/main" id="{2F9AFF86-FF71-DB1B-8B01-A20B7FF8ADF5}"/>
              </a:ext>
            </a:extLst>
          </p:cNvPr>
          <p:cNvSpPr txBox="1"/>
          <p:nvPr/>
        </p:nvSpPr>
        <p:spPr>
          <a:xfrm>
            <a:off x="548520" y="3468008"/>
            <a:ext cx="9214315"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pitchFamily="34"/>
                <a:cs typeface="Arial" pitchFamily="34"/>
              </a:rPr>
              <a:t>Study treatment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pitchFamily="34"/>
                <a:cs typeface="Arial" pitchFamily="34"/>
              </a:rPr>
              <a:t>4 mg non-</a:t>
            </a:r>
            <a:r>
              <a:rPr lang="en-GB" sz="1400" b="0" i="0" u="none" strike="noStrike" kern="1200" cap="none" spc="0" baseline="0" dirty="0" err="1">
                <a:solidFill>
                  <a:srgbClr val="1D1D1B"/>
                </a:solidFill>
                <a:uFillTx/>
                <a:latin typeface="Arial" pitchFamily="34"/>
                <a:cs typeface="Arial" pitchFamily="34"/>
              </a:rPr>
              <a:t>micronised</a:t>
            </a:r>
            <a:r>
              <a:rPr lang="en-GB" sz="1400" b="0" i="0" u="none" strike="noStrike" kern="1200" cap="none" spc="0" baseline="0" dirty="0">
                <a:solidFill>
                  <a:srgbClr val="1D1D1B"/>
                </a:solidFill>
                <a:uFillTx/>
                <a:latin typeface="Arial" pitchFamily="34"/>
                <a:cs typeface="Arial" pitchFamily="34"/>
              </a:rPr>
              <a:t> oral </a:t>
            </a:r>
            <a:r>
              <a:rPr lang="en-GB" sz="1400" b="0" i="0" u="none" strike="noStrike" kern="1200" cap="none" spc="0" baseline="0" dirty="0" err="1">
                <a:solidFill>
                  <a:srgbClr val="1D1D1B"/>
                </a:solidFill>
                <a:uFillTx/>
                <a:latin typeface="Arial" pitchFamily="34"/>
                <a:cs typeface="Arial" pitchFamily="34"/>
              </a:rPr>
              <a:t>drospirenone</a:t>
            </a:r>
            <a:r>
              <a:rPr lang="en-GB" sz="1400" b="0" i="0" u="none" strike="noStrike" kern="1200" cap="none" spc="0" baseline="0" dirty="0">
                <a:solidFill>
                  <a:srgbClr val="1D1D1B"/>
                </a:solidFill>
                <a:uFillTx/>
                <a:latin typeface="Arial" pitchFamily="34"/>
                <a:cs typeface="Arial" pitchFamily="34"/>
              </a:rPr>
              <a:t> for 24 days, followed by 4 days of placebo for 9 and 13 cycles respectively</a:t>
            </a:r>
            <a:endParaRPr lang="en-GB" sz="1400" b="0" i="0" u="none" strike="noStrike" kern="1200" cap="none" spc="0" baseline="30000" dirty="0">
              <a:solidFill>
                <a:srgbClr val="1D1D1B"/>
              </a:solidFill>
              <a:uFillTx/>
              <a:latin typeface="Arial" pitchFamily="34"/>
              <a:cs typeface="Arial" pitchFamily="34"/>
            </a:endParaRPr>
          </a:p>
        </p:txBody>
      </p:sp>
      <p:sp>
        <p:nvSpPr>
          <p:cNvPr id="8" name="TextBox 16">
            <a:extLst>
              <a:ext uri="{FF2B5EF4-FFF2-40B4-BE49-F238E27FC236}">
                <a16:creationId xmlns:a16="http://schemas.microsoft.com/office/drawing/2014/main" id="{2758FFDD-2389-91E0-B755-730201FF67ED}"/>
              </a:ext>
            </a:extLst>
          </p:cNvPr>
          <p:cNvSpPr txBox="1"/>
          <p:nvPr/>
        </p:nvSpPr>
        <p:spPr>
          <a:xfrm>
            <a:off x="548521" y="4390272"/>
            <a:ext cx="9020352"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pitchFamily="34"/>
                <a:cs typeface="Arial" pitchFamily="34"/>
              </a:rPr>
              <a:t>Study populations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1D1D1B"/>
                </a:solidFill>
                <a:uFillTx/>
                <a:latin typeface="Arial" pitchFamily="34"/>
                <a:cs typeface="Arial" pitchFamily="34"/>
              </a:rPr>
              <a:t>EU studies: </a:t>
            </a:r>
            <a:r>
              <a:rPr lang="en-GB" sz="1400" b="0" i="0" u="none" strike="noStrike" kern="1200" cap="none" spc="0" baseline="0" dirty="0">
                <a:solidFill>
                  <a:srgbClr val="1D1D1B"/>
                </a:solidFill>
                <a:uFillTx/>
                <a:latin typeface="Arial" pitchFamily="34"/>
                <a:cs typeface="Arial" pitchFamily="34"/>
              </a:rPr>
              <a:t>Healthy women between the ages of 18-45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1D1D1B"/>
                </a:solidFill>
                <a:uFillTx/>
                <a:latin typeface="Arial" pitchFamily="34"/>
                <a:cs typeface="Arial" pitchFamily="34"/>
              </a:rPr>
              <a:t>US study: </a:t>
            </a:r>
            <a:r>
              <a:rPr lang="en-GB" sz="1400" b="0" i="0" u="none" strike="noStrike" kern="1200" cap="none" spc="0" baseline="0" dirty="0">
                <a:solidFill>
                  <a:srgbClr val="1D1D1B"/>
                </a:solidFill>
                <a:uFillTx/>
                <a:latin typeface="Arial" pitchFamily="34"/>
                <a:cs typeface="Arial" pitchFamily="34"/>
              </a:rPr>
              <a:t>Sexually active, healthy, non-pregnant women </a:t>
            </a:r>
            <a:br>
              <a:rPr lang="en-GB" sz="1400" b="0" i="0" u="none" strike="noStrike" kern="1200" cap="none" spc="0" baseline="0" dirty="0">
                <a:solidFill>
                  <a:srgbClr val="1D1D1B"/>
                </a:solidFill>
                <a:uFillTx/>
                <a:latin typeface="Arial" pitchFamily="34"/>
                <a:cs typeface="Arial" pitchFamily="34"/>
              </a:rPr>
            </a:br>
            <a:r>
              <a:rPr lang="en-GB" sz="1400" b="0" i="0" u="none" strike="noStrike" kern="1200" cap="none" spc="0" baseline="0" dirty="0">
                <a:solidFill>
                  <a:srgbClr val="1D1D1B"/>
                </a:solidFill>
                <a:uFillTx/>
                <a:latin typeface="Arial" pitchFamily="34"/>
                <a:cs typeface="Arial" pitchFamily="34"/>
              </a:rPr>
              <a:t>aged ≥15 years seeking contraception</a:t>
            </a:r>
          </a:p>
        </p:txBody>
      </p:sp>
      <p:sp>
        <p:nvSpPr>
          <p:cNvPr id="17" name="TextBox 26">
            <a:extLst>
              <a:ext uri="{FF2B5EF4-FFF2-40B4-BE49-F238E27FC236}">
                <a16:creationId xmlns:a16="http://schemas.microsoft.com/office/drawing/2014/main" id="{26F25643-5340-CD3E-F095-7AA30A7DCABA}"/>
              </a:ext>
            </a:extLst>
          </p:cNvPr>
          <p:cNvSpPr txBox="1"/>
          <p:nvPr/>
        </p:nvSpPr>
        <p:spPr>
          <a:xfrm>
            <a:off x="623885" y="5505693"/>
            <a:ext cx="10942167" cy="246220"/>
          </a:xfrm>
          <a:prstGeom prst="rect">
            <a:avLst/>
          </a:prstGeom>
          <a:noFill/>
          <a:ln cap="flat">
            <a:noFill/>
          </a:ln>
        </p:spPr>
        <p:txBody>
          <a:bodyPr vert="horz" wrap="square" lIns="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1D1D1B"/>
                </a:solidFill>
                <a:uFillTx/>
                <a:latin typeface="Arial" pitchFamily="34"/>
                <a:cs typeface="Arial" pitchFamily="34"/>
              </a:rPr>
              <a:t>The PI is a common measure of contraceptive failure used in clinical trials. It is defined as the number of contraceptive failures per 100-women years of exposure to a given contraceptive.</a:t>
            </a:r>
            <a:r>
              <a:rPr lang="en-GB" sz="1000" b="0" i="0" u="none" strike="noStrike" kern="1200" cap="none" spc="0" baseline="30000">
                <a:solidFill>
                  <a:srgbClr val="1D1D1B"/>
                </a:solidFill>
                <a:uFillTx/>
                <a:latin typeface="Arial" pitchFamily="34"/>
                <a:cs typeface="Arial" pitchFamily="34"/>
              </a:rPr>
              <a:t>4</a:t>
            </a:r>
            <a:r>
              <a:rPr lang="en-GB" sz="1000" b="0" i="0" u="none" strike="noStrike" kern="1200" cap="none" spc="0" baseline="0">
                <a:solidFill>
                  <a:srgbClr val="1D1D1B"/>
                </a:solidFill>
                <a:uFillTx/>
                <a:latin typeface="Arial" pitchFamily="34"/>
                <a:cs typeface="Arial" pitchFamily="34"/>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3368-22DD-A398-D31A-5AEB6736C05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9B546B-A4AC-DB88-CE31-9863364A1527}"/>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Clinical development</a:t>
            </a:r>
          </a:p>
        </p:txBody>
      </p:sp>
      <p:sp>
        <p:nvSpPr>
          <p:cNvPr id="4" name="TextBox 11">
            <a:extLst>
              <a:ext uri="{FF2B5EF4-FFF2-40B4-BE49-F238E27FC236}">
                <a16:creationId xmlns:a16="http://schemas.microsoft.com/office/drawing/2014/main" id="{18D2775D-EE61-8F53-B8FB-E42DF33EDA98}"/>
              </a:ext>
            </a:extLst>
          </p:cNvPr>
          <p:cNvSpPr txBox="1"/>
          <p:nvPr/>
        </p:nvSpPr>
        <p:spPr>
          <a:xfrm>
            <a:off x="2030681" y="6030829"/>
            <a:ext cx="9612794" cy="4001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2. Palacios, S., Colli, E., and Regidor, PA. </a:t>
            </a:r>
            <a:r>
              <a:rPr lang="en-GB" sz="1000" b="0" i="1" u="none" strike="noStrike" kern="1200" cap="none" spc="0" baseline="0" dirty="0">
                <a:solidFill>
                  <a:srgbClr val="1D1D1B"/>
                </a:solidFill>
                <a:uFillTx/>
                <a:latin typeface="Arial" pitchFamily="34"/>
                <a:cs typeface="Arial" pitchFamily="34"/>
              </a:rPr>
              <a:t>AOGS</a:t>
            </a:r>
            <a:r>
              <a:rPr lang="en-GB" sz="1000" b="0" i="0" u="none" strike="noStrike" kern="1200" cap="none" spc="0" baseline="0" dirty="0">
                <a:solidFill>
                  <a:srgbClr val="1D1D1B"/>
                </a:solidFill>
                <a:uFillTx/>
                <a:latin typeface="Arial" pitchFamily="34"/>
                <a:cs typeface="Arial" pitchFamily="34"/>
              </a:rPr>
              <a:t>. 2019. 98: 1549-1557. 3. Kimble, T. </a:t>
            </a:r>
            <a:r>
              <a:rPr lang="en-GB" sz="1000" b="0" i="1" u="none" strike="noStrike" kern="1200" cap="none" spc="0" baseline="0" dirty="0">
                <a:solidFill>
                  <a:srgbClr val="1D1D1B"/>
                </a:solidFill>
                <a:uFillTx/>
                <a:latin typeface="Arial" pitchFamily="34"/>
                <a:cs typeface="Arial" pitchFamily="34"/>
              </a:rPr>
              <a:t>et al. Contraception: X</a:t>
            </a:r>
            <a:r>
              <a:rPr lang="en-GB" sz="1000" b="0" i="0" u="none" strike="noStrike" kern="1200" cap="none" spc="0" baseline="0" dirty="0">
                <a:solidFill>
                  <a:srgbClr val="1D1D1B"/>
                </a:solidFill>
                <a:uFillTx/>
                <a:latin typeface="Arial" pitchFamily="34"/>
                <a:cs typeface="Arial" pitchFamily="34"/>
              </a:rPr>
              <a:t>. 2020. 2:100020. 4. Schreiber, CA., and Barnhart, K. Yen &amp; Jaffe’s Reproductive Endocrinology (Seventh Edition). 2014. 890-908. </a:t>
            </a:r>
          </a:p>
        </p:txBody>
      </p:sp>
      <p:sp>
        <p:nvSpPr>
          <p:cNvPr id="10" name="Rounded Rectangle 19">
            <a:extLst>
              <a:ext uri="{FF2B5EF4-FFF2-40B4-BE49-F238E27FC236}">
                <a16:creationId xmlns:a16="http://schemas.microsoft.com/office/drawing/2014/main" id="{41414972-BA21-E6D1-9879-B18E14C0CFC0}"/>
              </a:ext>
            </a:extLst>
          </p:cNvPr>
          <p:cNvSpPr/>
          <p:nvPr/>
        </p:nvSpPr>
        <p:spPr>
          <a:xfrm>
            <a:off x="1293091" y="1361937"/>
            <a:ext cx="9980020" cy="403954"/>
          </a:xfrm>
          <a:custGeom>
            <a:avLst/>
            <a:gdLst>
              <a:gd name="f0" fmla="val 10800000"/>
              <a:gd name="f1" fmla="val 5400000"/>
              <a:gd name="f2" fmla="val 16200000"/>
              <a:gd name="f3" fmla="val w"/>
              <a:gd name="f4" fmla="val h"/>
              <a:gd name="f5" fmla="val ss"/>
              <a:gd name="f6" fmla="val 0"/>
              <a:gd name="f7" fmla="*/ 5419351 1 1725033"/>
              <a:gd name="f8" fmla="val 45"/>
              <a:gd name="f9" fmla="val 21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FFFFFF"/>
                </a:solidFill>
                <a:uFillTx/>
                <a:latin typeface="Arial" pitchFamily="34"/>
                <a:cs typeface="Arial" pitchFamily="34"/>
              </a:rPr>
              <a:t>Key study outcomes</a:t>
            </a:r>
          </a:p>
        </p:txBody>
      </p:sp>
      <p:pic>
        <p:nvPicPr>
          <p:cNvPr id="11" name="Graphic 20" descr="Group of women with solid fill">
            <a:extLst>
              <a:ext uri="{FF2B5EF4-FFF2-40B4-BE49-F238E27FC236}">
                <a16:creationId xmlns:a16="http://schemas.microsoft.com/office/drawing/2014/main" id="{014DDA51-3383-DCE3-C59F-F088EA4583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1167" y="2646790"/>
            <a:ext cx="590007" cy="590007"/>
          </a:xfrm>
          <a:prstGeom prst="rect">
            <a:avLst/>
          </a:prstGeom>
          <a:noFill/>
          <a:ln cap="flat">
            <a:noFill/>
          </a:ln>
        </p:spPr>
      </p:pic>
      <p:sp>
        <p:nvSpPr>
          <p:cNvPr id="12" name="TextBox 21">
            <a:extLst>
              <a:ext uri="{FF2B5EF4-FFF2-40B4-BE49-F238E27FC236}">
                <a16:creationId xmlns:a16="http://schemas.microsoft.com/office/drawing/2014/main" id="{57D9ABD9-8AD9-8DD5-5513-21B7E420DB86}"/>
              </a:ext>
            </a:extLst>
          </p:cNvPr>
          <p:cNvSpPr txBox="1"/>
          <p:nvPr/>
        </p:nvSpPr>
        <p:spPr>
          <a:xfrm>
            <a:off x="3040729" y="2491891"/>
            <a:ext cx="1998942"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A4165D"/>
                </a:solidFill>
                <a:uFillTx/>
                <a:latin typeface="Arial" pitchFamily="34"/>
                <a:cs typeface="Arial" pitchFamily="34"/>
              </a:rPr>
              <a:t>2,549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dirty="0">
                <a:solidFill>
                  <a:srgbClr val="1D1D1B"/>
                </a:solidFill>
                <a:latin typeface="Arial" pitchFamily="34"/>
                <a:cs typeface="Arial" pitchFamily="34"/>
              </a:rPr>
              <a:t>Individuals</a:t>
            </a:r>
            <a:r>
              <a:rPr lang="en-US" sz="1600" b="0" i="0" u="none" strike="noStrike" kern="1200" cap="none" spc="0" baseline="0" dirty="0">
                <a:solidFill>
                  <a:srgbClr val="1D1D1B"/>
                </a:solidFill>
                <a:uFillTx/>
                <a:latin typeface="Arial" pitchFamily="34"/>
                <a:cs typeface="Arial" pitchFamily="34"/>
              </a:rPr>
              <a:t> treated with</a:t>
            </a:r>
            <a:r>
              <a:rPr lang="en-US" sz="1600" dirty="0">
                <a:solidFill>
                  <a:srgbClr val="1D1D1B"/>
                </a:solidFill>
                <a:latin typeface="Arial" pitchFamily="34"/>
                <a:cs typeface="Arial" pitchFamily="34"/>
              </a:rPr>
              <a:t> </a:t>
            </a:r>
            <a:r>
              <a:rPr lang="en-US" sz="1600" b="0" i="0" u="none" strike="noStrike" kern="1200" cap="none" spc="0" baseline="0" dirty="0" err="1">
                <a:solidFill>
                  <a:srgbClr val="1D1D1B"/>
                </a:solidFill>
                <a:uFillTx/>
                <a:latin typeface="Arial" pitchFamily="34"/>
                <a:cs typeface="Arial" pitchFamily="34"/>
              </a:rPr>
              <a:t>drospirenone</a:t>
            </a:r>
            <a:r>
              <a:rPr lang="en-US" sz="1600" b="0" i="0" u="none" strike="noStrike" kern="1200" cap="none" spc="0" baseline="0" dirty="0">
                <a:solidFill>
                  <a:srgbClr val="1D1D1B"/>
                </a:solidFill>
                <a:uFillTx/>
                <a:latin typeface="Arial" pitchFamily="34"/>
                <a:cs typeface="Arial" pitchFamily="34"/>
              </a:rPr>
              <a:t> 4 mg for at least 9 cycles</a:t>
            </a:r>
          </a:p>
        </p:txBody>
      </p:sp>
      <p:sp>
        <p:nvSpPr>
          <p:cNvPr id="13" name="TextBox 22">
            <a:extLst>
              <a:ext uri="{FF2B5EF4-FFF2-40B4-BE49-F238E27FC236}">
                <a16:creationId xmlns:a16="http://schemas.microsoft.com/office/drawing/2014/main" id="{628E8698-0054-74F4-89A6-C2C1C63188E7}"/>
              </a:ext>
            </a:extLst>
          </p:cNvPr>
          <p:cNvSpPr txBox="1"/>
          <p:nvPr/>
        </p:nvSpPr>
        <p:spPr>
          <a:xfrm>
            <a:off x="6837078" y="2540432"/>
            <a:ext cx="1998942" cy="1138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A4165D"/>
                </a:solidFill>
                <a:uFillTx/>
                <a:latin typeface="Arial" pitchFamily="34"/>
                <a:cs typeface="Arial" pitchFamily="34"/>
              </a:rPr>
              <a:t>19,876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1D1D1B"/>
                </a:solidFill>
                <a:uFillTx/>
                <a:latin typeface="Arial" pitchFamily="34"/>
                <a:cs typeface="Arial" pitchFamily="34"/>
              </a:rPr>
              <a:t>Evaluable treatment cycles with </a:t>
            </a:r>
            <a:r>
              <a:rPr lang="en-US" sz="1600" b="0" i="0" u="none" strike="noStrike" kern="1200" cap="none" spc="0" baseline="0" dirty="0" err="1">
                <a:solidFill>
                  <a:srgbClr val="1D1D1B"/>
                </a:solidFill>
                <a:uFillTx/>
                <a:latin typeface="Arial" pitchFamily="34"/>
                <a:cs typeface="Arial" pitchFamily="34"/>
              </a:rPr>
              <a:t>drospirenone</a:t>
            </a:r>
            <a:r>
              <a:rPr lang="en-US" sz="1600" b="0" i="0" u="none" strike="noStrike" kern="1200" cap="none" spc="0" baseline="0" dirty="0">
                <a:solidFill>
                  <a:srgbClr val="1D1D1B"/>
                </a:solidFill>
                <a:uFillTx/>
                <a:latin typeface="Arial" pitchFamily="34"/>
                <a:cs typeface="Arial" pitchFamily="34"/>
              </a:rPr>
              <a:t> 4 mg</a:t>
            </a:r>
          </a:p>
        </p:txBody>
      </p:sp>
      <p:pic>
        <p:nvPicPr>
          <p:cNvPr id="14" name="Graphic 23" descr="Flip calendar with solid fill">
            <a:extLst>
              <a:ext uri="{FF2B5EF4-FFF2-40B4-BE49-F238E27FC236}">
                <a16:creationId xmlns:a16="http://schemas.microsoft.com/office/drawing/2014/main" id="{B6C99C63-1BBE-1E4F-A479-F806864A42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5806" y="2645541"/>
            <a:ext cx="590400" cy="590400"/>
          </a:xfrm>
          <a:prstGeom prst="rect">
            <a:avLst/>
          </a:prstGeom>
          <a:noFill/>
          <a:ln cap="flat">
            <a:noFill/>
          </a:ln>
        </p:spPr>
      </p:pic>
      <p:sp>
        <p:nvSpPr>
          <p:cNvPr id="15" name="TextBox 24">
            <a:extLst>
              <a:ext uri="{FF2B5EF4-FFF2-40B4-BE49-F238E27FC236}">
                <a16:creationId xmlns:a16="http://schemas.microsoft.com/office/drawing/2014/main" id="{731E5B25-D1D8-AC03-E6C5-FA6B27ACFA5A}"/>
              </a:ext>
            </a:extLst>
          </p:cNvPr>
          <p:cNvSpPr txBox="1"/>
          <p:nvPr/>
        </p:nvSpPr>
        <p:spPr>
          <a:xfrm>
            <a:off x="2030681" y="1936699"/>
            <a:ext cx="2993123" cy="338556"/>
          </a:xfrm>
          <a:prstGeom prst="rect">
            <a:avLst/>
          </a:prstGeom>
          <a:noFill/>
          <a:ln cap="flat">
            <a:noFill/>
          </a:ln>
        </p:spPr>
        <p:txBody>
          <a:bodyPr vert="horz" wrap="non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1D1D1B"/>
                </a:solidFill>
                <a:uFillTx/>
                <a:latin typeface="Arial" pitchFamily="34"/>
                <a:cs typeface="Arial" pitchFamily="34"/>
              </a:rPr>
              <a:t>Efficacy was assessed in: </a:t>
            </a:r>
          </a:p>
        </p:txBody>
      </p:sp>
      <p:sp>
        <p:nvSpPr>
          <p:cNvPr id="16" name="Rounded Rectangle 25">
            <a:extLst>
              <a:ext uri="{FF2B5EF4-FFF2-40B4-BE49-F238E27FC236}">
                <a16:creationId xmlns:a16="http://schemas.microsoft.com/office/drawing/2014/main" id="{92BE535B-32CB-452D-F23C-9DCF34E01C24}"/>
              </a:ext>
            </a:extLst>
          </p:cNvPr>
          <p:cNvSpPr/>
          <p:nvPr/>
        </p:nvSpPr>
        <p:spPr>
          <a:xfrm>
            <a:off x="1293091" y="4317568"/>
            <a:ext cx="10275029" cy="821551"/>
          </a:xfrm>
          <a:custGeom>
            <a:avLst/>
            <a:gdLst>
              <a:gd name="f0" fmla="val 10800000"/>
              <a:gd name="f1" fmla="val 5400000"/>
              <a:gd name="f2" fmla="val 16200000"/>
              <a:gd name="f3" fmla="val w"/>
              <a:gd name="f4" fmla="val h"/>
              <a:gd name="f5" fmla="val ss"/>
              <a:gd name="f6" fmla="val 0"/>
              <a:gd name="f7" fmla="*/ 5419351 1 1725033"/>
              <a:gd name="f8" fmla="val 45"/>
              <a:gd name="f9" fmla="val 145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alpha val="40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Arial" pitchFamily="34"/>
                <a:cs typeface="Arial" pitchFamily="34"/>
              </a:rPr>
              <a:t>Across the clinical development programme, </a:t>
            </a:r>
            <a:r>
              <a:rPr lang="en-GB" sz="1600" b="0" i="0" u="none" strike="noStrike" kern="1200" cap="none" spc="0" baseline="0" dirty="0" err="1">
                <a:solidFill>
                  <a:srgbClr val="FFFFFF"/>
                </a:solidFill>
                <a:uFillTx/>
                <a:latin typeface="Arial" pitchFamily="34"/>
                <a:cs typeface="Arial" pitchFamily="34"/>
              </a:rPr>
              <a:t>drospirenone</a:t>
            </a:r>
            <a:r>
              <a:rPr lang="en-GB" sz="1600" b="0" i="0" u="none" strike="noStrike" kern="1200" cap="none" spc="0" baseline="0" dirty="0">
                <a:solidFill>
                  <a:srgbClr val="FFFFFF"/>
                </a:solidFill>
                <a:uFillTx/>
                <a:latin typeface="Arial" pitchFamily="34"/>
                <a:cs typeface="Arial" pitchFamily="34"/>
              </a:rPr>
              <a:t> 4 mg was shown to provide effective contraception when used correctly.</a:t>
            </a:r>
            <a:r>
              <a:rPr lang="en-GB" sz="1600" b="0" i="0" u="none" strike="noStrike" kern="1200" cap="none" spc="0" baseline="30000" dirty="0">
                <a:solidFill>
                  <a:srgbClr val="FFFFFF"/>
                </a:solidFill>
                <a:uFillTx/>
                <a:latin typeface="Arial" pitchFamily="34"/>
                <a:cs typeface="Arial" pitchFamily="34"/>
              </a:rPr>
              <a:t>2</a:t>
            </a:r>
          </a:p>
        </p:txBody>
      </p:sp>
    </p:spTree>
    <p:extLst>
      <p:ext uri="{BB962C8B-B14F-4D97-AF65-F5344CB8AC3E}">
        <p14:creationId xmlns:p14="http://schemas.microsoft.com/office/powerpoint/2010/main" val="411048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4FBC-EE99-1661-BF92-4AA8D08CEE41}"/>
              </a:ext>
            </a:extLst>
          </p:cNvPr>
          <p:cNvSpPr txBox="1">
            <a:spLocks noGrp="1"/>
          </p:cNvSpPr>
          <p:nvPr>
            <p:ph type="title"/>
          </p:nvPr>
        </p:nvSpPr>
        <p:spPr/>
        <p:txBody>
          <a:bodyPr>
            <a:normAutofit fontScale="90000"/>
          </a:bodyPr>
          <a:lstStyle/>
          <a:p>
            <a:pPr lvl="0"/>
            <a:r>
              <a:rPr lang="en-US"/>
              <a:t>Contraceptive efficacy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B0313-4FF6-0B12-CD02-5F01B9AB5301}"/>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dirty="0">
                <a:solidFill>
                  <a:srgbClr val="A4165D"/>
                </a:solidFill>
                <a:latin typeface="Arial" pitchFamily="34"/>
                <a:cs typeface="Arial" pitchFamily="34"/>
              </a:rPr>
              <a:t>Anti-ovulatory effect </a:t>
            </a:r>
          </a:p>
        </p:txBody>
      </p:sp>
      <p:sp>
        <p:nvSpPr>
          <p:cNvPr id="10" name="TextBox 24">
            <a:extLst>
              <a:ext uri="{FF2B5EF4-FFF2-40B4-BE49-F238E27FC236}">
                <a16:creationId xmlns:a16="http://schemas.microsoft.com/office/drawing/2014/main" id="{F16117AD-2E00-6D17-EA6A-12CD372E247F}"/>
              </a:ext>
            </a:extLst>
          </p:cNvPr>
          <p:cNvSpPr txBox="1"/>
          <p:nvPr/>
        </p:nvSpPr>
        <p:spPr>
          <a:xfrm>
            <a:off x="548520" y="1043997"/>
            <a:ext cx="10009501"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cs typeface="Arial" pitchFamily="34"/>
              </a:rPr>
              <a:t>Ovulation inhibition of </a:t>
            </a: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4 mg (n=27) was confirmed in a comparative phase II study over two treatment cycles vs. </a:t>
            </a:r>
            <a:r>
              <a:rPr lang="en-GB" sz="1600" b="0" i="0" u="none" strike="noStrike" kern="1200" cap="none" spc="0" baseline="0" dirty="0" err="1">
                <a:solidFill>
                  <a:srgbClr val="1D1D1B"/>
                </a:solidFill>
                <a:uFillTx/>
                <a:latin typeface="Arial"/>
                <a:cs typeface="Arial" pitchFamily="34"/>
              </a:rPr>
              <a:t>desogestrel</a:t>
            </a:r>
            <a:r>
              <a:rPr lang="en-GB" sz="1600" b="0" i="0" u="none" strike="noStrike" kern="1200" cap="none" spc="0" baseline="0" dirty="0">
                <a:solidFill>
                  <a:srgbClr val="1D1D1B"/>
                </a:solidFill>
                <a:uFillTx/>
                <a:latin typeface="Arial"/>
                <a:cs typeface="Arial" pitchFamily="34"/>
              </a:rPr>
              <a:t> 75 𝜇g (n=29).</a:t>
            </a:r>
            <a:r>
              <a:rPr lang="en-GB" sz="1600" b="0" i="0" u="none" strike="noStrike" kern="1200" cap="none" spc="0" baseline="30000" dirty="0">
                <a:solidFill>
                  <a:srgbClr val="1D1D1B"/>
                </a:solidFill>
                <a:uFillTx/>
                <a:latin typeface="Arial"/>
                <a:cs typeface="Arial" pitchFamily="34"/>
              </a:rPr>
              <a:t>1</a:t>
            </a:r>
            <a:endParaRPr lang="en-GB" sz="1600" b="0" i="0" u="none" strike="noStrike" kern="1200" cap="none" spc="0" baseline="0" dirty="0">
              <a:solidFill>
                <a:srgbClr val="1D1D1B"/>
              </a:solidFill>
              <a:uFillTx/>
              <a:latin typeface="Arial"/>
              <a:cs typeface="Arial" pitchFamily="34"/>
            </a:endParaRPr>
          </a:p>
        </p:txBody>
      </p:sp>
      <p:sp>
        <p:nvSpPr>
          <p:cNvPr id="11" name="TextBox 35">
            <a:extLst>
              <a:ext uri="{FF2B5EF4-FFF2-40B4-BE49-F238E27FC236}">
                <a16:creationId xmlns:a16="http://schemas.microsoft.com/office/drawing/2014/main" id="{0ED656FF-37E8-3E0A-5D67-1DAA23AADC92}"/>
              </a:ext>
            </a:extLst>
          </p:cNvPr>
          <p:cNvSpPr txBox="1"/>
          <p:nvPr/>
        </p:nvSpPr>
        <p:spPr>
          <a:xfrm>
            <a:off x="705825" y="5495392"/>
            <a:ext cx="11202579" cy="246220"/>
          </a:xfrm>
          <a:prstGeom prst="rect">
            <a:avLst/>
          </a:prstGeom>
          <a:noFill/>
          <a:ln cap="flat">
            <a:noFill/>
          </a:ln>
        </p:spPr>
        <p:txBody>
          <a:bodyPr vert="horz" wrap="square" lIns="91440" tIns="45720" rIns="91440" bIns="4572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a:rPr>
              <a:t>*As measured by Hoogland scores: </a:t>
            </a:r>
            <a:r>
              <a:rPr lang="en-GB" sz="1000" b="1" i="0" u="none" strike="noStrike" kern="1200" cap="none" spc="0" baseline="0" dirty="0">
                <a:solidFill>
                  <a:srgbClr val="1D1D1B"/>
                </a:solidFill>
                <a:uFillTx/>
                <a:latin typeface="Arial"/>
              </a:rPr>
              <a:t>1</a:t>
            </a:r>
            <a:r>
              <a:rPr lang="en-GB" sz="1000" b="0" i="0" u="none" strike="noStrike" kern="1200" cap="none" spc="0" baseline="0" dirty="0">
                <a:solidFill>
                  <a:srgbClr val="1D1D1B"/>
                </a:solidFill>
                <a:uFillTx/>
                <a:latin typeface="Arial"/>
              </a:rPr>
              <a:t> No activity;</a:t>
            </a:r>
            <a:r>
              <a:rPr lang="en-GB" sz="1000" b="1" i="0" u="none" strike="noStrike" kern="1200" cap="none" spc="0" baseline="0" dirty="0">
                <a:solidFill>
                  <a:srgbClr val="1D1D1B"/>
                </a:solidFill>
                <a:uFillTx/>
                <a:latin typeface="Arial"/>
              </a:rPr>
              <a:t> 2 </a:t>
            </a:r>
            <a:r>
              <a:rPr lang="en-GB" sz="1000" b="0" i="0" u="none" strike="noStrike" kern="1200" cap="none" spc="0" baseline="0" dirty="0">
                <a:solidFill>
                  <a:srgbClr val="1D1D1B"/>
                </a:solidFill>
                <a:uFillTx/>
                <a:latin typeface="Arial"/>
              </a:rPr>
              <a:t>Potential activity; </a:t>
            </a:r>
            <a:r>
              <a:rPr lang="en-GB" sz="1000" b="1" i="0" u="none" strike="noStrike" kern="1200" cap="none" spc="0" baseline="0" dirty="0">
                <a:solidFill>
                  <a:srgbClr val="1D1D1B"/>
                </a:solidFill>
                <a:uFillTx/>
                <a:latin typeface="Arial"/>
              </a:rPr>
              <a:t>3</a:t>
            </a:r>
            <a:r>
              <a:rPr lang="en-GB" sz="1000" b="0" i="0" u="none" strike="noStrike" kern="1200" cap="none" spc="0" baseline="0" dirty="0">
                <a:solidFill>
                  <a:srgbClr val="1D1D1B"/>
                </a:solidFill>
                <a:uFillTx/>
                <a:latin typeface="Arial"/>
              </a:rPr>
              <a:t> Non-active follicle-like structure (FLS); </a:t>
            </a:r>
            <a:r>
              <a:rPr lang="en-GB" sz="1000" b="1" i="0" u="none" strike="noStrike" kern="1200" cap="none" spc="0" baseline="0" dirty="0">
                <a:solidFill>
                  <a:srgbClr val="1D1D1B"/>
                </a:solidFill>
                <a:uFillTx/>
                <a:latin typeface="Arial"/>
              </a:rPr>
              <a:t>4</a:t>
            </a:r>
            <a:r>
              <a:rPr lang="en-GB" sz="1000" b="0" i="0" u="none" strike="noStrike" kern="1200" cap="none" spc="0" baseline="0" dirty="0">
                <a:solidFill>
                  <a:srgbClr val="1D1D1B"/>
                </a:solidFill>
                <a:uFillTx/>
                <a:latin typeface="Arial"/>
              </a:rPr>
              <a:t> Active FLS; </a:t>
            </a:r>
            <a:r>
              <a:rPr lang="en-GB" sz="1000" b="1" i="0" u="none" strike="noStrike" kern="1200" cap="none" spc="0" baseline="0" dirty="0">
                <a:solidFill>
                  <a:srgbClr val="1D1D1B"/>
                </a:solidFill>
                <a:uFillTx/>
                <a:latin typeface="Arial"/>
              </a:rPr>
              <a:t>5</a:t>
            </a:r>
            <a:r>
              <a:rPr lang="en-GB" sz="1000" b="0" i="0" u="none" strike="noStrike" kern="1200" cap="none" spc="0" baseline="0" dirty="0">
                <a:solidFill>
                  <a:srgbClr val="1D1D1B"/>
                </a:solidFill>
                <a:uFillTx/>
                <a:latin typeface="Arial"/>
              </a:rPr>
              <a:t> Luteinised unruptured follicle (LUF); </a:t>
            </a:r>
            <a:r>
              <a:rPr lang="en-GB" sz="1000" b="1" i="0" u="none" strike="noStrike" kern="1200" cap="none" spc="0" baseline="0" dirty="0">
                <a:solidFill>
                  <a:srgbClr val="1D1D1B"/>
                </a:solidFill>
                <a:uFillTx/>
                <a:latin typeface="Arial"/>
              </a:rPr>
              <a:t>6</a:t>
            </a:r>
            <a:r>
              <a:rPr lang="en-GB" sz="1000" b="0" i="0" u="none" strike="noStrike" kern="1200" cap="none" spc="0" baseline="0" dirty="0">
                <a:solidFill>
                  <a:srgbClr val="1D1D1B"/>
                </a:solidFill>
                <a:uFillTx/>
                <a:latin typeface="Arial"/>
              </a:rPr>
              <a:t> ‘Ovulation’. </a:t>
            </a:r>
          </a:p>
        </p:txBody>
      </p:sp>
      <p:sp>
        <p:nvSpPr>
          <p:cNvPr id="12" name="TextBox 36">
            <a:extLst>
              <a:ext uri="{FF2B5EF4-FFF2-40B4-BE49-F238E27FC236}">
                <a16:creationId xmlns:a16="http://schemas.microsoft.com/office/drawing/2014/main" id="{A9C6CE60-31BA-73F0-2C45-147AF9A893C8}"/>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FLS, follicle-like structure; HFI, hormone-free interval; LUF, luteinised unruptured follicle; </a:t>
            </a:r>
            <a:r>
              <a:rPr lang="en-GB" sz="1000" b="0" i="0" u="none" strike="noStrike" kern="1200" cap="none" spc="0" baseline="0" dirty="0" err="1">
                <a:solidFill>
                  <a:srgbClr val="1D1D1B"/>
                </a:solidFill>
                <a:uFillTx/>
                <a:latin typeface="Arial" pitchFamily="34"/>
                <a:cs typeface="Arial" pitchFamily="34"/>
              </a:rPr>
              <a:t>MoA</a:t>
            </a:r>
            <a:r>
              <a:rPr lang="en-GB" sz="1000" b="0" i="0" u="none" strike="noStrike" kern="1200" cap="none" spc="0" baseline="0" dirty="0">
                <a:solidFill>
                  <a:srgbClr val="1D1D1B"/>
                </a:solidFill>
                <a:uFillTx/>
                <a:latin typeface="Arial" pitchFamily="34"/>
                <a:cs typeface="Arial" pitchFamily="34"/>
              </a:rPr>
              <a:t>, mechanism of action.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err="1">
                <a:solidFill>
                  <a:srgbClr val="1D1D1B"/>
                </a:solidFill>
                <a:uFillTx/>
                <a:latin typeface="Arial" pitchFamily="34"/>
                <a:cs typeface="Arial" pitchFamily="34"/>
              </a:rPr>
              <a:t>Duijkers</a:t>
            </a:r>
            <a:r>
              <a:rPr lang="en-GB" sz="1000" b="0" i="0" u="none" strike="noStrike" kern="1200" cap="none" spc="0" baseline="0" dirty="0">
                <a:solidFill>
                  <a:srgbClr val="1D1D1B"/>
                </a:solidFill>
                <a:uFillTx/>
                <a:latin typeface="Arial" pitchFamily="34"/>
                <a:cs typeface="Arial" pitchFamily="34"/>
              </a:rPr>
              <a:t>, I.J.M., </a:t>
            </a:r>
            <a:r>
              <a:rPr lang="en-GB" sz="1000" b="0" i="1" u="none" strike="noStrike" kern="1200" cap="none" spc="0" baseline="0" dirty="0">
                <a:solidFill>
                  <a:srgbClr val="1D1D1B"/>
                </a:solidFill>
                <a:uFillTx/>
                <a:latin typeface="Arial" pitchFamily="34"/>
                <a:cs typeface="Arial" pitchFamily="34"/>
              </a:rPr>
              <a:t>et al. </a:t>
            </a:r>
            <a:r>
              <a:rPr lang="en-GB" sz="1000" b="0" i="1" u="none" strike="noStrike" kern="1200" cap="none" spc="0" baseline="0" dirty="0" err="1">
                <a:solidFill>
                  <a:srgbClr val="1D1D1B"/>
                </a:solidFill>
                <a:uFillTx/>
                <a:latin typeface="Arial" pitchFamily="34"/>
                <a:cs typeface="Arial" pitchFamily="34"/>
              </a:rPr>
              <a:t>Eur</a:t>
            </a:r>
            <a:r>
              <a:rPr lang="en-GB" sz="1000" b="0" i="1" u="none" strike="noStrike" kern="1200" cap="none" spc="0" baseline="0" dirty="0">
                <a:solidFill>
                  <a:srgbClr val="1D1D1B"/>
                </a:solidFill>
                <a:uFillTx/>
                <a:latin typeface="Arial" pitchFamily="34"/>
                <a:cs typeface="Arial" pitchFamily="34"/>
              </a:rPr>
              <a:t> J Contracept. and </a:t>
            </a:r>
            <a:r>
              <a:rPr lang="en-GB" sz="1000" b="0" i="1" u="none" strike="noStrike" kern="1200" cap="none" spc="0" baseline="0" dirty="0" err="1">
                <a:solidFill>
                  <a:srgbClr val="1D1D1B"/>
                </a:solidFill>
                <a:uFillTx/>
                <a:latin typeface="Arial" pitchFamily="34"/>
                <a:cs typeface="Arial" pitchFamily="34"/>
              </a:rPr>
              <a:t>Reprod</a:t>
            </a:r>
            <a:r>
              <a:rPr lang="en-GB" sz="1000" b="0" i="1" u="none" strike="noStrike" kern="1200" cap="none" spc="0" baseline="0" dirty="0">
                <a:solidFill>
                  <a:srgbClr val="1D1D1B"/>
                </a:solidFill>
                <a:uFillTx/>
                <a:latin typeface="Arial" pitchFamily="34"/>
                <a:cs typeface="Arial" pitchFamily="34"/>
              </a:rPr>
              <a:t>. Healthcare</a:t>
            </a:r>
            <a:r>
              <a:rPr lang="en-GB" sz="1000" b="0" i="0" u="none" strike="noStrike" kern="1200" cap="none" spc="0" baseline="0" dirty="0">
                <a:solidFill>
                  <a:srgbClr val="1D1D1B"/>
                </a:solidFill>
                <a:uFillTx/>
                <a:latin typeface="Arial" pitchFamily="34"/>
                <a:cs typeface="Arial" pitchFamily="34"/>
              </a:rPr>
              <a:t>. 2015. 20(6): 419-427. 2.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a:t>
            </a:r>
          </a:p>
        </p:txBody>
      </p:sp>
      <p:sp>
        <p:nvSpPr>
          <p:cNvPr id="13" name="Rounded Rectangle 3">
            <a:extLst>
              <a:ext uri="{FF2B5EF4-FFF2-40B4-BE49-F238E27FC236}">
                <a16:creationId xmlns:a16="http://schemas.microsoft.com/office/drawing/2014/main" id="{D91F93D0-D215-BA67-2947-05025EA320F9}"/>
              </a:ext>
            </a:extLst>
          </p:cNvPr>
          <p:cNvSpPr/>
          <p:nvPr/>
        </p:nvSpPr>
        <p:spPr>
          <a:xfrm>
            <a:off x="632279" y="1960153"/>
            <a:ext cx="10189692" cy="1317577"/>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14" name="TextBox 4">
            <a:extLst>
              <a:ext uri="{FF2B5EF4-FFF2-40B4-BE49-F238E27FC236}">
                <a16:creationId xmlns:a16="http://schemas.microsoft.com/office/drawing/2014/main" id="{E70F2B69-E559-0ABB-5C75-85FFF20799BC}"/>
              </a:ext>
            </a:extLst>
          </p:cNvPr>
          <p:cNvSpPr txBox="1"/>
          <p:nvPr/>
        </p:nvSpPr>
        <p:spPr>
          <a:xfrm>
            <a:off x="1607780" y="2289198"/>
            <a:ext cx="8976439"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FFFFFF"/>
                </a:solidFill>
                <a:uFillTx/>
                <a:latin typeface="Arial" pitchFamily="34"/>
                <a:cs typeface="Arial" pitchFamily="34"/>
              </a:rPr>
              <a:t>A 24/4 regimen of </a:t>
            </a:r>
            <a:r>
              <a:rPr lang="en-US" sz="1600" b="0" i="0" u="none" strike="noStrike" kern="1200" cap="none" spc="0" baseline="0" dirty="0" err="1">
                <a:solidFill>
                  <a:srgbClr val="FFFFFF"/>
                </a:solidFill>
                <a:uFillTx/>
                <a:latin typeface="Arial" pitchFamily="34"/>
                <a:cs typeface="Arial" pitchFamily="34"/>
              </a:rPr>
              <a:t>drospirenone</a:t>
            </a:r>
            <a:r>
              <a:rPr lang="en-US" sz="1600" b="0" i="0" u="none" strike="noStrike" kern="1200" cap="none" spc="0" baseline="0" dirty="0">
                <a:solidFill>
                  <a:srgbClr val="FFFFFF"/>
                </a:solidFill>
                <a:uFillTx/>
                <a:latin typeface="Arial" pitchFamily="34"/>
                <a:cs typeface="Arial" pitchFamily="34"/>
              </a:rPr>
              <a:t> 4 mg/placebo inhibited ovulation as effectively as a continuous 28-day regimen of </a:t>
            </a:r>
            <a:r>
              <a:rPr lang="en-US" sz="1600" b="0" i="0" u="none" strike="noStrike" kern="1200" cap="none" spc="0" baseline="0" dirty="0" err="1">
                <a:solidFill>
                  <a:srgbClr val="FFFFFF"/>
                </a:solidFill>
                <a:uFillTx/>
                <a:latin typeface="Arial" pitchFamily="34"/>
                <a:cs typeface="Arial" pitchFamily="34"/>
              </a:rPr>
              <a:t>desogestrel</a:t>
            </a:r>
            <a:r>
              <a:rPr lang="en-US" sz="1600" b="0" i="0" u="none" strike="noStrike" kern="1200" cap="none" spc="0" baseline="0" dirty="0">
                <a:solidFill>
                  <a:srgbClr val="FFFFFF"/>
                </a:solidFill>
                <a:uFillTx/>
                <a:latin typeface="Arial" pitchFamily="34"/>
                <a:cs typeface="Arial" pitchFamily="34"/>
              </a:rPr>
              <a:t> 75.*</a:t>
            </a:r>
          </a:p>
        </p:txBody>
      </p:sp>
      <p:grpSp>
        <p:nvGrpSpPr>
          <p:cNvPr id="15" name="Group 5">
            <a:extLst>
              <a:ext uri="{FF2B5EF4-FFF2-40B4-BE49-F238E27FC236}">
                <a16:creationId xmlns:a16="http://schemas.microsoft.com/office/drawing/2014/main" id="{13479129-2F98-76D1-926E-8E50FDD834AE}"/>
              </a:ext>
            </a:extLst>
          </p:cNvPr>
          <p:cNvGrpSpPr/>
          <p:nvPr/>
        </p:nvGrpSpPr>
        <p:grpSpPr>
          <a:xfrm>
            <a:off x="733714" y="2248500"/>
            <a:ext cx="740883" cy="740883"/>
            <a:chOff x="733714" y="2248500"/>
            <a:chExt cx="740883" cy="740883"/>
          </a:xfrm>
        </p:grpSpPr>
        <p:sp>
          <p:nvSpPr>
            <p:cNvPr id="16" name="Oval 6">
              <a:extLst>
                <a:ext uri="{FF2B5EF4-FFF2-40B4-BE49-F238E27FC236}">
                  <a16:creationId xmlns:a16="http://schemas.microsoft.com/office/drawing/2014/main" id="{C0388E65-B7C4-FC77-1C79-FC7460E5B65A}"/>
                </a:ext>
              </a:extLst>
            </p:cNvPr>
            <p:cNvSpPr/>
            <p:nvPr/>
          </p:nvSpPr>
          <p:spPr>
            <a:xfrm>
              <a:off x="733714" y="2248500"/>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7" name="Graphic 7" descr="Badge Tick outline">
              <a:extLst>
                <a:ext uri="{FF2B5EF4-FFF2-40B4-BE49-F238E27FC236}">
                  <a16:creationId xmlns:a16="http://schemas.microsoft.com/office/drawing/2014/main" id="{7EC5E086-44F9-3694-EBB7-91C0D551A9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453" y="2305229"/>
              <a:ext cx="627415" cy="627415"/>
            </a:xfrm>
            <a:prstGeom prst="rect">
              <a:avLst/>
            </a:prstGeom>
            <a:noFill/>
            <a:ln cap="flat">
              <a:noFill/>
            </a:ln>
          </p:spPr>
        </p:pic>
      </p:grpSp>
      <p:sp>
        <p:nvSpPr>
          <p:cNvPr id="18" name="Rounded Rectangle 8">
            <a:extLst>
              <a:ext uri="{FF2B5EF4-FFF2-40B4-BE49-F238E27FC236}">
                <a16:creationId xmlns:a16="http://schemas.microsoft.com/office/drawing/2014/main" id="{506CCCC6-9242-F1A4-F732-9FE58A844EDA}"/>
              </a:ext>
            </a:extLst>
          </p:cNvPr>
          <p:cNvSpPr/>
          <p:nvPr/>
        </p:nvSpPr>
        <p:spPr>
          <a:xfrm>
            <a:off x="604381" y="3405774"/>
            <a:ext cx="10217590" cy="1488560"/>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19" name="TextBox 9">
            <a:extLst>
              <a:ext uri="{FF2B5EF4-FFF2-40B4-BE49-F238E27FC236}">
                <a16:creationId xmlns:a16="http://schemas.microsoft.com/office/drawing/2014/main" id="{F1CB378A-F6AC-BF09-47C2-A8C1527390B0}"/>
              </a:ext>
            </a:extLst>
          </p:cNvPr>
          <p:cNvSpPr txBox="1"/>
          <p:nvPr/>
        </p:nvSpPr>
        <p:spPr>
          <a:xfrm>
            <a:off x="1647646" y="3689503"/>
            <a:ext cx="900432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FFFFFF"/>
                </a:solidFill>
                <a:uFillTx/>
                <a:latin typeface="Arial" pitchFamily="34"/>
                <a:cs typeface="Arial" pitchFamily="34"/>
              </a:rPr>
              <a:t>Ovulation did not occur for 9-days after study treatment discontinuation in the </a:t>
            </a:r>
            <a:r>
              <a:rPr lang="en-US" sz="1600" b="0" i="0" u="none" strike="noStrike" kern="1200" cap="none" spc="0" baseline="0" dirty="0" err="1">
                <a:solidFill>
                  <a:srgbClr val="FFFFFF"/>
                </a:solidFill>
                <a:uFillTx/>
                <a:latin typeface="Arial" pitchFamily="34"/>
                <a:cs typeface="Arial" pitchFamily="34"/>
              </a:rPr>
              <a:t>drospirenone</a:t>
            </a:r>
            <a:r>
              <a:rPr lang="en-US" sz="1600" b="0" i="0" u="none" strike="noStrike" kern="1200" cap="none" spc="0" baseline="0" dirty="0">
                <a:solidFill>
                  <a:srgbClr val="FFFFFF"/>
                </a:solidFill>
                <a:uFillTx/>
                <a:latin typeface="Arial" pitchFamily="34"/>
                <a:cs typeface="Arial" pitchFamily="34"/>
              </a:rPr>
              <a:t> group (13-days after the last active tablet) demonstrating contraceptive efficacy is maintained through the hormone-free interval (HFI) and beyond.</a:t>
            </a:r>
          </a:p>
        </p:txBody>
      </p:sp>
      <p:grpSp>
        <p:nvGrpSpPr>
          <p:cNvPr id="20" name="Group 10">
            <a:extLst>
              <a:ext uri="{FF2B5EF4-FFF2-40B4-BE49-F238E27FC236}">
                <a16:creationId xmlns:a16="http://schemas.microsoft.com/office/drawing/2014/main" id="{CE9D4645-4AC6-4E24-0B8F-EB7B301E299D}"/>
              </a:ext>
            </a:extLst>
          </p:cNvPr>
          <p:cNvGrpSpPr/>
          <p:nvPr/>
        </p:nvGrpSpPr>
        <p:grpSpPr>
          <a:xfrm>
            <a:off x="705825" y="3779617"/>
            <a:ext cx="740883" cy="740883"/>
            <a:chOff x="705825" y="3779617"/>
            <a:chExt cx="740883" cy="740883"/>
          </a:xfrm>
        </p:grpSpPr>
        <p:sp>
          <p:nvSpPr>
            <p:cNvPr id="21" name="Oval 11">
              <a:extLst>
                <a:ext uri="{FF2B5EF4-FFF2-40B4-BE49-F238E27FC236}">
                  <a16:creationId xmlns:a16="http://schemas.microsoft.com/office/drawing/2014/main" id="{1111AA14-D850-E77D-E984-3EAA58E4E87F}"/>
                </a:ext>
              </a:extLst>
            </p:cNvPr>
            <p:cNvSpPr/>
            <p:nvPr/>
          </p:nvSpPr>
          <p:spPr>
            <a:xfrm>
              <a:off x="705825" y="3779617"/>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22" name="Graphic 12" descr="Badge Tick outline">
              <a:extLst>
                <a:ext uri="{FF2B5EF4-FFF2-40B4-BE49-F238E27FC236}">
                  <a16:creationId xmlns:a16="http://schemas.microsoft.com/office/drawing/2014/main" id="{BF85BB0F-8288-247B-1694-CD8369001B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554" y="3836346"/>
              <a:ext cx="627415" cy="627415"/>
            </a:xfrm>
            <a:prstGeom prst="rect">
              <a:avLst/>
            </a:prstGeom>
            <a:noFill/>
            <a:ln cap="flat">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578FA-F293-7B8C-A48D-577EE20675E1}"/>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Dosing and administration</a:t>
            </a:r>
          </a:p>
        </p:txBody>
      </p:sp>
      <p:sp>
        <p:nvSpPr>
          <p:cNvPr id="3" name="TextBox 2">
            <a:extLst>
              <a:ext uri="{FF2B5EF4-FFF2-40B4-BE49-F238E27FC236}">
                <a16:creationId xmlns:a16="http://schemas.microsoft.com/office/drawing/2014/main" id="{27CC4A73-8969-A907-B440-E9E27F6807B5}"/>
              </a:ext>
            </a:extLst>
          </p:cNvPr>
          <p:cNvSpPr txBox="1"/>
          <p:nvPr/>
        </p:nvSpPr>
        <p:spPr>
          <a:xfrm>
            <a:off x="623885" y="1478861"/>
            <a:ext cx="5075998" cy="20621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rPr>
              <a:t>Drospirenone</a:t>
            </a:r>
            <a:r>
              <a:rPr lang="en-GB" sz="1600" b="0" i="0" u="none" strike="noStrike" kern="1200" cap="none" spc="0" baseline="0" dirty="0">
                <a:solidFill>
                  <a:srgbClr val="1D1D1B"/>
                </a:solidFill>
                <a:uFillTx/>
                <a:latin typeface="Arial"/>
              </a:rPr>
              <a:t> 4 mg tablets are administered orally in a 28-day cycle with a 24+4 active/placebo dose regimen as follows:</a:t>
            </a:r>
            <a:r>
              <a:rPr lang="en-GB" sz="1600" b="0" i="0" u="none" strike="noStrike" kern="1200" cap="none" spc="0" baseline="30000" dirty="0">
                <a:solidFill>
                  <a:srgbClr val="1D1D1B"/>
                </a:solidFill>
                <a:uFillTx/>
                <a:latin typeface="Arial"/>
              </a:rPr>
              <a:t>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1D1D1B"/>
              </a:solidFill>
              <a:uFillTx/>
              <a:latin typeface="Arial"/>
            </a:endParaRPr>
          </a:p>
          <a:p>
            <a:pPr marL="184151"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rPr>
              <a:t>One active (white) tablet on day 1–24</a:t>
            </a:r>
          </a:p>
          <a:p>
            <a:pPr marL="184151"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rPr>
              <a:t>One placebo (green) tablet on day 25–28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1D1D1B"/>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rPr>
              <a:t>Packs should be taken consecutively without a break. </a:t>
            </a:r>
          </a:p>
        </p:txBody>
      </p:sp>
      <p:sp>
        <p:nvSpPr>
          <p:cNvPr id="4" name="Rounded Rectangle 7">
            <a:extLst>
              <a:ext uri="{FF2B5EF4-FFF2-40B4-BE49-F238E27FC236}">
                <a16:creationId xmlns:a16="http://schemas.microsoft.com/office/drawing/2014/main" id="{0BD67212-6BF3-8118-1F85-3331F3D5C5CD}"/>
              </a:ext>
            </a:extLst>
          </p:cNvPr>
          <p:cNvSpPr/>
          <p:nvPr/>
        </p:nvSpPr>
        <p:spPr>
          <a:xfrm>
            <a:off x="623885" y="4125608"/>
            <a:ext cx="11019589" cy="1637964"/>
          </a:xfrm>
          <a:custGeom>
            <a:avLst/>
            <a:gdLst>
              <a:gd name="f0" fmla="val 10800000"/>
              <a:gd name="f1" fmla="val 5400000"/>
              <a:gd name="f2" fmla="val 16200000"/>
              <a:gd name="f3" fmla="val w"/>
              <a:gd name="f4" fmla="val h"/>
              <a:gd name="f5" fmla="val ss"/>
              <a:gd name="f6" fmla="val 0"/>
              <a:gd name="f7" fmla="*/ 5419351 1 1725033"/>
              <a:gd name="f8" fmla="val 45"/>
              <a:gd name="f9" fmla="val 196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FFFFFF"/>
                </a:solidFill>
                <a:uFillTx/>
                <a:latin typeface="Arial" pitchFamily="34"/>
                <a:cs typeface="Arial" pitchFamily="34"/>
              </a:rPr>
              <a:t>2023 FSRH Guidelines: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Arial" pitchFamily="34"/>
                <a:cs typeface="Arial" pitchFamily="34"/>
              </a:rPr>
              <a:t>“The aim of the four hormone-free days is to try to establish a more predictable bleeding pattern (although the evidence suggests that this is not necessarily the case) whilst maintaining contraceptive effectiveness. In the absence of evidence for, or experience of, tailored or continuous pill-taking regimens for </a:t>
            </a:r>
            <a:r>
              <a:rPr lang="en-GB" sz="1600" b="0" i="0" u="none" strike="noStrike" kern="1200" cap="none" spc="0" baseline="0" dirty="0" err="1">
                <a:solidFill>
                  <a:srgbClr val="FFFFFF"/>
                </a:solidFill>
                <a:uFillTx/>
                <a:latin typeface="Arial" pitchFamily="34"/>
                <a:cs typeface="Arial" pitchFamily="34"/>
              </a:rPr>
              <a:t>drospirenone</a:t>
            </a:r>
            <a:r>
              <a:rPr lang="en-GB" sz="1600" b="0" i="0" u="none" strike="noStrike" kern="1200" cap="none" spc="0" baseline="0" dirty="0">
                <a:solidFill>
                  <a:srgbClr val="FFFFFF"/>
                </a:solidFill>
                <a:uFillTx/>
                <a:latin typeface="Arial" pitchFamily="34"/>
                <a:cs typeface="Arial" pitchFamily="34"/>
              </a:rPr>
              <a:t> 4 mg, the guideline development group (GDG) recommends that the manufacturer-recommended 24/4 regimen is used.”</a:t>
            </a:r>
            <a:r>
              <a:rPr lang="en-GB" sz="1600" b="0" i="0" u="none" strike="noStrike" kern="1200" cap="none" spc="0" baseline="30000" dirty="0">
                <a:solidFill>
                  <a:srgbClr val="FFFFFF"/>
                </a:solidFill>
                <a:uFillTx/>
                <a:latin typeface="Arial" pitchFamily="34"/>
                <a:cs typeface="Arial" pitchFamily="34"/>
              </a:rPr>
              <a:t>2</a:t>
            </a:r>
          </a:p>
        </p:txBody>
      </p:sp>
      <p:sp>
        <p:nvSpPr>
          <p:cNvPr id="5" name="TextBox 8">
            <a:extLst>
              <a:ext uri="{FF2B5EF4-FFF2-40B4-BE49-F238E27FC236}">
                <a16:creationId xmlns:a16="http://schemas.microsoft.com/office/drawing/2014/main" id="{EF6772FB-580D-15E7-2D22-CFD73428E229}"/>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FSRH, Faculty of Sexual and Reproductive Healthcare; GDG, guideline development group.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1D1D1B"/>
                </a:solidFill>
                <a:uFillTx/>
                <a:latin typeface="Arial" pitchFamily="34"/>
                <a:cs typeface="Arial" pitchFamily="34"/>
              </a:rPr>
              <a:t>1. Slynd</a:t>
            </a:r>
            <a:r>
              <a:rPr lang="en-GB" sz="1000" b="0" i="0" u="none" strike="noStrike" kern="1200" cap="none" spc="0" baseline="30000">
                <a:solidFill>
                  <a:srgbClr val="1D1D1B"/>
                </a:solidFill>
                <a:uFillTx/>
                <a:latin typeface="Arial" pitchFamily="34"/>
                <a:cs typeface="Arial" pitchFamily="34"/>
              </a:rPr>
              <a:t>®</a:t>
            </a:r>
            <a:r>
              <a:rPr lang="en-GB" sz="1000" b="0" i="0" u="none" strike="noStrike" kern="1200" cap="none" spc="0" baseline="0">
                <a:solidFill>
                  <a:srgbClr val="1D1D1B"/>
                </a:solidFill>
                <a:uFillTx/>
                <a:latin typeface="Arial" pitchFamily="34"/>
                <a:cs typeface="Arial" pitchFamily="34"/>
              </a:rPr>
              <a:t> Summary of Product Characteristics. 2. FSRH Clinical Guidelines progestogen-only pills. </a:t>
            </a:r>
            <a:r>
              <a:rPr lang="en-GB" sz="1000" b="0" i="0" u="none" strike="noStrike" kern="0" cap="none" spc="0" baseline="0">
                <a:solidFill>
                  <a:srgbClr val="1D1D1B"/>
                </a:solidFill>
                <a:uFillTx/>
                <a:latin typeface="Arial" pitchFamily="34"/>
                <a:cs typeface="Arial" pitchFamily="34"/>
              </a:rPr>
              <a:t>07/2023</a:t>
            </a:r>
            <a:r>
              <a:rPr lang="en-GB" sz="1000" b="0" i="0" u="none" strike="noStrike" kern="1200" cap="none" spc="0" baseline="0">
                <a:solidFill>
                  <a:srgbClr val="1D1D1B"/>
                </a:solidFill>
                <a:uFillTx/>
                <a:latin typeface="Arial" pitchFamily="34"/>
                <a:cs typeface="Arial" pitchFamily="34"/>
              </a:rPr>
              <a:t>. </a:t>
            </a:r>
          </a:p>
        </p:txBody>
      </p:sp>
      <p:pic>
        <p:nvPicPr>
          <p:cNvPr id="8" name="Picture 7">
            <a:extLst>
              <a:ext uri="{FF2B5EF4-FFF2-40B4-BE49-F238E27FC236}">
                <a16:creationId xmlns:a16="http://schemas.microsoft.com/office/drawing/2014/main" id="{C95FB617-AD4C-1766-320E-E91C2A08B48D}"/>
              </a:ext>
            </a:extLst>
          </p:cNvPr>
          <p:cNvPicPr>
            <a:picLocks noChangeAspect="1"/>
          </p:cNvPicPr>
          <p:nvPr/>
        </p:nvPicPr>
        <p:blipFill>
          <a:blip r:embed="rId3"/>
          <a:stretch>
            <a:fillRect/>
          </a:stretch>
        </p:blipFill>
        <p:spPr>
          <a:xfrm>
            <a:off x="7399474" y="220398"/>
            <a:ext cx="4168636" cy="37051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FC771E-84F0-B446-1AA5-82F01BB6CD9A}"/>
              </a:ext>
            </a:extLst>
          </p:cNvPr>
          <p:cNvSpPr txBox="1"/>
          <p:nvPr/>
        </p:nvSpPr>
        <p:spPr>
          <a:xfrm>
            <a:off x="928744" y="1628208"/>
            <a:ext cx="4265425" cy="3693319"/>
          </a:xfrm>
          <a:prstGeom prst="rect">
            <a:avLst/>
          </a:prstGeom>
          <a:noFill/>
        </p:spPr>
        <p:txBody>
          <a:bodyPr wrap="square" rtlCol="0">
            <a:spAutoFit/>
          </a:bodyPr>
          <a:lstStyle/>
          <a:p>
            <a:pPr algn="ctr"/>
            <a:r>
              <a:rPr lang="en-GB" dirty="0">
                <a:solidFill>
                  <a:srgbClr val="A4165D"/>
                </a:solidFill>
                <a:latin typeface="Arial" panose="020B0604020202020204" pitchFamily="34" charset="0"/>
                <a:cs typeface="Arial" panose="020B0604020202020204" pitchFamily="34" charset="0"/>
              </a:rPr>
              <a:t>No additional precautions required</a:t>
            </a:r>
          </a:p>
          <a:p>
            <a:pPr algn="ctr"/>
            <a:endParaRPr lang="en-GB" dirty="0">
              <a:solidFill>
                <a:srgbClr val="A4165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Day 1 after natural menstrual cycle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Day 1 after first trimester Abortion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Days 21-28 after second trimester delivery or Abortion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Switching from another correctly used and/or non expired contraception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82A9FD0F-E3E5-FE42-A039-EE17FF030174}"/>
              </a:ext>
            </a:extLst>
          </p:cNvPr>
          <p:cNvSpPr txBox="1">
            <a:spLocks/>
          </p:cNvSpPr>
          <p:nvPr/>
        </p:nvSpPr>
        <p:spPr>
          <a:xfrm>
            <a:off x="566890" y="337063"/>
            <a:ext cx="10515600" cy="365129"/>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4100" dirty="0">
                <a:solidFill>
                  <a:srgbClr val="A4165D"/>
                </a:solidFill>
                <a:latin typeface="Arial" pitchFamily="34"/>
                <a:cs typeface="Arial" pitchFamily="34"/>
              </a:rPr>
              <a:t>When can </a:t>
            </a:r>
            <a:r>
              <a:rPr lang="en-US" sz="4100" dirty="0" err="1">
                <a:solidFill>
                  <a:srgbClr val="A4165D"/>
                </a:solidFill>
                <a:latin typeface="Arial" pitchFamily="34"/>
                <a:cs typeface="Arial" pitchFamily="34"/>
              </a:rPr>
              <a:t>Drospirenone</a:t>
            </a:r>
            <a:r>
              <a:rPr lang="en-US" sz="4100" dirty="0">
                <a:solidFill>
                  <a:srgbClr val="A4165D"/>
                </a:solidFill>
                <a:latin typeface="Arial" pitchFamily="34"/>
                <a:cs typeface="Arial" pitchFamily="34"/>
              </a:rPr>
              <a:t> be started?</a:t>
            </a:r>
          </a:p>
        </p:txBody>
      </p:sp>
      <p:sp>
        <p:nvSpPr>
          <p:cNvPr id="10" name="TextBox 18">
            <a:extLst>
              <a:ext uri="{FF2B5EF4-FFF2-40B4-BE49-F238E27FC236}">
                <a16:creationId xmlns:a16="http://schemas.microsoft.com/office/drawing/2014/main" id="{FD8DB78D-EDAD-B925-849B-ABA5B68F7A1F}"/>
              </a:ext>
            </a:extLst>
          </p:cNvPr>
          <p:cNvSpPr txBox="1"/>
          <p:nvPr/>
        </p:nvSpPr>
        <p:spPr>
          <a:xfrm>
            <a:off x="2007779" y="6001322"/>
            <a:ext cx="60564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dirty="0">
                <a:solidFill>
                  <a:srgbClr val="1D1D1B"/>
                </a:solidFill>
                <a:latin typeface="Arial" pitchFamily="34"/>
                <a:cs typeface="Arial" pitchFamily="34"/>
              </a:rPr>
              <a:t>LNG-EC, levonorgestrel emergency contraception; UPA-EC, ulipristal acetate emergency contraception</a:t>
            </a:r>
            <a:r>
              <a:rPr lang="en-US" sz="1000" b="0" i="0" u="none" strike="noStrike" kern="1200" cap="none" spc="0" baseline="0" dirty="0">
                <a:solidFill>
                  <a:srgbClr val="1D1D1B"/>
                </a:solidFill>
                <a:uFillTx/>
                <a:latin typeface="Arial" pitchFamily="34"/>
                <a:cs typeface="Arial" pitchFamily="34"/>
              </a:rPr>
              <a:t>.</a:t>
            </a:r>
          </a:p>
        </p:txBody>
      </p:sp>
      <p:sp>
        <p:nvSpPr>
          <p:cNvPr id="2" name="TextBox 1">
            <a:extLst>
              <a:ext uri="{FF2B5EF4-FFF2-40B4-BE49-F238E27FC236}">
                <a16:creationId xmlns:a16="http://schemas.microsoft.com/office/drawing/2014/main" id="{7B2648BB-13FD-8E87-98B0-184346A813E7}"/>
              </a:ext>
            </a:extLst>
          </p:cNvPr>
          <p:cNvSpPr txBox="1"/>
          <p:nvPr/>
        </p:nvSpPr>
        <p:spPr>
          <a:xfrm>
            <a:off x="2007779" y="6207408"/>
            <a:ext cx="6094476" cy="246221"/>
          </a:xfrm>
          <a:prstGeom prst="rect">
            <a:avLst/>
          </a:prstGeom>
          <a:noFill/>
        </p:spPr>
        <p:txBody>
          <a:bodyPr wrap="square">
            <a:spAutoFit/>
          </a:bodyPr>
          <a:lstStyle/>
          <a:p>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a:t>
            </a:r>
            <a:endParaRPr lang="en-GB" sz="1000" dirty="0"/>
          </a:p>
        </p:txBody>
      </p:sp>
      <p:sp>
        <p:nvSpPr>
          <p:cNvPr id="4" name="TextBox 3">
            <a:extLst>
              <a:ext uri="{FF2B5EF4-FFF2-40B4-BE49-F238E27FC236}">
                <a16:creationId xmlns:a16="http://schemas.microsoft.com/office/drawing/2014/main" id="{84F91DE4-A18E-F059-AB04-7C7E474E6866}"/>
              </a:ext>
            </a:extLst>
          </p:cNvPr>
          <p:cNvSpPr txBox="1"/>
          <p:nvPr/>
        </p:nvSpPr>
        <p:spPr>
          <a:xfrm>
            <a:off x="5976594" y="1628208"/>
            <a:ext cx="4572000" cy="3693319"/>
          </a:xfrm>
          <a:prstGeom prst="rect">
            <a:avLst/>
          </a:prstGeom>
          <a:noFill/>
        </p:spPr>
        <p:txBody>
          <a:bodyPr wrap="square">
            <a:spAutoFit/>
          </a:bodyPr>
          <a:lstStyle/>
          <a:p>
            <a:pPr algn="ctr"/>
            <a:r>
              <a:rPr lang="en-GB" dirty="0">
                <a:solidFill>
                  <a:srgbClr val="A4165D"/>
                </a:solidFill>
                <a:latin typeface="Arial" panose="020B0604020202020204" pitchFamily="34" charset="0"/>
                <a:cs typeface="Arial" panose="020B0604020202020204" pitchFamily="34" charset="0"/>
              </a:rPr>
              <a:t>Additional precautions required for 7 days </a:t>
            </a:r>
          </a:p>
          <a:p>
            <a:pPr algn="ctr"/>
            <a:endParaRPr lang="en-GB" dirty="0">
              <a:solidFill>
                <a:srgbClr val="A4165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Quick-starting any other time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After levonorgestrel emergency contraception (LNG-EC)</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After ulipristal acetate EC (UPA-EC) wait 5 days before starting </a:t>
            </a:r>
            <a:r>
              <a:rPr lang="en-GB" dirty="0" err="1">
                <a:latin typeface="Arial" panose="020B0604020202020204" pitchFamily="34" charset="0"/>
                <a:cs typeface="Arial" panose="020B0604020202020204" pitchFamily="34" charset="0"/>
              </a:rPr>
              <a:t>Slynd</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98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C167F-5101-CC63-AB66-DA536F4D58DC}"/>
              </a:ext>
            </a:extLst>
          </p:cNvPr>
          <p:cNvSpPr txBox="1">
            <a:spLocks noGrp="1"/>
          </p:cNvSpPr>
          <p:nvPr>
            <p:ph type="body" idx="4294967295"/>
          </p:nvPr>
        </p:nvSpPr>
        <p:spPr>
          <a:xfrm>
            <a:off x="539998" y="539660"/>
            <a:ext cx="11028112" cy="365129"/>
          </a:xfrm>
        </p:spPr>
        <p:txBody>
          <a:bodyPr>
            <a:noAutofit/>
          </a:bodyPr>
          <a:lstStyle/>
          <a:p>
            <a:pPr marL="0" lvl="0" indent="0">
              <a:buNone/>
            </a:pPr>
            <a:r>
              <a:rPr lang="en-GB" sz="2800">
                <a:solidFill>
                  <a:srgbClr val="A4165D"/>
                </a:solidFill>
                <a:latin typeface="Arial" pitchFamily="34"/>
                <a:cs typeface="Arial" pitchFamily="34"/>
              </a:rPr>
              <a:t>Missed pill window</a:t>
            </a:r>
          </a:p>
        </p:txBody>
      </p:sp>
      <p:sp>
        <p:nvSpPr>
          <p:cNvPr id="3" name="TextBox 2">
            <a:extLst>
              <a:ext uri="{FF2B5EF4-FFF2-40B4-BE49-F238E27FC236}">
                <a16:creationId xmlns:a16="http://schemas.microsoft.com/office/drawing/2014/main" id="{E5927B5E-62D2-6E71-C7E3-F4CCDDF3DA5B}"/>
              </a:ext>
            </a:extLst>
          </p:cNvPr>
          <p:cNvSpPr txBox="1"/>
          <p:nvPr/>
        </p:nvSpPr>
        <p:spPr>
          <a:xfrm>
            <a:off x="539998" y="1691996"/>
            <a:ext cx="6145261"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is the only POP in the UK with a 24-hour missed pill window.</a:t>
            </a:r>
            <a:r>
              <a:rPr lang="en-GB" sz="1600" b="0" i="0" u="none" strike="noStrike" kern="1200" cap="none" spc="0" baseline="30000">
                <a:solidFill>
                  <a:srgbClr val="1D1D1B"/>
                </a:solidFill>
                <a:uFillTx/>
                <a:latin typeface="Arial"/>
                <a:cs typeface="Arial" pitchFamily="34"/>
              </a:rPr>
              <a:t>1,2</a:t>
            </a:r>
          </a:p>
        </p:txBody>
      </p:sp>
      <p:grpSp>
        <p:nvGrpSpPr>
          <p:cNvPr id="4" name="Group 4">
            <a:extLst>
              <a:ext uri="{FF2B5EF4-FFF2-40B4-BE49-F238E27FC236}">
                <a16:creationId xmlns:a16="http://schemas.microsoft.com/office/drawing/2014/main" id="{E9BCA1A9-4D50-1737-1CAF-482AD3EC79B6}"/>
              </a:ext>
            </a:extLst>
          </p:cNvPr>
          <p:cNvGrpSpPr/>
          <p:nvPr/>
        </p:nvGrpSpPr>
        <p:grpSpPr>
          <a:xfrm>
            <a:off x="530544" y="2375402"/>
            <a:ext cx="1908243" cy="2470661"/>
            <a:chOff x="530544" y="2375402"/>
            <a:chExt cx="1908243" cy="2470661"/>
          </a:xfrm>
        </p:grpSpPr>
        <p:sp>
          <p:nvSpPr>
            <p:cNvPr id="5" name="Oval 3">
              <a:extLst>
                <a:ext uri="{FF2B5EF4-FFF2-40B4-BE49-F238E27FC236}">
                  <a16:creationId xmlns:a16="http://schemas.microsoft.com/office/drawing/2014/main" id="{ED2EAD27-BC80-F38C-AABC-DC44610D8253}"/>
                </a:ext>
              </a:extLst>
            </p:cNvPr>
            <p:cNvSpPr/>
            <p:nvPr/>
          </p:nvSpPr>
          <p:spPr>
            <a:xfrm>
              <a:off x="888851" y="2785061"/>
              <a:ext cx="1191618" cy="11663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A4165D">
                  <a:alpha val="50196"/>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TextBox 6">
              <a:extLst>
                <a:ext uri="{FF2B5EF4-FFF2-40B4-BE49-F238E27FC236}">
                  <a16:creationId xmlns:a16="http://schemas.microsoft.com/office/drawing/2014/main" id="{B7313FC2-75F5-85C3-C70D-027087552BDC}"/>
                </a:ext>
              </a:extLst>
            </p:cNvPr>
            <p:cNvSpPr txBox="1"/>
            <p:nvPr/>
          </p:nvSpPr>
          <p:spPr>
            <a:xfrm>
              <a:off x="1067973" y="3224741"/>
              <a:ext cx="780979" cy="307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DA91AC"/>
                  </a:solidFill>
                  <a:uFillTx/>
                  <a:latin typeface="Arial" pitchFamily="34"/>
                  <a:cs typeface="Arial" pitchFamily="34"/>
                </a:rPr>
                <a:t>3 hours</a:t>
              </a:r>
            </a:p>
          </p:txBody>
        </p:sp>
        <p:sp>
          <p:nvSpPr>
            <p:cNvPr id="7" name="Circular Arrow 7">
              <a:extLst>
                <a:ext uri="{FF2B5EF4-FFF2-40B4-BE49-F238E27FC236}">
                  <a16:creationId xmlns:a16="http://schemas.microsoft.com/office/drawing/2014/main" id="{A0E30F91-8479-E1FF-6A9F-A6618B9911DB}"/>
                </a:ext>
              </a:extLst>
            </p:cNvPr>
            <p:cNvSpPr/>
            <p:nvPr/>
          </p:nvSpPr>
          <p:spPr>
            <a:xfrm rot="5225547">
              <a:off x="564444" y="2359477"/>
              <a:ext cx="1788026" cy="1819875"/>
            </a:xfrm>
            <a:custGeom>
              <a:avLst/>
              <a:gdLst>
                <a:gd name="f0" fmla="val 10800000"/>
                <a:gd name="f1" fmla="val 5400000"/>
                <a:gd name="f2" fmla="val 180"/>
                <a:gd name="f3" fmla="val w"/>
                <a:gd name="f4" fmla="val h"/>
                <a:gd name="f5" fmla="val 0"/>
                <a:gd name="f6" fmla="val 1788026"/>
                <a:gd name="f7" fmla="val 1819880"/>
                <a:gd name="f8" fmla="+- 0 0 2548104"/>
                <a:gd name="f9" fmla="val 113194"/>
                <a:gd name="f10" fmla="val 877510"/>
                <a:gd name="f11" fmla="val 781466"/>
                <a:gd name="f12" fmla="val 797393"/>
                <a:gd name="f13" fmla="val 10942701"/>
                <a:gd name="f14" fmla="val 2605097"/>
                <a:gd name="f15" fmla="val 281662"/>
                <a:gd name="f16" fmla="val 250798"/>
                <a:gd name="f17" fmla="val 473193"/>
                <a:gd name="f18" fmla="val 276501"/>
                <a:gd name="f19" fmla="val 441553"/>
                <a:gd name="f20" fmla="val 491473"/>
                <a:gd name="f21" fmla="val 379704"/>
                <a:gd name="f22" fmla="val 398375"/>
                <a:gd name="f23" fmla="val 717615"/>
                <a:gd name="f24" fmla="val 733542"/>
                <a:gd name="f25" fmla="val 13490805"/>
                <a:gd name="f26" fmla="+- 0 0 -182"/>
                <a:gd name="f27" fmla="+- 0 0 -326"/>
                <a:gd name="f28" fmla="+- 0 0 -416"/>
                <a:gd name="f29" fmla="+- 0 0 -506"/>
                <a:gd name="f30" fmla="*/ f3 1 1788026"/>
                <a:gd name="f31" fmla="*/ f4 1 1819880"/>
                <a:gd name="f32" fmla="+- f7 0 f5"/>
                <a:gd name="f33" fmla="+- f6 0 f5"/>
                <a:gd name="f34" fmla="*/ f26 f0 1"/>
                <a:gd name="f35" fmla="*/ f27 f0 1"/>
                <a:gd name="f36" fmla="*/ f28 f0 1"/>
                <a:gd name="f37" fmla="*/ f29 f0 1"/>
                <a:gd name="f38" fmla="*/ f33 1 1788026"/>
                <a:gd name="f39" fmla="*/ f32 1 1819880"/>
                <a:gd name="f40" fmla="*/ f34 1 f2"/>
                <a:gd name="f41" fmla="*/ f35 1 f2"/>
                <a:gd name="f42" fmla="*/ f36 1 f2"/>
                <a:gd name="f43" fmla="*/ f37 1 f2"/>
                <a:gd name="f44" fmla="*/ 145092 1 f38"/>
                <a:gd name="f45" fmla="*/ 878834 1 f39"/>
                <a:gd name="f46" fmla="*/ 281662 1 f38"/>
                <a:gd name="f47" fmla="*/ 250798 1 f39"/>
                <a:gd name="f48" fmla="*/ 473193 1 f38"/>
                <a:gd name="f49" fmla="*/ 276501 1 f39"/>
                <a:gd name="f50" fmla="*/ 441553 1 f38"/>
                <a:gd name="f51" fmla="*/ 491473 1 f39"/>
                <a:gd name="f52" fmla="*/ 341433 1 f38"/>
                <a:gd name="f53" fmla="*/ 1446593 1 f38"/>
                <a:gd name="f54" fmla="*/ 346098 1 f39"/>
                <a:gd name="f55" fmla="*/ 1473782 1 f39"/>
                <a:gd name="f56" fmla="+- f40 0 f1"/>
                <a:gd name="f57" fmla="+- f41 0 f1"/>
                <a:gd name="f58" fmla="+- f42 0 f1"/>
                <a:gd name="f59" fmla="+- f43 0 f1"/>
                <a:gd name="f60" fmla="*/ f52 f30 1"/>
                <a:gd name="f61" fmla="*/ f53 f30 1"/>
                <a:gd name="f62" fmla="*/ f55 f31 1"/>
                <a:gd name="f63" fmla="*/ f54 f31 1"/>
                <a:gd name="f64" fmla="*/ f44 f30 1"/>
                <a:gd name="f65" fmla="*/ f45 f31 1"/>
                <a:gd name="f66" fmla="*/ f46 f30 1"/>
                <a:gd name="f67" fmla="*/ f47 f31 1"/>
                <a:gd name="f68" fmla="*/ f48 f30 1"/>
                <a:gd name="f69" fmla="*/ f49 f31 1"/>
                <a:gd name="f70" fmla="*/ f50 f30 1"/>
                <a:gd name="f71" fmla="*/ f51 f31 1"/>
              </a:gdLst>
              <a:ahLst/>
              <a:cxnLst>
                <a:cxn ang="3cd4">
                  <a:pos x="hc" y="t"/>
                </a:cxn>
                <a:cxn ang="0">
                  <a:pos x="r" y="vc"/>
                </a:cxn>
                <a:cxn ang="cd4">
                  <a:pos x="hc" y="b"/>
                </a:cxn>
                <a:cxn ang="cd2">
                  <a:pos x="l" y="vc"/>
                </a:cxn>
                <a:cxn ang="f56">
                  <a:pos x="f64" y="f65"/>
                </a:cxn>
                <a:cxn ang="f57">
                  <a:pos x="f66" y="f67"/>
                </a:cxn>
                <a:cxn ang="f58">
                  <a:pos x="f68" y="f69"/>
                </a:cxn>
                <a:cxn ang="f59">
                  <a:pos x="f70" y="f71"/>
                </a:cxn>
              </a:cxnLst>
              <a:rect l="f60" t="f63" r="f61" b="f62"/>
              <a:pathLst>
                <a:path w="1788026" h="1819880">
                  <a:moveTo>
                    <a:pt x="f9" y="f10"/>
                  </a:moveTo>
                  <a:arcTo wR="f11" hR="f12" stAng="f13" swAng="f14"/>
                  <a:lnTo>
                    <a:pt x="f15" y="f16"/>
                  </a:lnTo>
                  <a:lnTo>
                    <a:pt x="f17" y="f18"/>
                  </a:lnTo>
                  <a:lnTo>
                    <a:pt x="f19" y="f20"/>
                  </a:lnTo>
                  <a:lnTo>
                    <a:pt x="f21" y="f22"/>
                  </a:lnTo>
                  <a:arcTo wR="f23" hR="f24" stAng="f25" swAng="f8"/>
                  <a:close/>
                </a:path>
              </a:pathLst>
            </a:custGeom>
            <a:solidFill>
              <a:srgbClr val="A4165D">
                <a:alpha val="50196"/>
              </a:srgbClr>
            </a:solidFill>
            <a:ln w="12701" cap="flat">
              <a:solidFill>
                <a:srgbClr val="A4165D">
                  <a:alpha val="50196"/>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8" name="TextBox 8">
              <a:extLst>
                <a:ext uri="{FF2B5EF4-FFF2-40B4-BE49-F238E27FC236}">
                  <a16:creationId xmlns:a16="http://schemas.microsoft.com/office/drawing/2014/main" id="{94C1E4FA-3DC9-8F37-970F-AD095210E59F}"/>
                </a:ext>
              </a:extLst>
            </p:cNvPr>
            <p:cNvSpPr txBox="1"/>
            <p:nvPr/>
          </p:nvSpPr>
          <p:spPr>
            <a:xfrm>
              <a:off x="530544" y="4261286"/>
              <a:ext cx="1908243"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DA91AC"/>
                  </a:solidFill>
                  <a:uFillTx/>
                  <a:latin typeface="Arial" pitchFamily="34"/>
                  <a:cs typeface="Arial" pitchFamily="34"/>
                </a:rPr>
                <a:t>Levonorgestrel</a:t>
              </a:r>
              <a:r>
                <a:rPr lang="en-US" sz="1600" b="0" i="0" u="none" strike="noStrike" kern="1200" cap="none" spc="0" baseline="30000" dirty="0">
                  <a:solidFill>
                    <a:srgbClr val="DA91AC"/>
                  </a:solidFill>
                  <a:uFillTx/>
                  <a:latin typeface="Arial" pitchFamily="34"/>
                  <a:cs typeface="Arial" pitchFamily="34"/>
                </a:rPr>
                <a:t>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DA91AC"/>
                  </a:solidFill>
                  <a:uFillTx/>
                  <a:latin typeface="Arial" pitchFamily="34"/>
                  <a:cs typeface="Arial" pitchFamily="34"/>
                </a:rPr>
                <a:t>Norethisterone</a:t>
              </a:r>
              <a:r>
                <a:rPr lang="en-US" sz="1600" b="0" i="0" u="none" strike="noStrike" kern="1200" cap="none" spc="0" baseline="30000" dirty="0">
                  <a:solidFill>
                    <a:srgbClr val="DA91AC"/>
                  </a:solidFill>
                  <a:uFillTx/>
                  <a:latin typeface="Arial" pitchFamily="34"/>
                  <a:cs typeface="Arial" pitchFamily="34"/>
                </a:rPr>
                <a:t>4</a:t>
              </a:r>
            </a:p>
          </p:txBody>
        </p:sp>
      </p:grpSp>
      <p:grpSp>
        <p:nvGrpSpPr>
          <p:cNvPr id="9" name="Group 5">
            <a:extLst>
              <a:ext uri="{FF2B5EF4-FFF2-40B4-BE49-F238E27FC236}">
                <a16:creationId xmlns:a16="http://schemas.microsoft.com/office/drawing/2014/main" id="{CDE1D0CC-3129-1C60-092A-AFA7D38141A2}"/>
              </a:ext>
            </a:extLst>
          </p:cNvPr>
          <p:cNvGrpSpPr/>
          <p:nvPr/>
        </p:nvGrpSpPr>
        <p:grpSpPr>
          <a:xfrm>
            <a:off x="2478005" y="2397182"/>
            <a:ext cx="1908243" cy="2448890"/>
            <a:chOff x="2478005" y="2397182"/>
            <a:chExt cx="1908243" cy="2448890"/>
          </a:xfrm>
        </p:grpSpPr>
        <p:sp>
          <p:nvSpPr>
            <p:cNvPr id="10" name="Oval 17">
              <a:extLst>
                <a:ext uri="{FF2B5EF4-FFF2-40B4-BE49-F238E27FC236}">
                  <a16:creationId xmlns:a16="http://schemas.microsoft.com/office/drawing/2014/main" id="{CFE9214F-A512-4239-B099-68CEA4113158}"/>
                </a:ext>
              </a:extLst>
            </p:cNvPr>
            <p:cNvSpPr/>
            <p:nvPr/>
          </p:nvSpPr>
          <p:spPr>
            <a:xfrm>
              <a:off x="2836285" y="2785061"/>
              <a:ext cx="1191691" cy="11664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A4165D">
                  <a:alpha val="69804"/>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1" name="TextBox 18">
              <a:extLst>
                <a:ext uri="{FF2B5EF4-FFF2-40B4-BE49-F238E27FC236}">
                  <a16:creationId xmlns:a16="http://schemas.microsoft.com/office/drawing/2014/main" id="{C86E46D7-0317-D59B-B19E-5C3724F2FB58}"/>
                </a:ext>
              </a:extLst>
            </p:cNvPr>
            <p:cNvSpPr txBox="1"/>
            <p:nvPr/>
          </p:nvSpPr>
          <p:spPr>
            <a:xfrm>
              <a:off x="2997074" y="3226707"/>
              <a:ext cx="880366" cy="307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DA91AC"/>
                  </a:solidFill>
                  <a:uFillTx/>
                  <a:latin typeface="Arial" pitchFamily="34"/>
                  <a:cs typeface="Arial" pitchFamily="34"/>
                </a:rPr>
                <a:t>12 hours</a:t>
              </a:r>
            </a:p>
          </p:txBody>
        </p:sp>
        <p:sp>
          <p:nvSpPr>
            <p:cNvPr id="12" name="Circular Arrow 19">
              <a:extLst>
                <a:ext uri="{FF2B5EF4-FFF2-40B4-BE49-F238E27FC236}">
                  <a16:creationId xmlns:a16="http://schemas.microsoft.com/office/drawing/2014/main" id="{D3E3D2FA-A03A-2192-AA51-FCF083ABBE3C}"/>
                </a:ext>
              </a:extLst>
            </p:cNvPr>
            <p:cNvSpPr/>
            <p:nvPr/>
          </p:nvSpPr>
          <p:spPr>
            <a:xfrm rot="13118648">
              <a:off x="2478005" y="2397182"/>
              <a:ext cx="1908243" cy="1942240"/>
            </a:xfrm>
            <a:custGeom>
              <a:avLst/>
              <a:gdLst>
                <a:gd name="f0" fmla="val 10800000"/>
                <a:gd name="f1" fmla="val 5400000"/>
                <a:gd name="f2" fmla="val 180"/>
                <a:gd name="f3" fmla="val w"/>
                <a:gd name="f4" fmla="val h"/>
                <a:gd name="f5" fmla="val 0"/>
                <a:gd name="f6" fmla="val 1908244"/>
                <a:gd name="f7" fmla="val 1942240"/>
                <a:gd name="f8" fmla="+- 0 0 10405989"/>
                <a:gd name="f9" fmla="val 1480689"/>
                <a:gd name="f10" fmla="val 1631060"/>
                <a:gd name="f11" fmla="val 834008"/>
                <a:gd name="f12" fmla="val 851006"/>
                <a:gd name="f13" fmla="val 3084816"/>
                <a:gd name="f14" fmla="val 10462982"/>
                <a:gd name="f15" fmla="val 300600"/>
                <a:gd name="f16" fmla="val 267660"/>
                <a:gd name="f17" fmla="val 505008"/>
                <a:gd name="f18" fmla="val 295092"/>
                <a:gd name="f19" fmla="val 471240"/>
                <a:gd name="f20" fmla="val 524517"/>
                <a:gd name="f21" fmla="val 405233"/>
                <a:gd name="f22" fmla="val 425160"/>
                <a:gd name="f23" fmla="val 765864"/>
                <a:gd name="f24" fmla="val 782862"/>
                <a:gd name="f25" fmla="val 13490805"/>
                <a:gd name="f26" fmla="+- 0 0 -51"/>
                <a:gd name="f27" fmla="+- 0 0 -326"/>
                <a:gd name="f28" fmla="+- 0 0 -416"/>
                <a:gd name="f29" fmla="+- 0 0 -506"/>
                <a:gd name="f30" fmla="*/ f3 1 1908244"/>
                <a:gd name="f31" fmla="*/ f4 1 1942240"/>
                <a:gd name="f32" fmla="+- f7 0 f5"/>
                <a:gd name="f33" fmla="+- f6 0 f5"/>
                <a:gd name="f34" fmla="*/ f26 f0 1"/>
                <a:gd name="f35" fmla="*/ f27 f0 1"/>
                <a:gd name="f36" fmla="*/ f28 f0 1"/>
                <a:gd name="f37" fmla="*/ f29 f0 1"/>
                <a:gd name="f38" fmla="*/ f33 1 1908244"/>
                <a:gd name="f39" fmla="*/ f32 1 1942240"/>
                <a:gd name="f40" fmla="*/ f34 1 f2"/>
                <a:gd name="f41" fmla="*/ f35 1 f2"/>
                <a:gd name="f42" fmla="*/ f36 1 f2"/>
                <a:gd name="f43" fmla="*/ f37 1 f2"/>
                <a:gd name="f44" fmla="*/ 1459435 1 f38"/>
                <a:gd name="f45" fmla="*/ 1604423 1 f39"/>
                <a:gd name="f46" fmla="*/ 300600 1 f38"/>
                <a:gd name="f47" fmla="*/ 267660 1 f39"/>
                <a:gd name="f48" fmla="*/ 505008 1 f38"/>
                <a:gd name="f49" fmla="*/ 295092 1 f39"/>
                <a:gd name="f50" fmla="*/ 471240 1 f38"/>
                <a:gd name="f51" fmla="*/ 524517 1 f39"/>
                <a:gd name="f52" fmla="*/ 364390 1 f38"/>
                <a:gd name="f53" fmla="*/ 1543854 1 f38"/>
                <a:gd name="f54" fmla="*/ 369368 1 f39"/>
                <a:gd name="f55" fmla="*/ 1572872 1 f39"/>
                <a:gd name="f56" fmla="+- f40 0 f1"/>
                <a:gd name="f57" fmla="+- f41 0 f1"/>
                <a:gd name="f58" fmla="+- f42 0 f1"/>
                <a:gd name="f59" fmla="+- f43 0 f1"/>
                <a:gd name="f60" fmla="*/ f52 f30 1"/>
                <a:gd name="f61" fmla="*/ f53 f30 1"/>
                <a:gd name="f62" fmla="*/ f55 f31 1"/>
                <a:gd name="f63" fmla="*/ f54 f31 1"/>
                <a:gd name="f64" fmla="*/ f44 f30 1"/>
                <a:gd name="f65" fmla="*/ f45 f31 1"/>
                <a:gd name="f66" fmla="*/ f46 f30 1"/>
                <a:gd name="f67" fmla="*/ f47 f31 1"/>
                <a:gd name="f68" fmla="*/ f48 f30 1"/>
                <a:gd name="f69" fmla="*/ f49 f31 1"/>
                <a:gd name="f70" fmla="*/ f50 f30 1"/>
                <a:gd name="f71" fmla="*/ f51 f31 1"/>
              </a:gdLst>
              <a:ahLst/>
              <a:cxnLst>
                <a:cxn ang="3cd4">
                  <a:pos x="hc" y="t"/>
                </a:cxn>
                <a:cxn ang="0">
                  <a:pos x="r" y="vc"/>
                </a:cxn>
                <a:cxn ang="cd4">
                  <a:pos x="hc" y="b"/>
                </a:cxn>
                <a:cxn ang="cd2">
                  <a:pos x="l" y="vc"/>
                </a:cxn>
                <a:cxn ang="f56">
                  <a:pos x="f64" y="f65"/>
                </a:cxn>
                <a:cxn ang="f57">
                  <a:pos x="f66" y="f67"/>
                </a:cxn>
                <a:cxn ang="f58">
                  <a:pos x="f68" y="f69"/>
                </a:cxn>
                <a:cxn ang="f59">
                  <a:pos x="f70" y="f71"/>
                </a:cxn>
              </a:cxnLst>
              <a:rect l="f60" t="f63" r="f61" b="f62"/>
              <a:pathLst>
                <a:path w="1908244" h="1942240">
                  <a:moveTo>
                    <a:pt x="f9" y="f10"/>
                  </a:moveTo>
                  <a:arcTo wR="f11" hR="f12" stAng="f13" swAng="f14"/>
                  <a:lnTo>
                    <a:pt x="f15" y="f16"/>
                  </a:lnTo>
                  <a:lnTo>
                    <a:pt x="f17" y="f18"/>
                  </a:lnTo>
                  <a:lnTo>
                    <a:pt x="f19" y="f20"/>
                  </a:lnTo>
                  <a:lnTo>
                    <a:pt x="f21" y="f22"/>
                  </a:lnTo>
                  <a:arcTo wR="f23" hR="f24" stAng="f25" swAng="f8"/>
                  <a:close/>
                </a:path>
              </a:pathLst>
            </a:custGeom>
            <a:solidFill>
              <a:srgbClr val="A4165D">
                <a:alpha val="69804"/>
              </a:srgbClr>
            </a:solidFill>
            <a:ln w="12701" cap="flat">
              <a:solidFill>
                <a:srgbClr val="A4165D">
                  <a:alpha val="69804"/>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3" name="TextBox 20">
              <a:extLst>
                <a:ext uri="{FF2B5EF4-FFF2-40B4-BE49-F238E27FC236}">
                  <a16:creationId xmlns:a16="http://schemas.microsoft.com/office/drawing/2014/main" id="{6BDBFC56-235A-3C9D-31B1-F11EE783AC7D}"/>
                </a:ext>
              </a:extLst>
            </p:cNvPr>
            <p:cNvSpPr txBox="1"/>
            <p:nvPr/>
          </p:nvSpPr>
          <p:spPr>
            <a:xfrm>
              <a:off x="2759128" y="4507516"/>
              <a:ext cx="1353257" cy="338556"/>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DA91AC"/>
                  </a:solidFill>
                  <a:uFillTx/>
                  <a:latin typeface="Arial" pitchFamily="34"/>
                  <a:cs typeface="Arial" pitchFamily="34"/>
                </a:rPr>
                <a:t>Desogestrel</a:t>
              </a:r>
              <a:r>
                <a:rPr lang="en-US" sz="1600" b="0" i="0" u="none" strike="noStrike" kern="1200" cap="none" spc="0" baseline="30000">
                  <a:solidFill>
                    <a:srgbClr val="DA91AC"/>
                  </a:solidFill>
                  <a:uFillTx/>
                  <a:latin typeface="Arial" pitchFamily="34"/>
                  <a:cs typeface="Arial" pitchFamily="34"/>
                </a:rPr>
                <a:t>5</a:t>
              </a:r>
            </a:p>
          </p:txBody>
        </p:sp>
      </p:grpSp>
      <p:sp>
        <p:nvSpPr>
          <p:cNvPr id="14" name="TextBox 22">
            <a:extLst>
              <a:ext uri="{FF2B5EF4-FFF2-40B4-BE49-F238E27FC236}">
                <a16:creationId xmlns:a16="http://schemas.microsoft.com/office/drawing/2014/main" id="{5ED72097-1C8C-60C6-C10C-C73706B1E40A}"/>
              </a:ext>
            </a:extLst>
          </p:cNvPr>
          <p:cNvSpPr txBox="1"/>
          <p:nvPr/>
        </p:nvSpPr>
        <p:spPr>
          <a:xfrm>
            <a:off x="2030681" y="5963588"/>
            <a:ext cx="9612794"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POP, progestogen-only pill</a:t>
            </a:r>
            <a:r>
              <a:rPr lang="en-US" sz="1000" dirty="0">
                <a:solidFill>
                  <a:srgbClr val="1D1D1B"/>
                </a:solidFill>
                <a:latin typeface="Arial" pitchFamily="34"/>
                <a:cs typeface="Arial" pitchFamily="34"/>
              </a:rPr>
              <a:t>; UK, United Kingdom.</a:t>
            </a:r>
            <a:endParaRPr lang="en-US" sz="1000" b="0"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2. FSRH Clinical Guidelines progestogen-only pills. </a:t>
            </a:r>
            <a:r>
              <a:rPr lang="en-GB" sz="1000" b="0" i="0" u="none" strike="noStrike" kern="0" cap="none" spc="0" baseline="0" dirty="0">
                <a:solidFill>
                  <a:srgbClr val="1D1D1B"/>
                </a:solidFill>
                <a:uFillTx/>
                <a:latin typeface="Arial" pitchFamily="34"/>
                <a:cs typeface="Arial" pitchFamily="34"/>
              </a:rPr>
              <a:t>07/2023</a:t>
            </a:r>
            <a:r>
              <a:rPr lang="en-GB" sz="1000" b="0" i="0" u="none" strike="noStrike" kern="1200" cap="none" spc="0" baseline="0" dirty="0">
                <a:solidFill>
                  <a:srgbClr val="1D1D1B"/>
                </a:solidFill>
                <a:uFillTx/>
                <a:latin typeface="Arial" pitchFamily="34"/>
                <a:cs typeface="Arial" pitchFamily="34"/>
              </a:rPr>
              <a:t>. 3. </a:t>
            </a:r>
            <a:r>
              <a:rPr lang="en-GB" sz="1000" b="0" i="0" u="none" strike="noStrike" kern="1200" cap="none" spc="0" baseline="0" dirty="0" err="1">
                <a:solidFill>
                  <a:srgbClr val="1D1D1B"/>
                </a:solidFill>
                <a:uFillTx/>
                <a:latin typeface="Arial" pitchFamily="34"/>
                <a:cs typeface="Arial" pitchFamily="34"/>
              </a:rPr>
              <a:t>Norgeston</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4. </a:t>
            </a:r>
            <a:r>
              <a:rPr lang="en-GB" sz="1000" b="0" i="0" u="none" strike="noStrike" kern="1200" cap="none" spc="0" baseline="0" dirty="0" err="1">
                <a:solidFill>
                  <a:srgbClr val="1D1D1B"/>
                </a:solidFill>
                <a:uFillTx/>
                <a:latin typeface="Arial" pitchFamily="34"/>
                <a:cs typeface="Arial" pitchFamily="34"/>
              </a:rPr>
              <a:t>Noriday</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5. </a:t>
            </a:r>
            <a:r>
              <a:rPr lang="en-GB" sz="1000" b="0" i="0" u="none" strike="noStrike" kern="1200" cap="none" spc="0" baseline="0" dirty="0" err="1">
                <a:solidFill>
                  <a:srgbClr val="1D1D1B"/>
                </a:solidFill>
                <a:uFillTx/>
                <a:latin typeface="Arial" pitchFamily="34"/>
                <a:cs typeface="Arial" pitchFamily="34"/>
              </a:rPr>
              <a:t>Cerazette</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6. </a:t>
            </a:r>
            <a:r>
              <a:rPr lang="en-GB" sz="1000" b="0" i="0" u="none" strike="noStrike" kern="1200" cap="none" spc="0" baseline="0" dirty="0" err="1">
                <a:solidFill>
                  <a:srgbClr val="1D1D1B"/>
                </a:solidFill>
                <a:uFillTx/>
                <a:latin typeface="Arial" pitchFamily="34"/>
                <a:cs typeface="Arial" pitchFamily="34"/>
              </a:rPr>
              <a:t>Duijkers</a:t>
            </a:r>
            <a:r>
              <a:rPr lang="en-GB" sz="1000" b="0" i="0" u="none" strike="noStrike" kern="1200" cap="none" spc="0" baseline="0" dirty="0">
                <a:solidFill>
                  <a:srgbClr val="1D1D1B"/>
                </a:solidFill>
                <a:uFillTx/>
                <a:latin typeface="Arial" pitchFamily="34"/>
                <a:cs typeface="Arial" pitchFamily="34"/>
              </a:rPr>
              <a:t>, I.J.M, </a:t>
            </a:r>
            <a:r>
              <a:rPr lang="en-GB" sz="1000" b="0" i="1" u="none" strike="noStrike" kern="1200" cap="none" spc="0" baseline="0" dirty="0">
                <a:solidFill>
                  <a:srgbClr val="1D1D1B"/>
                </a:solidFill>
                <a:uFillTx/>
                <a:latin typeface="Arial" pitchFamily="34"/>
                <a:cs typeface="Arial" pitchFamily="34"/>
              </a:rPr>
              <a:t>et al. Contraception</a:t>
            </a:r>
            <a:r>
              <a:rPr lang="en-GB" sz="1000" b="0" i="0" u="none" strike="noStrike" kern="1200" cap="none" spc="0" baseline="0" dirty="0">
                <a:solidFill>
                  <a:srgbClr val="1D1D1B"/>
                </a:solidFill>
                <a:uFillTx/>
                <a:latin typeface="Arial" pitchFamily="34"/>
                <a:cs typeface="Arial" pitchFamily="34"/>
              </a:rPr>
              <a:t>. 2016. 93: 303-309. </a:t>
            </a:r>
          </a:p>
        </p:txBody>
      </p:sp>
      <p:grpSp>
        <p:nvGrpSpPr>
          <p:cNvPr id="15" name="Group 31">
            <a:extLst>
              <a:ext uri="{FF2B5EF4-FFF2-40B4-BE49-F238E27FC236}">
                <a16:creationId xmlns:a16="http://schemas.microsoft.com/office/drawing/2014/main" id="{7E01B8AA-7D47-767B-2918-1224498E5B7D}"/>
              </a:ext>
            </a:extLst>
          </p:cNvPr>
          <p:cNvGrpSpPr/>
          <p:nvPr/>
        </p:nvGrpSpPr>
        <p:grpSpPr>
          <a:xfrm>
            <a:off x="4631909" y="2507870"/>
            <a:ext cx="1712433" cy="2338202"/>
            <a:chOff x="4631909" y="2507870"/>
            <a:chExt cx="1712433" cy="2338202"/>
          </a:xfrm>
        </p:grpSpPr>
        <p:sp>
          <p:nvSpPr>
            <p:cNvPr id="16" name="Circular Arrow 14">
              <a:extLst>
                <a:ext uri="{FF2B5EF4-FFF2-40B4-BE49-F238E27FC236}">
                  <a16:creationId xmlns:a16="http://schemas.microsoft.com/office/drawing/2014/main" id="{60CF9187-F014-B947-3301-5880E0062263}"/>
                </a:ext>
              </a:extLst>
            </p:cNvPr>
            <p:cNvSpPr/>
            <p:nvPr/>
          </p:nvSpPr>
          <p:spPr>
            <a:xfrm rot="2039718">
              <a:off x="4631909" y="2507870"/>
              <a:ext cx="1712433" cy="1742946"/>
            </a:xfrm>
            <a:custGeom>
              <a:avLst/>
              <a:gdLst>
                <a:gd name="f0" fmla="val 10800000"/>
                <a:gd name="f1" fmla="val 5400000"/>
                <a:gd name="f2" fmla="val 180"/>
                <a:gd name="f3" fmla="val w"/>
                <a:gd name="f4" fmla="val h"/>
                <a:gd name="f5" fmla="val 0"/>
                <a:gd name="f6" fmla="val 1712436"/>
                <a:gd name="f7" fmla="val 1742944"/>
                <a:gd name="f8" fmla="+- 0 0 20661015"/>
                <a:gd name="f9" fmla="val 481986"/>
                <a:gd name="f10" fmla="val 210114"/>
                <a:gd name="f11" fmla="val 748429"/>
                <a:gd name="f12" fmla="val 763683"/>
                <a:gd name="f13" fmla="val 14429790"/>
                <a:gd name="f14" fmla="val 20718008"/>
                <a:gd name="f15" fmla="val 269755"/>
                <a:gd name="f16" fmla="val 240196"/>
                <a:gd name="f17" fmla="val 453188"/>
                <a:gd name="f18" fmla="val 264812"/>
                <a:gd name="f19" fmla="val 422886"/>
                <a:gd name="f20" fmla="val 470695"/>
                <a:gd name="f21" fmla="val 363652"/>
                <a:gd name="f22" fmla="val 381534"/>
                <a:gd name="f23" fmla="val 687278"/>
                <a:gd name="f24" fmla="val 702532"/>
                <a:gd name="f25" fmla="val 13490805"/>
                <a:gd name="f26" fmla="+- 0 0 -240"/>
                <a:gd name="f27" fmla="+- 0 0 -326"/>
                <a:gd name="f28" fmla="+- 0 0 -416"/>
                <a:gd name="f29" fmla="+- 0 0 -506"/>
                <a:gd name="f30" fmla="*/ f3 1 1712436"/>
                <a:gd name="f31" fmla="*/ f4 1 1742944"/>
                <a:gd name="f32" fmla="+- f7 0 f5"/>
                <a:gd name="f33" fmla="+- f6 0 f5"/>
                <a:gd name="f34" fmla="*/ f26 f0 1"/>
                <a:gd name="f35" fmla="*/ f27 f0 1"/>
                <a:gd name="f36" fmla="*/ f28 f0 1"/>
                <a:gd name="f37" fmla="*/ f29 f0 1"/>
                <a:gd name="f38" fmla="*/ f33 1 1712436"/>
                <a:gd name="f39" fmla="*/ f32 1 1742944"/>
                <a:gd name="f40" fmla="*/ f34 1 f2"/>
                <a:gd name="f41" fmla="*/ f35 1 f2"/>
                <a:gd name="f42" fmla="*/ f36 1 f2"/>
                <a:gd name="f43" fmla="*/ f37 1 f2"/>
                <a:gd name="f44" fmla="*/ 497046 1 f38"/>
                <a:gd name="f45" fmla="*/ 236728 1 f39"/>
                <a:gd name="f46" fmla="*/ 269755 1 f38"/>
                <a:gd name="f47" fmla="*/ 240196 1 f39"/>
                <a:gd name="f48" fmla="*/ 453188 1 f38"/>
                <a:gd name="f49" fmla="*/ 264812 1 f39"/>
                <a:gd name="f50" fmla="*/ 422886 1 f38"/>
                <a:gd name="f51" fmla="*/ 470695 1 f39"/>
                <a:gd name="f52" fmla="*/ 326999 1 f38"/>
                <a:gd name="f53" fmla="*/ 1385437 1 f38"/>
                <a:gd name="f54" fmla="*/ 331467 1 f39"/>
                <a:gd name="f55" fmla="*/ 1411477 1 f39"/>
                <a:gd name="f56" fmla="+- f40 0 f1"/>
                <a:gd name="f57" fmla="+- f41 0 f1"/>
                <a:gd name="f58" fmla="+- f42 0 f1"/>
                <a:gd name="f59" fmla="+- f43 0 f1"/>
                <a:gd name="f60" fmla="*/ f52 f30 1"/>
                <a:gd name="f61" fmla="*/ f53 f30 1"/>
                <a:gd name="f62" fmla="*/ f55 f31 1"/>
                <a:gd name="f63" fmla="*/ f54 f31 1"/>
                <a:gd name="f64" fmla="*/ f44 f30 1"/>
                <a:gd name="f65" fmla="*/ f45 f31 1"/>
                <a:gd name="f66" fmla="*/ f46 f30 1"/>
                <a:gd name="f67" fmla="*/ f47 f31 1"/>
                <a:gd name="f68" fmla="*/ f48 f30 1"/>
                <a:gd name="f69" fmla="*/ f49 f31 1"/>
                <a:gd name="f70" fmla="*/ f50 f30 1"/>
                <a:gd name="f71" fmla="*/ f51 f31 1"/>
              </a:gdLst>
              <a:ahLst/>
              <a:cxnLst>
                <a:cxn ang="3cd4">
                  <a:pos x="hc" y="t"/>
                </a:cxn>
                <a:cxn ang="0">
                  <a:pos x="r" y="vc"/>
                </a:cxn>
                <a:cxn ang="cd4">
                  <a:pos x="hc" y="b"/>
                </a:cxn>
                <a:cxn ang="cd2">
                  <a:pos x="l" y="vc"/>
                </a:cxn>
                <a:cxn ang="f56">
                  <a:pos x="f64" y="f65"/>
                </a:cxn>
                <a:cxn ang="f57">
                  <a:pos x="f66" y="f67"/>
                </a:cxn>
                <a:cxn ang="f58">
                  <a:pos x="f68" y="f69"/>
                </a:cxn>
                <a:cxn ang="f59">
                  <a:pos x="f70" y="f71"/>
                </a:cxn>
              </a:cxnLst>
              <a:rect l="f60" t="f63" r="f61" b="f62"/>
              <a:pathLst>
                <a:path w="1712436" h="1742944">
                  <a:moveTo>
                    <a:pt x="f9" y="f10"/>
                  </a:moveTo>
                  <a:arcTo wR="f11" hR="f12" stAng="f13" swAng="f14"/>
                  <a:lnTo>
                    <a:pt x="f15" y="f16"/>
                  </a:lnTo>
                  <a:lnTo>
                    <a:pt x="f17" y="f18"/>
                  </a:lnTo>
                  <a:lnTo>
                    <a:pt x="f19" y="f20"/>
                  </a:lnTo>
                  <a:lnTo>
                    <a:pt x="f21" y="f22"/>
                  </a:lnTo>
                  <a:arcTo wR="f23" hR="f24" stAng="f25" swAng="f8"/>
                  <a:close/>
                </a:path>
              </a:pathLst>
            </a:custGeom>
            <a:solidFill>
              <a:srgbClr val="A4165D"/>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nvGrpSpPr>
            <p:cNvPr id="17" name="Group 21">
              <a:extLst>
                <a:ext uri="{FF2B5EF4-FFF2-40B4-BE49-F238E27FC236}">
                  <a16:creationId xmlns:a16="http://schemas.microsoft.com/office/drawing/2014/main" id="{E01871FC-7CF3-1E2D-D988-F26DE5371D94}"/>
                </a:ext>
              </a:extLst>
            </p:cNvPr>
            <p:cNvGrpSpPr/>
            <p:nvPr/>
          </p:nvGrpSpPr>
          <p:grpSpPr>
            <a:xfrm>
              <a:off x="4743367" y="2796143"/>
              <a:ext cx="1489511" cy="2049929"/>
              <a:chOff x="4743367" y="2796143"/>
              <a:chExt cx="1489511" cy="2049929"/>
            </a:xfrm>
          </p:grpSpPr>
          <p:sp>
            <p:nvSpPr>
              <p:cNvPr id="18" name="Oval 11">
                <a:extLst>
                  <a:ext uri="{FF2B5EF4-FFF2-40B4-BE49-F238E27FC236}">
                    <a16:creationId xmlns:a16="http://schemas.microsoft.com/office/drawing/2014/main" id="{DEB32805-BB46-EED9-D8D5-7FC0302FE0A5}"/>
                  </a:ext>
                </a:extLst>
              </p:cNvPr>
              <p:cNvSpPr/>
              <p:nvPr/>
            </p:nvSpPr>
            <p:spPr>
              <a:xfrm>
                <a:off x="4896337" y="2796143"/>
                <a:ext cx="1191618" cy="11663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9" name="TextBox 12">
                <a:extLst>
                  <a:ext uri="{FF2B5EF4-FFF2-40B4-BE49-F238E27FC236}">
                    <a16:creationId xmlns:a16="http://schemas.microsoft.com/office/drawing/2014/main" id="{1F8F46FC-BEFB-D3EF-FDAC-1BD309C326DE}"/>
                  </a:ext>
                </a:extLst>
              </p:cNvPr>
              <p:cNvSpPr txBox="1"/>
              <p:nvPr/>
            </p:nvSpPr>
            <p:spPr>
              <a:xfrm>
                <a:off x="5026008" y="3235037"/>
                <a:ext cx="880366" cy="307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A4165D"/>
                    </a:solidFill>
                    <a:uFillTx/>
                    <a:latin typeface="Arial" pitchFamily="34"/>
                    <a:cs typeface="Arial" pitchFamily="34"/>
                  </a:rPr>
                  <a:t>24 hours</a:t>
                </a:r>
              </a:p>
            </p:txBody>
          </p:sp>
          <p:sp>
            <p:nvSpPr>
              <p:cNvPr id="20" name="TextBox 15">
                <a:extLst>
                  <a:ext uri="{FF2B5EF4-FFF2-40B4-BE49-F238E27FC236}">
                    <a16:creationId xmlns:a16="http://schemas.microsoft.com/office/drawing/2014/main" id="{0750028D-171E-A997-5399-6F8C52079284}"/>
                  </a:ext>
                </a:extLst>
              </p:cNvPr>
              <p:cNvSpPr txBox="1"/>
              <p:nvPr/>
            </p:nvSpPr>
            <p:spPr>
              <a:xfrm>
                <a:off x="4743367" y="4507516"/>
                <a:ext cx="1489511" cy="338556"/>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A6175D"/>
                    </a:solidFill>
                    <a:uFillTx/>
                    <a:latin typeface="Arial" pitchFamily="34"/>
                    <a:cs typeface="Arial" pitchFamily="34"/>
                  </a:rPr>
                  <a:t>Drospirenone</a:t>
                </a:r>
                <a:r>
                  <a:rPr lang="en-US" sz="1600" b="0" i="0" u="none" strike="noStrike" kern="1200" cap="none" spc="0" baseline="30000">
                    <a:solidFill>
                      <a:srgbClr val="A6175D"/>
                    </a:solidFill>
                    <a:uFillTx/>
                    <a:latin typeface="Arial" pitchFamily="34"/>
                    <a:cs typeface="Arial" pitchFamily="34"/>
                  </a:rPr>
                  <a:t>1</a:t>
                </a:r>
              </a:p>
            </p:txBody>
          </p:sp>
        </p:grpSp>
      </p:grpSp>
      <p:sp>
        <p:nvSpPr>
          <p:cNvPr id="21" name="TextBox 9">
            <a:extLst>
              <a:ext uri="{FF2B5EF4-FFF2-40B4-BE49-F238E27FC236}">
                <a16:creationId xmlns:a16="http://schemas.microsoft.com/office/drawing/2014/main" id="{04A8605F-7D11-59C4-A4FA-A5621A9A5304}"/>
              </a:ext>
            </a:extLst>
          </p:cNvPr>
          <p:cNvSpPr txBox="1"/>
          <p:nvPr/>
        </p:nvSpPr>
        <p:spPr>
          <a:xfrm>
            <a:off x="548521" y="5225914"/>
            <a:ext cx="6136739"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1D1D1B"/>
                </a:solidFill>
                <a:uFillTx/>
                <a:latin typeface="Arial"/>
              </a:rPr>
              <a:t>Please refer to the Summary of Product Characteristics for complete information on what to do if a tablet is missed.</a:t>
            </a:r>
          </a:p>
        </p:txBody>
      </p:sp>
      <p:sp>
        <p:nvSpPr>
          <p:cNvPr id="22" name="Rounded Rectangle 10">
            <a:extLst>
              <a:ext uri="{FF2B5EF4-FFF2-40B4-BE49-F238E27FC236}">
                <a16:creationId xmlns:a16="http://schemas.microsoft.com/office/drawing/2014/main" id="{78D5800A-9905-73C9-442B-0158BEA9E7BF}"/>
              </a:ext>
            </a:extLst>
          </p:cNvPr>
          <p:cNvSpPr/>
          <p:nvPr/>
        </p:nvSpPr>
        <p:spPr>
          <a:xfrm>
            <a:off x="6994300" y="2326197"/>
            <a:ext cx="4573810" cy="1439997"/>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23" name="TextBox 13">
            <a:extLst>
              <a:ext uri="{FF2B5EF4-FFF2-40B4-BE49-F238E27FC236}">
                <a16:creationId xmlns:a16="http://schemas.microsoft.com/office/drawing/2014/main" id="{9831F286-2A5F-E93D-D6DF-311C44F80A66}"/>
              </a:ext>
            </a:extLst>
          </p:cNvPr>
          <p:cNvSpPr txBox="1"/>
          <p:nvPr/>
        </p:nvSpPr>
        <p:spPr>
          <a:xfrm>
            <a:off x="7943612" y="2507586"/>
            <a:ext cx="3505709"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err="1">
                <a:solidFill>
                  <a:srgbClr val="FFFFFF"/>
                </a:solidFill>
                <a:uFillTx/>
                <a:latin typeface="Arial"/>
                <a:cs typeface="Arial" pitchFamily="34"/>
              </a:rPr>
              <a:t>Drospirenone</a:t>
            </a:r>
            <a:r>
              <a:rPr lang="en-US" sz="1600" b="0" i="0" u="none" strike="noStrike" kern="1200" cap="none" spc="0" baseline="0" dirty="0">
                <a:solidFill>
                  <a:srgbClr val="FFFFFF"/>
                </a:solidFill>
                <a:uFillTx/>
                <a:latin typeface="Arial"/>
                <a:cs typeface="Arial" pitchFamily="34"/>
              </a:rPr>
              <a:t> 4 mg should be taken every day at the same time, so that the interval between tablets is 24 hours.</a:t>
            </a:r>
            <a:r>
              <a:rPr lang="en-US" sz="1600" b="0" i="0" u="none" strike="noStrike" kern="1200" cap="none" spc="0" baseline="30000" dirty="0">
                <a:solidFill>
                  <a:srgbClr val="FFFFFF"/>
                </a:solidFill>
                <a:uFillTx/>
                <a:latin typeface="Arial"/>
                <a:cs typeface="Arial" pitchFamily="34"/>
              </a:rPr>
              <a:t>1</a:t>
            </a:r>
          </a:p>
        </p:txBody>
      </p:sp>
      <p:sp>
        <p:nvSpPr>
          <p:cNvPr id="24" name="Rounded Rectangle 29">
            <a:extLst>
              <a:ext uri="{FF2B5EF4-FFF2-40B4-BE49-F238E27FC236}">
                <a16:creationId xmlns:a16="http://schemas.microsoft.com/office/drawing/2014/main" id="{0C112B9C-6D62-255C-F368-C1B623D322E4}"/>
              </a:ext>
            </a:extLst>
          </p:cNvPr>
          <p:cNvSpPr/>
          <p:nvPr/>
        </p:nvSpPr>
        <p:spPr>
          <a:xfrm>
            <a:off x="7004523" y="4170688"/>
            <a:ext cx="4573810" cy="1439997"/>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25" name="TextBox 30">
            <a:extLst>
              <a:ext uri="{FF2B5EF4-FFF2-40B4-BE49-F238E27FC236}">
                <a16:creationId xmlns:a16="http://schemas.microsoft.com/office/drawing/2014/main" id="{6DE7712A-88CA-3860-E847-1B00018B9D39}"/>
              </a:ext>
            </a:extLst>
          </p:cNvPr>
          <p:cNvSpPr txBox="1"/>
          <p:nvPr/>
        </p:nvSpPr>
        <p:spPr>
          <a:xfrm>
            <a:off x="7953835" y="4228971"/>
            <a:ext cx="3505709"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Arial"/>
                <a:cs typeface="Arial" pitchFamily="34"/>
              </a:rPr>
              <a:t>An elimination half-life of 32-hours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Arial"/>
                <a:cs typeface="Arial" pitchFamily="34"/>
              </a:rPr>
              <a:t>maintains therapeutic plasma levels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Arial"/>
                <a:cs typeface="Arial" pitchFamily="34"/>
              </a:rPr>
              <a:t>and ovulation inhibition activity beyond 24 hours in the case of a missed pill.</a:t>
            </a:r>
            <a:r>
              <a:rPr lang="en-US" sz="1600" b="0" i="0" u="none" strike="noStrike" kern="1200" cap="none" spc="0" baseline="30000">
                <a:solidFill>
                  <a:srgbClr val="FFFFFF"/>
                </a:solidFill>
                <a:uFillTx/>
                <a:latin typeface="Arial"/>
                <a:cs typeface="Arial" pitchFamily="34"/>
              </a:rPr>
              <a:t>1,6</a:t>
            </a:r>
          </a:p>
        </p:txBody>
      </p:sp>
      <p:grpSp>
        <p:nvGrpSpPr>
          <p:cNvPr id="26" name="Group 52">
            <a:extLst>
              <a:ext uri="{FF2B5EF4-FFF2-40B4-BE49-F238E27FC236}">
                <a16:creationId xmlns:a16="http://schemas.microsoft.com/office/drawing/2014/main" id="{CE650A07-023E-0E51-4DE7-6F8747EFF839}"/>
              </a:ext>
            </a:extLst>
          </p:cNvPr>
          <p:cNvGrpSpPr/>
          <p:nvPr/>
        </p:nvGrpSpPr>
        <p:grpSpPr>
          <a:xfrm>
            <a:off x="7095734" y="4520254"/>
            <a:ext cx="740883" cy="740883"/>
            <a:chOff x="7095734" y="4520254"/>
            <a:chExt cx="740883" cy="740883"/>
          </a:xfrm>
        </p:grpSpPr>
        <p:sp>
          <p:nvSpPr>
            <p:cNvPr id="27" name="Oval 33">
              <a:extLst>
                <a:ext uri="{FF2B5EF4-FFF2-40B4-BE49-F238E27FC236}">
                  <a16:creationId xmlns:a16="http://schemas.microsoft.com/office/drawing/2014/main" id="{005F0823-66F0-19B9-5BA0-55464E34671F}"/>
                </a:ext>
              </a:extLst>
            </p:cNvPr>
            <p:cNvSpPr/>
            <p:nvPr/>
          </p:nvSpPr>
          <p:spPr>
            <a:xfrm>
              <a:off x="7095734" y="4520254"/>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28" name="Freeform 45">
              <a:extLst>
                <a:ext uri="{FF2B5EF4-FFF2-40B4-BE49-F238E27FC236}">
                  <a16:creationId xmlns:a16="http://schemas.microsoft.com/office/drawing/2014/main" id="{057B5CFA-7E5B-137B-3B0B-362EE58D301E}"/>
                </a:ext>
              </a:extLst>
            </p:cNvPr>
            <p:cNvSpPr/>
            <p:nvPr/>
          </p:nvSpPr>
          <p:spPr>
            <a:xfrm>
              <a:off x="7266572" y="4692691"/>
              <a:ext cx="399208" cy="395999"/>
            </a:xfrm>
            <a:custGeom>
              <a:avLst/>
              <a:gdLst>
                <a:gd name="f0" fmla="val 10800000"/>
                <a:gd name="f1" fmla="val 5400000"/>
                <a:gd name="f2" fmla="val 180"/>
                <a:gd name="f3" fmla="val w"/>
                <a:gd name="f4" fmla="val h"/>
                <a:gd name="f5" fmla="val 0"/>
                <a:gd name="f6" fmla="val 885853"/>
                <a:gd name="f7" fmla="val 878738"/>
                <a:gd name="f8" fmla="val 871538"/>
                <a:gd name="f9" fmla="val 618471"/>
                <a:gd name="f10" fmla="val 863641"/>
                <a:gd name="f11" fmla="val 857250"/>
                <a:gd name="f12" fmla="val 624811"/>
                <a:gd name="f13" fmla="val 632644"/>
                <a:gd name="f14" fmla="val 675740"/>
                <a:gd name="f15" fmla="val 530943"/>
                <a:gd name="f16" fmla="val 352043"/>
                <a:gd name="f17" fmla="val 525361"/>
                <a:gd name="f18" fmla="val 346506"/>
                <a:gd name="f19" fmla="val 516322"/>
                <a:gd name="f20" fmla="val 510740"/>
                <a:gd name="f21" fmla="val 364979"/>
                <a:gd name="f22" fmla="val 496638"/>
                <a:gd name="f23" fmla="val 28575"/>
                <a:gd name="f24" fmla="val 162926"/>
                <a:gd name="f25" fmla="val 14173"/>
                <a:gd name="f26" fmla="val 6340"/>
                <a:gd name="f27" fmla="val 22184"/>
                <a:gd name="f28" fmla="val 14288"/>
                <a:gd name="f29" fmla="val 6391"/>
                <a:gd name="f30" fmla="val 864565"/>
                <a:gd name="f31" fmla="val 872398"/>
                <a:gd name="f32" fmla="val 879434"/>
                <a:gd name="f33" fmla="val 885825"/>
                <a:gd name="f34" fmla="val 856732"/>
                <a:gd name="f35" fmla="val 850392"/>
                <a:gd name="f36" fmla="val 203007"/>
                <a:gd name="f37" fmla="val 354882"/>
                <a:gd name="f38" fmla="val 526695"/>
                <a:gd name="f39" fmla="val 357673"/>
                <a:gd name="f40" fmla="val 529464"/>
                <a:gd name="f41" fmla="val 361331"/>
                <a:gd name="f42" fmla="val 530843"/>
                <a:gd name="f43" fmla="val 364988"/>
                <a:gd name="f44" fmla="val 368646"/>
                <a:gd name="f45" fmla="val 372304"/>
                <a:gd name="f46" fmla="val 375095"/>
                <a:gd name="f47" fmla="val 520856"/>
                <a:gd name="f48" fmla="val 382100"/>
                <a:gd name="f49" fmla="val 837057"/>
                <a:gd name="f50" fmla="val 695772"/>
                <a:gd name="f51" fmla="val 793623"/>
                <a:gd name="f52" fmla="val 785727"/>
                <a:gd name="f53" fmla="val 779336"/>
                <a:gd name="f54" fmla="val 702112"/>
                <a:gd name="f55" fmla="val 709945"/>
                <a:gd name="f56" fmla="val 717778"/>
                <a:gd name="f57" fmla="val 724118"/>
                <a:gd name="f58" fmla="val 871557"/>
                <a:gd name="f59" fmla="val 873404"/>
                <a:gd name="f60" fmla="val 875157"/>
                <a:gd name="f61" fmla="val 723740"/>
                <a:gd name="f62" fmla="val 876776"/>
                <a:gd name="f63" fmla="val 723107"/>
                <a:gd name="f64" fmla="val 876843"/>
                <a:gd name="f65" fmla="val 723079"/>
                <a:gd name="f66" fmla="val 876919"/>
                <a:gd name="f67" fmla="val 723069"/>
                <a:gd name="f68" fmla="val 876986"/>
                <a:gd name="f69" fmla="val 723041"/>
                <a:gd name="f70" fmla="val 880510"/>
                <a:gd name="f71" fmla="val 721605"/>
                <a:gd name="f72" fmla="val 883320"/>
                <a:gd name="f73" fmla="val 718817"/>
                <a:gd name="f74" fmla="val 884768"/>
                <a:gd name="f75" fmla="val 715321"/>
                <a:gd name="f76" fmla="val 884796"/>
                <a:gd name="f77" fmla="val 715255"/>
                <a:gd name="f78" fmla="val 884806"/>
                <a:gd name="f79" fmla="val 715180"/>
                <a:gd name="f80" fmla="val 884834"/>
                <a:gd name="f81" fmla="val 715114"/>
                <a:gd name="f82" fmla="val 885473"/>
                <a:gd name="f83" fmla="val 713507"/>
                <a:gd name="f84" fmla="val 885854"/>
                <a:gd name="f85" fmla="val 711769"/>
                <a:gd name="f86" fmla="val 709936"/>
                <a:gd name="f87" fmla="val 632626"/>
                <a:gd name="f88" fmla="val 624792"/>
                <a:gd name="f89" fmla="val 879462"/>
                <a:gd name="f90" fmla="val 618452"/>
                <a:gd name="f91" fmla="val 871566"/>
                <a:gd name="f92" fmla="+- 0 0 -90"/>
                <a:gd name="f93" fmla="*/ f3 1 885853"/>
                <a:gd name="f94" fmla="*/ f4 1 878738"/>
                <a:gd name="f95" fmla="+- f7 0 f5"/>
                <a:gd name="f96" fmla="+- f6 0 f5"/>
                <a:gd name="f97" fmla="*/ f92 f0 1"/>
                <a:gd name="f98" fmla="*/ f96 1 885853"/>
                <a:gd name="f99" fmla="*/ f95 1 878738"/>
                <a:gd name="f100" fmla="*/ 871538 f96 1"/>
                <a:gd name="f101" fmla="*/ 618471 f95 1"/>
                <a:gd name="f102" fmla="*/ 857250 f96 1"/>
                <a:gd name="f103" fmla="*/ 632644 f95 1"/>
                <a:gd name="f104" fmla="*/ 675740 f95 1"/>
                <a:gd name="f105" fmla="*/ 530943 f96 1"/>
                <a:gd name="f106" fmla="*/ 352043 f95 1"/>
                <a:gd name="f107" fmla="*/ 510740 f96 1"/>
                <a:gd name="f108" fmla="*/ 364979 f96 1"/>
                <a:gd name="f109" fmla="*/ 496638 f95 1"/>
                <a:gd name="f110" fmla="*/ 28575 f96 1"/>
                <a:gd name="f111" fmla="*/ 162926 f95 1"/>
                <a:gd name="f112" fmla="*/ 14173 f95 1"/>
                <a:gd name="f113" fmla="*/ 14288 f96 1"/>
                <a:gd name="f114" fmla="*/ 0 f95 1"/>
                <a:gd name="f115" fmla="*/ 0 f96 1"/>
                <a:gd name="f116" fmla="*/ 864565 f95 1"/>
                <a:gd name="f117" fmla="*/ 878738 f95 1"/>
                <a:gd name="f118" fmla="*/ 885825 f96 1"/>
                <a:gd name="f119" fmla="*/ 850392 f95 1"/>
                <a:gd name="f120" fmla="*/ 203007 f95 1"/>
                <a:gd name="f121" fmla="*/ 354882 f96 1"/>
                <a:gd name="f122" fmla="*/ 526695 f95 1"/>
                <a:gd name="f123" fmla="*/ 364988 f96 1"/>
                <a:gd name="f124" fmla="*/ 530843 f95 1"/>
                <a:gd name="f125" fmla="*/ 375095 f96 1"/>
                <a:gd name="f126" fmla="*/ 520856 f96 1"/>
                <a:gd name="f127" fmla="*/ 382100 f95 1"/>
                <a:gd name="f128" fmla="*/ 837057 f96 1"/>
                <a:gd name="f129" fmla="*/ 695772 f95 1"/>
                <a:gd name="f130" fmla="*/ 793623 f96 1"/>
                <a:gd name="f131" fmla="*/ 779336 f96 1"/>
                <a:gd name="f132" fmla="*/ 709945 f95 1"/>
                <a:gd name="f133" fmla="*/ 724118 f95 1"/>
                <a:gd name="f134" fmla="*/ 871557 f96 1"/>
                <a:gd name="f135" fmla="*/ 876776 f96 1"/>
                <a:gd name="f136" fmla="*/ 723107 f95 1"/>
                <a:gd name="f137" fmla="*/ 876986 f96 1"/>
                <a:gd name="f138" fmla="*/ 723041 f95 1"/>
                <a:gd name="f139" fmla="*/ 884768 f96 1"/>
                <a:gd name="f140" fmla="*/ 715321 f95 1"/>
                <a:gd name="f141" fmla="*/ 884834 f96 1"/>
                <a:gd name="f142" fmla="*/ 715114 f95 1"/>
                <a:gd name="f143" fmla="*/ 885854 f96 1"/>
                <a:gd name="f144" fmla="*/ 709936 f95 1"/>
                <a:gd name="f145" fmla="*/ 632626 f95 1"/>
                <a:gd name="f146" fmla="*/ 871566 f96 1"/>
                <a:gd name="f147" fmla="*/ 618452 f95 1"/>
                <a:gd name="f148" fmla="*/ f97 1 f2"/>
                <a:gd name="f149" fmla="*/ f100 1 885853"/>
                <a:gd name="f150" fmla="*/ f101 1 878738"/>
                <a:gd name="f151" fmla="*/ f102 1 885853"/>
                <a:gd name="f152" fmla="*/ f103 1 878738"/>
                <a:gd name="f153" fmla="*/ f104 1 878738"/>
                <a:gd name="f154" fmla="*/ f105 1 885853"/>
                <a:gd name="f155" fmla="*/ f106 1 878738"/>
                <a:gd name="f156" fmla="*/ f107 1 885853"/>
                <a:gd name="f157" fmla="*/ f108 1 885853"/>
                <a:gd name="f158" fmla="*/ f109 1 878738"/>
                <a:gd name="f159" fmla="*/ f110 1 885853"/>
                <a:gd name="f160" fmla="*/ f111 1 878738"/>
                <a:gd name="f161" fmla="*/ f112 1 878738"/>
                <a:gd name="f162" fmla="*/ f113 1 885853"/>
                <a:gd name="f163" fmla="*/ f114 1 878738"/>
                <a:gd name="f164" fmla="*/ f115 1 885853"/>
                <a:gd name="f165" fmla="*/ f116 1 878738"/>
                <a:gd name="f166" fmla="*/ f117 1 878738"/>
                <a:gd name="f167" fmla="*/ f118 1 885853"/>
                <a:gd name="f168" fmla="*/ f119 1 878738"/>
                <a:gd name="f169" fmla="*/ f120 1 878738"/>
                <a:gd name="f170" fmla="*/ f121 1 885853"/>
                <a:gd name="f171" fmla="*/ f122 1 878738"/>
                <a:gd name="f172" fmla="*/ f123 1 885853"/>
                <a:gd name="f173" fmla="*/ f124 1 878738"/>
                <a:gd name="f174" fmla="*/ f125 1 885853"/>
                <a:gd name="f175" fmla="*/ f126 1 885853"/>
                <a:gd name="f176" fmla="*/ f127 1 878738"/>
                <a:gd name="f177" fmla="*/ f128 1 885853"/>
                <a:gd name="f178" fmla="*/ f129 1 878738"/>
                <a:gd name="f179" fmla="*/ f130 1 885853"/>
                <a:gd name="f180" fmla="*/ f131 1 885853"/>
                <a:gd name="f181" fmla="*/ f132 1 878738"/>
                <a:gd name="f182" fmla="*/ f133 1 878738"/>
                <a:gd name="f183" fmla="*/ f134 1 885853"/>
                <a:gd name="f184" fmla="*/ f135 1 885853"/>
                <a:gd name="f185" fmla="*/ f136 1 878738"/>
                <a:gd name="f186" fmla="*/ f137 1 885853"/>
                <a:gd name="f187" fmla="*/ f138 1 878738"/>
                <a:gd name="f188" fmla="*/ f139 1 885853"/>
                <a:gd name="f189" fmla="*/ f140 1 878738"/>
                <a:gd name="f190" fmla="*/ f141 1 885853"/>
                <a:gd name="f191" fmla="*/ f142 1 878738"/>
                <a:gd name="f192" fmla="*/ f143 1 885853"/>
                <a:gd name="f193" fmla="*/ f144 1 878738"/>
                <a:gd name="f194" fmla="*/ f145 1 878738"/>
                <a:gd name="f195" fmla="*/ f146 1 885853"/>
                <a:gd name="f196" fmla="*/ f147 1 878738"/>
                <a:gd name="f197" fmla="*/ f5 1 f98"/>
                <a:gd name="f198" fmla="*/ f6 1 f98"/>
                <a:gd name="f199" fmla="*/ f5 1 f99"/>
                <a:gd name="f200" fmla="*/ f7 1 f99"/>
                <a:gd name="f201" fmla="+- f148 0 f1"/>
                <a:gd name="f202" fmla="*/ f149 1 f98"/>
                <a:gd name="f203" fmla="*/ f150 1 f99"/>
                <a:gd name="f204" fmla="*/ f151 1 f98"/>
                <a:gd name="f205" fmla="*/ f152 1 f99"/>
                <a:gd name="f206" fmla="*/ f153 1 f99"/>
                <a:gd name="f207" fmla="*/ f154 1 f98"/>
                <a:gd name="f208" fmla="*/ f155 1 f99"/>
                <a:gd name="f209" fmla="*/ f156 1 f98"/>
                <a:gd name="f210" fmla="*/ f157 1 f98"/>
                <a:gd name="f211" fmla="*/ f158 1 f99"/>
                <a:gd name="f212" fmla="*/ f159 1 f98"/>
                <a:gd name="f213" fmla="*/ f160 1 f99"/>
                <a:gd name="f214" fmla="*/ f161 1 f99"/>
                <a:gd name="f215" fmla="*/ f162 1 f98"/>
                <a:gd name="f216" fmla="*/ f163 1 f99"/>
                <a:gd name="f217" fmla="*/ f164 1 f98"/>
                <a:gd name="f218" fmla="*/ f165 1 f99"/>
                <a:gd name="f219" fmla="*/ f166 1 f99"/>
                <a:gd name="f220" fmla="*/ f167 1 f98"/>
                <a:gd name="f221" fmla="*/ f168 1 f99"/>
                <a:gd name="f222" fmla="*/ f169 1 f99"/>
                <a:gd name="f223" fmla="*/ f170 1 f98"/>
                <a:gd name="f224" fmla="*/ f171 1 f99"/>
                <a:gd name="f225" fmla="*/ f172 1 f98"/>
                <a:gd name="f226" fmla="*/ f173 1 f99"/>
                <a:gd name="f227" fmla="*/ f174 1 f98"/>
                <a:gd name="f228" fmla="*/ f175 1 f98"/>
                <a:gd name="f229" fmla="*/ f176 1 f99"/>
                <a:gd name="f230" fmla="*/ f177 1 f98"/>
                <a:gd name="f231" fmla="*/ f178 1 f99"/>
                <a:gd name="f232" fmla="*/ f179 1 f98"/>
                <a:gd name="f233" fmla="*/ f180 1 f98"/>
                <a:gd name="f234" fmla="*/ f181 1 f99"/>
                <a:gd name="f235" fmla="*/ f182 1 f99"/>
                <a:gd name="f236" fmla="*/ f183 1 f98"/>
                <a:gd name="f237" fmla="*/ f184 1 f98"/>
                <a:gd name="f238" fmla="*/ f185 1 f99"/>
                <a:gd name="f239" fmla="*/ f186 1 f98"/>
                <a:gd name="f240" fmla="*/ f187 1 f99"/>
                <a:gd name="f241" fmla="*/ f188 1 f98"/>
                <a:gd name="f242" fmla="*/ f189 1 f99"/>
                <a:gd name="f243" fmla="*/ f190 1 f98"/>
                <a:gd name="f244" fmla="*/ f191 1 f99"/>
                <a:gd name="f245" fmla="*/ f192 1 f98"/>
                <a:gd name="f246" fmla="*/ f193 1 f99"/>
                <a:gd name="f247" fmla="*/ f194 1 f99"/>
                <a:gd name="f248" fmla="*/ f195 1 f98"/>
                <a:gd name="f249" fmla="*/ f196 1 f99"/>
                <a:gd name="f250" fmla="*/ f197 f93 1"/>
                <a:gd name="f251" fmla="*/ f198 f93 1"/>
                <a:gd name="f252" fmla="*/ f200 f94 1"/>
                <a:gd name="f253" fmla="*/ f199 f94 1"/>
                <a:gd name="f254" fmla="*/ f202 f93 1"/>
                <a:gd name="f255" fmla="*/ f203 f94 1"/>
                <a:gd name="f256" fmla="*/ f204 f93 1"/>
                <a:gd name="f257" fmla="*/ f205 f94 1"/>
                <a:gd name="f258" fmla="*/ f206 f94 1"/>
                <a:gd name="f259" fmla="*/ f207 f93 1"/>
                <a:gd name="f260" fmla="*/ f208 f94 1"/>
                <a:gd name="f261" fmla="*/ f209 f93 1"/>
                <a:gd name="f262" fmla="*/ f210 f93 1"/>
                <a:gd name="f263" fmla="*/ f211 f94 1"/>
                <a:gd name="f264" fmla="*/ f212 f93 1"/>
                <a:gd name="f265" fmla="*/ f213 f94 1"/>
                <a:gd name="f266" fmla="*/ f214 f94 1"/>
                <a:gd name="f267" fmla="*/ f215 f93 1"/>
                <a:gd name="f268" fmla="*/ f216 f94 1"/>
                <a:gd name="f269" fmla="*/ f217 f93 1"/>
                <a:gd name="f270" fmla="*/ f218 f94 1"/>
                <a:gd name="f271" fmla="*/ f219 f94 1"/>
                <a:gd name="f272" fmla="*/ f220 f93 1"/>
                <a:gd name="f273" fmla="*/ f221 f94 1"/>
                <a:gd name="f274" fmla="*/ f222 f94 1"/>
                <a:gd name="f275" fmla="*/ f223 f93 1"/>
                <a:gd name="f276" fmla="*/ f224 f94 1"/>
                <a:gd name="f277" fmla="*/ f225 f93 1"/>
                <a:gd name="f278" fmla="*/ f226 f94 1"/>
                <a:gd name="f279" fmla="*/ f227 f93 1"/>
                <a:gd name="f280" fmla="*/ f228 f93 1"/>
                <a:gd name="f281" fmla="*/ f229 f94 1"/>
                <a:gd name="f282" fmla="*/ f230 f93 1"/>
                <a:gd name="f283" fmla="*/ f231 f94 1"/>
                <a:gd name="f284" fmla="*/ f232 f93 1"/>
                <a:gd name="f285" fmla="*/ f233 f93 1"/>
                <a:gd name="f286" fmla="*/ f234 f94 1"/>
                <a:gd name="f287" fmla="*/ f235 f94 1"/>
                <a:gd name="f288" fmla="*/ f236 f93 1"/>
                <a:gd name="f289" fmla="*/ f237 f93 1"/>
                <a:gd name="f290" fmla="*/ f238 f94 1"/>
                <a:gd name="f291" fmla="*/ f239 f93 1"/>
                <a:gd name="f292" fmla="*/ f240 f94 1"/>
                <a:gd name="f293" fmla="*/ f241 f93 1"/>
                <a:gd name="f294" fmla="*/ f242 f94 1"/>
                <a:gd name="f295" fmla="*/ f243 f93 1"/>
                <a:gd name="f296" fmla="*/ f244 f94 1"/>
                <a:gd name="f297" fmla="*/ f245 f93 1"/>
                <a:gd name="f298" fmla="*/ f246 f94 1"/>
                <a:gd name="f299" fmla="*/ f247 f94 1"/>
                <a:gd name="f300" fmla="*/ f248 f93 1"/>
                <a:gd name="f301" fmla="*/ f249 f94 1"/>
              </a:gdLst>
              <a:ahLst/>
              <a:cxnLst>
                <a:cxn ang="3cd4">
                  <a:pos x="hc" y="t"/>
                </a:cxn>
                <a:cxn ang="0">
                  <a:pos x="r" y="vc"/>
                </a:cxn>
                <a:cxn ang="cd4">
                  <a:pos x="hc" y="b"/>
                </a:cxn>
                <a:cxn ang="cd2">
                  <a:pos x="l" y="vc"/>
                </a:cxn>
                <a:cxn ang="f201">
                  <a:pos x="f254" y="f255"/>
                </a:cxn>
                <a:cxn ang="f201">
                  <a:pos x="f256" y="f257"/>
                </a:cxn>
                <a:cxn ang="f201">
                  <a:pos x="f256" y="f258"/>
                </a:cxn>
                <a:cxn ang="f201">
                  <a:pos x="f259" y="f260"/>
                </a:cxn>
                <a:cxn ang="f201">
                  <a:pos x="f261" y="f260"/>
                </a:cxn>
                <a:cxn ang="f201">
                  <a:pos x="f262" y="f263"/>
                </a:cxn>
                <a:cxn ang="f201">
                  <a:pos x="f264" y="f265"/>
                </a:cxn>
                <a:cxn ang="f201">
                  <a:pos x="f264" y="f266"/>
                </a:cxn>
                <a:cxn ang="f201">
                  <a:pos x="f267" y="f268"/>
                </a:cxn>
                <a:cxn ang="f201">
                  <a:pos x="f269" y="f266"/>
                </a:cxn>
                <a:cxn ang="f201">
                  <a:pos x="f269" y="f270"/>
                </a:cxn>
                <a:cxn ang="f201">
                  <a:pos x="f267" y="f271"/>
                </a:cxn>
                <a:cxn ang="f201">
                  <a:pos x="f254" y="f271"/>
                </a:cxn>
                <a:cxn ang="f201">
                  <a:pos x="f272" y="f270"/>
                </a:cxn>
                <a:cxn ang="f201">
                  <a:pos x="f254" y="f273"/>
                </a:cxn>
                <a:cxn ang="f201">
                  <a:pos x="f264" y="f273"/>
                </a:cxn>
                <a:cxn ang="f201">
                  <a:pos x="f264" y="f274"/>
                </a:cxn>
                <a:cxn ang="f201">
                  <a:pos x="f275" y="f276"/>
                </a:cxn>
                <a:cxn ang="f201">
                  <a:pos x="f277" y="f278"/>
                </a:cxn>
                <a:cxn ang="f201">
                  <a:pos x="f279" y="f276"/>
                </a:cxn>
                <a:cxn ang="f201">
                  <a:pos x="f280" y="f281"/>
                </a:cxn>
                <a:cxn ang="f201">
                  <a:pos x="f282" y="f283"/>
                </a:cxn>
                <a:cxn ang="f201">
                  <a:pos x="f284" y="f283"/>
                </a:cxn>
                <a:cxn ang="f201">
                  <a:pos x="f285" y="f286"/>
                </a:cxn>
                <a:cxn ang="f201">
                  <a:pos x="f284" y="f287"/>
                </a:cxn>
                <a:cxn ang="f201">
                  <a:pos x="f288" y="f287"/>
                </a:cxn>
                <a:cxn ang="f201">
                  <a:pos x="f289" y="f290"/>
                </a:cxn>
                <a:cxn ang="f201">
                  <a:pos x="f291" y="f292"/>
                </a:cxn>
                <a:cxn ang="f201">
                  <a:pos x="f293" y="f294"/>
                </a:cxn>
                <a:cxn ang="f201">
                  <a:pos x="f295" y="f296"/>
                </a:cxn>
                <a:cxn ang="f201">
                  <a:pos x="f297" y="f298"/>
                </a:cxn>
                <a:cxn ang="f201">
                  <a:pos x="f297" y="f299"/>
                </a:cxn>
                <a:cxn ang="f201">
                  <a:pos x="f300" y="f301"/>
                </a:cxn>
              </a:cxnLst>
              <a:rect l="f250" t="f253" r="f251" b="f252"/>
              <a:pathLst>
                <a:path w="885853" h="878738">
                  <a:moveTo>
                    <a:pt x="f8" y="f9"/>
                  </a:moveTo>
                  <a:cubicBezTo>
                    <a:pt x="f10" y="f9"/>
                    <a:pt x="f11" y="f12"/>
                    <a:pt x="f11" y="f13"/>
                  </a:cubicBezTo>
                  <a:lnTo>
                    <a:pt x="f11" y="f14"/>
                  </a:lnTo>
                  <a:lnTo>
                    <a:pt x="f15" y="f16"/>
                  </a:lnTo>
                  <a:cubicBezTo>
                    <a:pt x="f17" y="f18"/>
                    <a:pt x="f19" y="f18"/>
                    <a:pt x="f20" y="f16"/>
                  </a:cubicBezTo>
                  <a:lnTo>
                    <a:pt x="f21" y="f22"/>
                  </a:lnTo>
                  <a:lnTo>
                    <a:pt x="f23" y="f24"/>
                  </a:lnTo>
                  <a:lnTo>
                    <a:pt x="f23" y="f25"/>
                  </a:lnTo>
                  <a:cubicBezTo>
                    <a:pt x="f23" y="f26"/>
                    <a:pt x="f27" y="f5"/>
                    <a:pt x="f28" y="f5"/>
                  </a:cubicBezTo>
                  <a:cubicBezTo>
                    <a:pt x="f29" y="f5"/>
                    <a:pt x="f5" y="f26"/>
                    <a:pt x="f5" y="f25"/>
                  </a:cubicBezTo>
                  <a:lnTo>
                    <a:pt x="f5" y="f30"/>
                  </a:lnTo>
                  <a:cubicBezTo>
                    <a:pt x="f5" y="f31"/>
                    <a:pt x="f29" y="f7"/>
                    <a:pt x="f28" y="f7"/>
                  </a:cubicBezTo>
                  <a:lnTo>
                    <a:pt x="f8" y="f7"/>
                  </a:lnTo>
                  <a:cubicBezTo>
                    <a:pt x="f32" y="f7"/>
                    <a:pt x="f33" y="f31"/>
                    <a:pt x="f33" y="f30"/>
                  </a:cubicBezTo>
                  <a:cubicBezTo>
                    <a:pt x="f33" y="f34"/>
                    <a:pt x="f32" y="f35"/>
                    <a:pt x="f8" y="f35"/>
                  </a:cubicBezTo>
                  <a:lnTo>
                    <a:pt x="f23" y="f35"/>
                  </a:lnTo>
                  <a:lnTo>
                    <a:pt x="f23" y="f36"/>
                  </a:lnTo>
                  <a:lnTo>
                    <a:pt x="f37" y="f38"/>
                  </a:lnTo>
                  <a:cubicBezTo>
                    <a:pt x="f39" y="f40"/>
                    <a:pt x="f41" y="f42"/>
                    <a:pt x="f43" y="f42"/>
                  </a:cubicBezTo>
                  <a:cubicBezTo>
                    <a:pt x="f44" y="f42"/>
                    <a:pt x="f45" y="f40"/>
                    <a:pt x="f46" y="f38"/>
                  </a:cubicBezTo>
                  <a:lnTo>
                    <a:pt x="f47" y="f48"/>
                  </a:lnTo>
                  <a:lnTo>
                    <a:pt x="f49" y="f50"/>
                  </a:lnTo>
                  <a:lnTo>
                    <a:pt x="f51" y="f50"/>
                  </a:lnTo>
                  <a:cubicBezTo>
                    <a:pt x="f52" y="f50"/>
                    <a:pt x="f53" y="f54"/>
                    <a:pt x="f53" y="f55"/>
                  </a:cubicBezTo>
                  <a:cubicBezTo>
                    <a:pt x="f53" y="f56"/>
                    <a:pt x="f52" y="f57"/>
                    <a:pt x="f51" y="f57"/>
                  </a:cubicBezTo>
                  <a:lnTo>
                    <a:pt x="f58" y="f57"/>
                  </a:lnTo>
                  <a:cubicBezTo>
                    <a:pt x="f59" y="f57"/>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4" y="f86"/>
                  </a:cubicBezTo>
                  <a:lnTo>
                    <a:pt x="f84" y="f87"/>
                  </a:lnTo>
                  <a:cubicBezTo>
                    <a:pt x="f84" y="f88"/>
                    <a:pt x="f89" y="f90"/>
                    <a:pt x="f91" y="f90"/>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29" name="Group 53">
            <a:extLst>
              <a:ext uri="{FF2B5EF4-FFF2-40B4-BE49-F238E27FC236}">
                <a16:creationId xmlns:a16="http://schemas.microsoft.com/office/drawing/2014/main" id="{B99066C6-3BD5-F138-D9D0-8CC46F1C1732}"/>
              </a:ext>
            </a:extLst>
          </p:cNvPr>
          <p:cNvGrpSpPr/>
          <p:nvPr/>
        </p:nvGrpSpPr>
        <p:grpSpPr>
          <a:xfrm>
            <a:off x="7095734" y="2675753"/>
            <a:ext cx="740883" cy="740883"/>
            <a:chOff x="7095734" y="2675753"/>
            <a:chExt cx="740883" cy="740883"/>
          </a:xfrm>
        </p:grpSpPr>
        <p:sp>
          <p:nvSpPr>
            <p:cNvPr id="30" name="Oval 23">
              <a:extLst>
                <a:ext uri="{FF2B5EF4-FFF2-40B4-BE49-F238E27FC236}">
                  <a16:creationId xmlns:a16="http://schemas.microsoft.com/office/drawing/2014/main" id="{76C36589-88F1-03A1-913E-BE212278E19B}"/>
                </a:ext>
              </a:extLst>
            </p:cNvPr>
            <p:cNvSpPr/>
            <p:nvPr/>
          </p:nvSpPr>
          <p:spPr>
            <a:xfrm>
              <a:off x="7095734" y="267575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1" name="Freeform 49">
              <a:extLst>
                <a:ext uri="{FF2B5EF4-FFF2-40B4-BE49-F238E27FC236}">
                  <a16:creationId xmlns:a16="http://schemas.microsoft.com/office/drawing/2014/main" id="{7E6077A4-9306-14BB-4CA0-9C1E8736C0B4}"/>
                </a:ext>
              </a:extLst>
            </p:cNvPr>
            <p:cNvSpPr/>
            <p:nvPr/>
          </p:nvSpPr>
          <p:spPr>
            <a:xfrm>
              <a:off x="7230288" y="2812200"/>
              <a:ext cx="471775" cy="467999"/>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8E97FD-543E-8045-4FD4-17487FFEFB15}"/>
              </a:ext>
            </a:extLst>
          </p:cNvPr>
          <p:cNvSpPr/>
          <p:nvPr/>
        </p:nvSpPr>
        <p:spPr>
          <a:xfrm>
            <a:off x="1913316" y="3791166"/>
            <a:ext cx="4417888" cy="60617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7DB5057-A907-6300-9F91-D6EA12ED7C2D}"/>
              </a:ext>
            </a:extLst>
          </p:cNvPr>
          <p:cNvSpPr/>
          <p:nvPr/>
        </p:nvSpPr>
        <p:spPr>
          <a:xfrm>
            <a:off x="1921880" y="3030021"/>
            <a:ext cx="4409323" cy="60617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C5F90DD-4661-3E63-738E-A0D79F32D198}"/>
              </a:ext>
            </a:extLst>
          </p:cNvPr>
          <p:cNvSpPr/>
          <p:nvPr/>
        </p:nvSpPr>
        <p:spPr>
          <a:xfrm>
            <a:off x="1891058" y="2268877"/>
            <a:ext cx="4417888" cy="60617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30AF5D3-E069-B3AC-D2A0-0DA8DD4F8709}"/>
              </a:ext>
            </a:extLst>
          </p:cNvPr>
          <p:cNvSpPr/>
          <p:nvPr/>
        </p:nvSpPr>
        <p:spPr>
          <a:xfrm>
            <a:off x="6331203" y="3791166"/>
            <a:ext cx="4387066" cy="6061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744A461-7F9F-E6B0-BCD1-AC3CAD507BD4}"/>
              </a:ext>
            </a:extLst>
          </p:cNvPr>
          <p:cNvSpPr/>
          <p:nvPr/>
        </p:nvSpPr>
        <p:spPr>
          <a:xfrm>
            <a:off x="6336340" y="3030020"/>
            <a:ext cx="2188396" cy="6061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321908-D207-91B0-78DB-44CEBA853789}"/>
              </a:ext>
            </a:extLst>
          </p:cNvPr>
          <p:cNvSpPr/>
          <p:nvPr/>
        </p:nvSpPr>
        <p:spPr>
          <a:xfrm>
            <a:off x="6308946" y="2268874"/>
            <a:ext cx="523982" cy="6061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E6CA30E-E123-FCCA-DF3B-7E2766D07C60}"/>
              </a:ext>
            </a:extLst>
          </p:cNvPr>
          <p:cNvSpPr/>
          <p:nvPr/>
        </p:nvSpPr>
        <p:spPr>
          <a:xfrm>
            <a:off x="6852889" y="2268870"/>
            <a:ext cx="5057182" cy="6061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72972E4-714C-111D-3C41-33CF8EB57491}"/>
              </a:ext>
            </a:extLst>
          </p:cNvPr>
          <p:cNvSpPr/>
          <p:nvPr/>
        </p:nvSpPr>
        <p:spPr>
          <a:xfrm>
            <a:off x="8524736" y="3030015"/>
            <a:ext cx="3385335" cy="6061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9630F47-B2B0-51AE-DF37-04C98E17FEA1}"/>
              </a:ext>
            </a:extLst>
          </p:cNvPr>
          <p:cNvSpPr/>
          <p:nvPr/>
        </p:nvSpPr>
        <p:spPr>
          <a:xfrm>
            <a:off x="10718269" y="3791166"/>
            <a:ext cx="1191802" cy="6061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F97F815-71D5-172E-1E66-A63C49894655}"/>
              </a:ext>
            </a:extLst>
          </p:cNvPr>
          <p:cNvSpPr txBox="1"/>
          <p:nvPr/>
        </p:nvSpPr>
        <p:spPr>
          <a:xfrm>
            <a:off x="99320" y="2154455"/>
            <a:ext cx="1890445" cy="923330"/>
          </a:xfrm>
          <a:prstGeom prst="rect">
            <a:avLst/>
          </a:prstGeom>
          <a:noFill/>
        </p:spPr>
        <p:txBody>
          <a:bodyPr wrap="square" rtlCol="0">
            <a:spAutoFit/>
          </a:bodyPr>
          <a:lstStyle/>
          <a:p>
            <a:r>
              <a:rPr lang="en-GB" dirty="0"/>
              <a:t>Norethisterone</a:t>
            </a:r>
          </a:p>
          <a:p>
            <a:r>
              <a:rPr lang="en-GB" dirty="0"/>
              <a:t>Levonorgestrel </a:t>
            </a:r>
          </a:p>
          <a:p>
            <a:endParaRPr lang="en-GB" dirty="0"/>
          </a:p>
        </p:txBody>
      </p:sp>
      <p:sp>
        <p:nvSpPr>
          <p:cNvPr id="13" name="TextBox 12">
            <a:extLst>
              <a:ext uri="{FF2B5EF4-FFF2-40B4-BE49-F238E27FC236}">
                <a16:creationId xmlns:a16="http://schemas.microsoft.com/office/drawing/2014/main" id="{F2ED2F95-9697-A6ED-D712-EC3AA2233436}"/>
              </a:ext>
            </a:extLst>
          </p:cNvPr>
          <p:cNvSpPr txBox="1"/>
          <p:nvPr/>
        </p:nvSpPr>
        <p:spPr>
          <a:xfrm>
            <a:off x="99320" y="3940945"/>
            <a:ext cx="2317309" cy="369332"/>
          </a:xfrm>
          <a:prstGeom prst="rect">
            <a:avLst/>
          </a:prstGeom>
          <a:noFill/>
        </p:spPr>
        <p:txBody>
          <a:bodyPr wrap="square" rtlCol="0">
            <a:spAutoFit/>
          </a:bodyPr>
          <a:lstStyle/>
          <a:p>
            <a:r>
              <a:rPr lang="en-GB" dirty="0" err="1"/>
              <a:t>Drospirenone</a:t>
            </a:r>
            <a:r>
              <a:rPr lang="en-GB" dirty="0"/>
              <a:t> </a:t>
            </a:r>
          </a:p>
        </p:txBody>
      </p:sp>
      <p:sp>
        <p:nvSpPr>
          <p:cNvPr id="14" name="TextBox 13">
            <a:extLst>
              <a:ext uri="{FF2B5EF4-FFF2-40B4-BE49-F238E27FC236}">
                <a16:creationId xmlns:a16="http://schemas.microsoft.com/office/drawing/2014/main" id="{51ED56A9-FCF1-C94C-E279-9DB3BD4F7552}"/>
              </a:ext>
            </a:extLst>
          </p:cNvPr>
          <p:cNvSpPr txBox="1"/>
          <p:nvPr/>
        </p:nvSpPr>
        <p:spPr>
          <a:xfrm>
            <a:off x="99320" y="3191840"/>
            <a:ext cx="1890445" cy="369332"/>
          </a:xfrm>
          <a:prstGeom prst="rect">
            <a:avLst/>
          </a:prstGeom>
          <a:noFill/>
        </p:spPr>
        <p:txBody>
          <a:bodyPr wrap="square" rtlCol="0">
            <a:spAutoFit/>
          </a:bodyPr>
          <a:lstStyle/>
          <a:p>
            <a:r>
              <a:rPr lang="en-GB" dirty="0"/>
              <a:t>Desogestrel</a:t>
            </a:r>
          </a:p>
        </p:txBody>
      </p:sp>
      <p:sp>
        <p:nvSpPr>
          <p:cNvPr id="15" name="TextBox 14">
            <a:extLst>
              <a:ext uri="{FF2B5EF4-FFF2-40B4-BE49-F238E27FC236}">
                <a16:creationId xmlns:a16="http://schemas.microsoft.com/office/drawing/2014/main" id="{A3CA8EDE-79D6-1E8F-744E-FCDC325AB900}"/>
              </a:ext>
            </a:extLst>
          </p:cNvPr>
          <p:cNvSpPr txBox="1"/>
          <p:nvPr/>
        </p:nvSpPr>
        <p:spPr>
          <a:xfrm>
            <a:off x="1387011" y="4900773"/>
            <a:ext cx="1602769" cy="369332"/>
          </a:xfrm>
          <a:prstGeom prst="rect">
            <a:avLst/>
          </a:prstGeom>
          <a:noFill/>
        </p:spPr>
        <p:txBody>
          <a:bodyPr wrap="square" rtlCol="0">
            <a:spAutoFit/>
          </a:bodyPr>
          <a:lstStyle/>
          <a:p>
            <a:r>
              <a:rPr lang="en-GB" dirty="0"/>
              <a:t>Fri 9am</a:t>
            </a:r>
          </a:p>
        </p:txBody>
      </p:sp>
      <p:sp>
        <p:nvSpPr>
          <p:cNvPr id="16" name="TextBox 15">
            <a:extLst>
              <a:ext uri="{FF2B5EF4-FFF2-40B4-BE49-F238E27FC236}">
                <a16:creationId xmlns:a16="http://schemas.microsoft.com/office/drawing/2014/main" id="{ADCFD19C-E606-8761-FD72-FDDB07A8F3AE}"/>
              </a:ext>
            </a:extLst>
          </p:cNvPr>
          <p:cNvSpPr txBox="1"/>
          <p:nvPr/>
        </p:nvSpPr>
        <p:spPr>
          <a:xfrm>
            <a:off x="5772370" y="4878515"/>
            <a:ext cx="1696942" cy="369332"/>
          </a:xfrm>
          <a:prstGeom prst="rect">
            <a:avLst/>
          </a:prstGeom>
          <a:noFill/>
        </p:spPr>
        <p:txBody>
          <a:bodyPr wrap="square" rtlCol="0">
            <a:spAutoFit/>
          </a:bodyPr>
          <a:lstStyle/>
          <a:p>
            <a:r>
              <a:rPr lang="en-GB" dirty="0"/>
              <a:t>Sat 9 am</a:t>
            </a:r>
          </a:p>
        </p:txBody>
      </p:sp>
      <p:sp>
        <p:nvSpPr>
          <p:cNvPr id="17" name="TextBox 16">
            <a:extLst>
              <a:ext uri="{FF2B5EF4-FFF2-40B4-BE49-F238E27FC236}">
                <a16:creationId xmlns:a16="http://schemas.microsoft.com/office/drawing/2014/main" id="{2F0E26D2-A276-EB9C-CA92-31E49D04C785}"/>
              </a:ext>
            </a:extLst>
          </p:cNvPr>
          <p:cNvSpPr txBox="1"/>
          <p:nvPr/>
        </p:nvSpPr>
        <p:spPr>
          <a:xfrm>
            <a:off x="10188550" y="4887079"/>
            <a:ext cx="1696942" cy="369332"/>
          </a:xfrm>
          <a:prstGeom prst="rect">
            <a:avLst/>
          </a:prstGeom>
          <a:noFill/>
        </p:spPr>
        <p:txBody>
          <a:bodyPr wrap="square" rtlCol="0">
            <a:spAutoFit/>
          </a:bodyPr>
          <a:lstStyle/>
          <a:p>
            <a:r>
              <a:rPr lang="en-GB" dirty="0"/>
              <a:t>Sun 9 am</a:t>
            </a:r>
          </a:p>
        </p:txBody>
      </p:sp>
      <p:sp>
        <p:nvSpPr>
          <p:cNvPr id="18" name="Rectangle 17">
            <a:extLst>
              <a:ext uri="{FF2B5EF4-FFF2-40B4-BE49-F238E27FC236}">
                <a16:creationId xmlns:a16="http://schemas.microsoft.com/office/drawing/2014/main" id="{B1302AD4-A0E0-AA29-4B26-FBECA81D9E23}"/>
              </a:ext>
            </a:extLst>
          </p:cNvPr>
          <p:cNvSpPr/>
          <p:nvPr/>
        </p:nvSpPr>
        <p:spPr>
          <a:xfrm>
            <a:off x="2236831" y="5626861"/>
            <a:ext cx="359596" cy="36933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95B6C82-28A9-54BA-1085-0130826A0BF5}"/>
              </a:ext>
            </a:extLst>
          </p:cNvPr>
          <p:cNvSpPr/>
          <p:nvPr/>
        </p:nvSpPr>
        <p:spPr>
          <a:xfrm>
            <a:off x="5252285" y="5618620"/>
            <a:ext cx="359596" cy="36933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07F8DAD-1909-5490-B32D-60DE49B18CA5}"/>
              </a:ext>
            </a:extLst>
          </p:cNvPr>
          <p:cNvSpPr/>
          <p:nvPr/>
        </p:nvSpPr>
        <p:spPr>
          <a:xfrm>
            <a:off x="8542569" y="5626860"/>
            <a:ext cx="359596" cy="36933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66BD0D7-4964-BF76-D02E-0A754AEFB204}"/>
              </a:ext>
            </a:extLst>
          </p:cNvPr>
          <p:cNvSpPr txBox="1"/>
          <p:nvPr/>
        </p:nvSpPr>
        <p:spPr>
          <a:xfrm>
            <a:off x="2624282" y="5673027"/>
            <a:ext cx="2208944" cy="276999"/>
          </a:xfrm>
          <a:prstGeom prst="rect">
            <a:avLst/>
          </a:prstGeom>
          <a:noFill/>
        </p:spPr>
        <p:txBody>
          <a:bodyPr wrap="square" rtlCol="0">
            <a:spAutoFit/>
          </a:bodyPr>
          <a:lstStyle/>
          <a:p>
            <a:r>
              <a:rPr lang="en-GB" sz="1200" dirty="0"/>
              <a:t>Normal interval between pills</a:t>
            </a:r>
          </a:p>
        </p:txBody>
      </p:sp>
      <p:sp>
        <p:nvSpPr>
          <p:cNvPr id="23" name="TextBox 22">
            <a:extLst>
              <a:ext uri="{FF2B5EF4-FFF2-40B4-BE49-F238E27FC236}">
                <a16:creationId xmlns:a16="http://schemas.microsoft.com/office/drawing/2014/main" id="{9A0416F3-85F6-3B52-7215-0F6523B0D71B}"/>
              </a:ext>
            </a:extLst>
          </p:cNvPr>
          <p:cNvSpPr txBox="1"/>
          <p:nvPr/>
        </p:nvSpPr>
        <p:spPr>
          <a:xfrm>
            <a:off x="8950989" y="5654354"/>
            <a:ext cx="2208944" cy="276999"/>
          </a:xfrm>
          <a:prstGeom prst="rect">
            <a:avLst/>
          </a:prstGeom>
          <a:noFill/>
        </p:spPr>
        <p:txBody>
          <a:bodyPr wrap="square" rtlCol="0">
            <a:spAutoFit/>
          </a:bodyPr>
          <a:lstStyle/>
          <a:p>
            <a:r>
              <a:rPr lang="en-GB" sz="1200" dirty="0"/>
              <a:t>Pill Missed</a:t>
            </a:r>
          </a:p>
        </p:txBody>
      </p:sp>
      <p:sp>
        <p:nvSpPr>
          <p:cNvPr id="24" name="TextBox 23">
            <a:extLst>
              <a:ext uri="{FF2B5EF4-FFF2-40B4-BE49-F238E27FC236}">
                <a16:creationId xmlns:a16="http://schemas.microsoft.com/office/drawing/2014/main" id="{24B0A80D-065B-E1BA-989B-CCD195B08EF9}"/>
              </a:ext>
            </a:extLst>
          </p:cNvPr>
          <p:cNvSpPr txBox="1"/>
          <p:nvPr/>
        </p:nvSpPr>
        <p:spPr>
          <a:xfrm>
            <a:off x="5706913" y="5716410"/>
            <a:ext cx="2522332" cy="276999"/>
          </a:xfrm>
          <a:prstGeom prst="rect">
            <a:avLst/>
          </a:prstGeom>
          <a:noFill/>
        </p:spPr>
        <p:txBody>
          <a:bodyPr wrap="square" rtlCol="0">
            <a:spAutoFit/>
          </a:bodyPr>
          <a:lstStyle/>
          <a:p>
            <a:r>
              <a:rPr lang="en-GB" sz="1200" dirty="0"/>
              <a:t>Pill late (missed pill window)</a:t>
            </a:r>
          </a:p>
        </p:txBody>
      </p:sp>
      <p:sp>
        <p:nvSpPr>
          <p:cNvPr id="25" name="TextBox 24">
            <a:extLst>
              <a:ext uri="{FF2B5EF4-FFF2-40B4-BE49-F238E27FC236}">
                <a16:creationId xmlns:a16="http://schemas.microsoft.com/office/drawing/2014/main" id="{0D937FEF-4FF3-43CB-B144-F65899A7A4F9}"/>
              </a:ext>
            </a:extLst>
          </p:cNvPr>
          <p:cNvSpPr txBox="1"/>
          <p:nvPr/>
        </p:nvSpPr>
        <p:spPr>
          <a:xfrm>
            <a:off x="1264335" y="1160983"/>
            <a:ext cx="1653527" cy="646331"/>
          </a:xfrm>
          <a:prstGeom prst="rect">
            <a:avLst/>
          </a:prstGeom>
          <a:noFill/>
        </p:spPr>
        <p:txBody>
          <a:bodyPr wrap="square" rtlCol="0">
            <a:spAutoFit/>
          </a:bodyPr>
          <a:lstStyle/>
          <a:p>
            <a:r>
              <a:rPr lang="en-GB" dirty="0"/>
              <a:t> Pill taken as normal</a:t>
            </a:r>
          </a:p>
        </p:txBody>
      </p:sp>
      <p:cxnSp>
        <p:nvCxnSpPr>
          <p:cNvPr id="27" name="Straight Arrow Connector 26">
            <a:extLst>
              <a:ext uri="{FF2B5EF4-FFF2-40B4-BE49-F238E27FC236}">
                <a16:creationId xmlns:a16="http://schemas.microsoft.com/office/drawing/2014/main" id="{D99A156A-F203-F6E7-9760-F852B943722D}"/>
              </a:ext>
            </a:extLst>
          </p:cNvPr>
          <p:cNvCxnSpPr/>
          <p:nvPr/>
        </p:nvCxnSpPr>
        <p:spPr>
          <a:xfrm>
            <a:off x="1921880" y="1820904"/>
            <a:ext cx="0" cy="293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4310C57-C371-9F06-5216-27D6E8F25611}"/>
              </a:ext>
            </a:extLst>
          </p:cNvPr>
          <p:cNvSpPr txBox="1"/>
          <p:nvPr/>
        </p:nvSpPr>
        <p:spPr>
          <a:xfrm>
            <a:off x="5267218" y="1315094"/>
            <a:ext cx="2121093" cy="369332"/>
          </a:xfrm>
          <a:prstGeom prst="rect">
            <a:avLst/>
          </a:prstGeom>
          <a:noFill/>
        </p:spPr>
        <p:txBody>
          <a:bodyPr wrap="none" rtlCol="0">
            <a:spAutoFit/>
          </a:bodyPr>
          <a:lstStyle/>
          <a:p>
            <a:r>
              <a:rPr lang="en-GB" dirty="0"/>
              <a:t>Next pill scheduled</a:t>
            </a:r>
          </a:p>
        </p:txBody>
      </p:sp>
      <p:cxnSp>
        <p:nvCxnSpPr>
          <p:cNvPr id="29" name="Straight Arrow Connector 28">
            <a:extLst>
              <a:ext uri="{FF2B5EF4-FFF2-40B4-BE49-F238E27FC236}">
                <a16:creationId xmlns:a16="http://schemas.microsoft.com/office/drawing/2014/main" id="{CFB9D4BF-3DA5-76D6-8D91-278F31B8A045}"/>
              </a:ext>
            </a:extLst>
          </p:cNvPr>
          <p:cNvCxnSpPr/>
          <p:nvPr/>
        </p:nvCxnSpPr>
        <p:spPr>
          <a:xfrm>
            <a:off x="6276418" y="1819194"/>
            <a:ext cx="0" cy="293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B74AEDB-EE70-4637-E7E6-DD8AABB8206A}"/>
              </a:ext>
            </a:extLst>
          </p:cNvPr>
          <p:cNvSpPr txBox="1"/>
          <p:nvPr/>
        </p:nvSpPr>
        <p:spPr>
          <a:xfrm>
            <a:off x="8047484" y="4900286"/>
            <a:ext cx="1696942" cy="369332"/>
          </a:xfrm>
          <a:prstGeom prst="rect">
            <a:avLst/>
          </a:prstGeom>
          <a:noFill/>
        </p:spPr>
        <p:txBody>
          <a:bodyPr wrap="square" rtlCol="0">
            <a:spAutoFit/>
          </a:bodyPr>
          <a:lstStyle/>
          <a:p>
            <a:r>
              <a:rPr lang="en-GB" dirty="0"/>
              <a:t>Sat 9 pm</a:t>
            </a:r>
          </a:p>
        </p:txBody>
      </p:sp>
      <p:cxnSp>
        <p:nvCxnSpPr>
          <p:cNvPr id="35" name="Straight Connector 34">
            <a:extLst>
              <a:ext uri="{FF2B5EF4-FFF2-40B4-BE49-F238E27FC236}">
                <a16:creationId xmlns:a16="http://schemas.microsoft.com/office/drawing/2014/main" id="{D3973CCC-17CE-CB2C-1CD2-B866863B5A4F}"/>
              </a:ext>
            </a:extLst>
          </p:cNvPr>
          <p:cNvCxnSpPr>
            <a:stCxn id="6" idx="2"/>
          </p:cNvCxnSpPr>
          <p:nvPr/>
        </p:nvCxnSpPr>
        <p:spPr>
          <a:xfrm>
            <a:off x="8524736" y="4397341"/>
            <a:ext cx="0" cy="12023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C6271C8-0A3F-EE0D-4FB6-F5F424AFEDAF}"/>
              </a:ext>
            </a:extLst>
          </p:cNvPr>
          <p:cNvCxnSpPr/>
          <p:nvPr/>
        </p:nvCxnSpPr>
        <p:spPr>
          <a:xfrm>
            <a:off x="10734536" y="4408227"/>
            <a:ext cx="0" cy="12023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EA13275-A7AD-CBEF-A662-51052EBF77FE}"/>
              </a:ext>
            </a:extLst>
          </p:cNvPr>
          <p:cNvCxnSpPr/>
          <p:nvPr/>
        </p:nvCxnSpPr>
        <p:spPr>
          <a:xfrm>
            <a:off x="6347595" y="4408223"/>
            <a:ext cx="0" cy="12023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ACD1463C-FD25-D8E2-48C7-D3A93EC5B99D}"/>
              </a:ext>
            </a:extLst>
          </p:cNvPr>
          <p:cNvCxnSpPr/>
          <p:nvPr/>
        </p:nvCxnSpPr>
        <p:spPr>
          <a:xfrm>
            <a:off x="6968079" y="4419110"/>
            <a:ext cx="0" cy="120230"/>
          </a:xfrm>
          <a:prstGeom prst="line">
            <a:avLst/>
          </a:prstGeom>
          <a:ln w="19050"/>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BA985B2E-2106-0B04-B2BB-4C26E5B2821E}"/>
              </a:ext>
            </a:extLst>
          </p:cNvPr>
          <p:cNvSpPr txBox="1"/>
          <p:nvPr/>
        </p:nvSpPr>
        <p:spPr>
          <a:xfrm>
            <a:off x="6567027" y="4606372"/>
            <a:ext cx="1696942" cy="369332"/>
          </a:xfrm>
          <a:prstGeom prst="rect">
            <a:avLst/>
          </a:prstGeom>
          <a:noFill/>
        </p:spPr>
        <p:txBody>
          <a:bodyPr wrap="square" rtlCol="0">
            <a:spAutoFit/>
          </a:bodyPr>
          <a:lstStyle/>
          <a:p>
            <a:r>
              <a:rPr lang="en-GB" dirty="0"/>
              <a:t>12noon</a:t>
            </a:r>
          </a:p>
        </p:txBody>
      </p:sp>
      <p:sp>
        <p:nvSpPr>
          <p:cNvPr id="26" name="Content Placeholder 25">
            <a:extLst>
              <a:ext uri="{FF2B5EF4-FFF2-40B4-BE49-F238E27FC236}">
                <a16:creationId xmlns:a16="http://schemas.microsoft.com/office/drawing/2014/main" id="{36B2CFFD-5BFD-2DCD-9D3D-C88E59164DC3}"/>
              </a:ext>
            </a:extLst>
          </p:cNvPr>
          <p:cNvSpPr>
            <a:spLocks noGrp="1"/>
          </p:cNvSpPr>
          <p:nvPr>
            <p:ph idx="1"/>
          </p:nvPr>
        </p:nvSpPr>
        <p:spPr>
          <a:xfrm>
            <a:off x="540000" y="539662"/>
            <a:ext cx="11028114"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02142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2142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142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214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A4165D"/>
                </a:solidFill>
                <a:latin typeface="Arial" pitchFamily="34"/>
                <a:cs typeface="Arial" pitchFamily="34"/>
              </a:rPr>
              <a:t>When is a pill missed?</a:t>
            </a:r>
            <a:endParaRPr lang="en-US" sz="2800" dirty="0">
              <a:solidFill>
                <a:srgbClr val="A4165D"/>
              </a:solidFill>
            </a:endParaRPr>
          </a:p>
        </p:txBody>
      </p:sp>
      <p:sp>
        <p:nvSpPr>
          <p:cNvPr id="2" name="TextBox 22">
            <a:extLst>
              <a:ext uri="{FF2B5EF4-FFF2-40B4-BE49-F238E27FC236}">
                <a16:creationId xmlns:a16="http://schemas.microsoft.com/office/drawing/2014/main" id="{B7109F75-E44C-BE19-B5BB-BD7D491BD451}"/>
              </a:ext>
            </a:extLst>
          </p:cNvPr>
          <p:cNvSpPr txBox="1"/>
          <p:nvPr/>
        </p:nvSpPr>
        <p:spPr>
          <a:xfrm>
            <a:off x="1921880" y="6087072"/>
            <a:ext cx="9612794" cy="4001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2. FSRH Clinical Guidelines progestogen-only pills. </a:t>
            </a:r>
            <a:r>
              <a:rPr lang="en-GB" sz="1000" b="0" i="0" u="none" strike="noStrike" kern="0" cap="none" spc="0" baseline="0" dirty="0">
                <a:solidFill>
                  <a:srgbClr val="1D1D1B"/>
                </a:solidFill>
                <a:uFillTx/>
                <a:latin typeface="Arial" pitchFamily="34"/>
                <a:cs typeface="Arial" pitchFamily="34"/>
              </a:rPr>
              <a:t>07/2023</a:t>
            </a:r>
            <a:r>
              <a:rPr lang="en-GB" sz="1000" b="0" i="0" u="none" strike="noStrike" kern="1200" cap="none" spc="0" baseline="0" dirty="0">
                <a:solidFill>
                  <a:srgbClr val="1D1D1B"/>
                </a:solidFill>
                <a:uFillTx/>
                <a:latin typeface="Arial" pitchFamily="34"/>
                <a:cs typeface="Arial" pitchFamily="34"/>
              </a:rPr>
              <a:t>. 3. </a:t>
            </a:r>
            <a:r>
              <a:rPr lang="en-GB" sz="1000" b="0" i="0" u="none" strike="noStrike" kern="1200" cap="none" spc="0" baseline="0" dirty="0" err="1">
                <a:solidFill>
                  <a:srgbClr val="1D1D1B"/>
                </a:solidFill>
                <a:uFillTx/>
                <a:latin typeface="Arial" pitchFamily="34"/>
                <a:cs typeface="Arial" pitchFamily="34"/>
              </a:rPr>
              <a:t>Norgeston</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4. </a:t>
            </a:r>
            <a:r>
              <a:rPr lang="en-GB" sz="1000" b="0" i="0" u="none" strike="noStrike" kern="1200" cap="none" spc="0" baseline="0" dirty="0" err="1">
                <a:solidFill>
                  <a:srgbClr val="1D1D1B"/>
                </a:solidFill>
                <a:uFillTx/>
                <a:latin typeface="Arial" pitchFamily="34"/>
                <a:cs typeface="Arial" pitchFamily="34"/>
              </a:rPr>
              <a:t>Noriday</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5. </a:t>
            </a:r>
            <a:r>
              <a:rPr lang="en-GB" sz="1000" b="0" i="0" u="none" strike="noStrike" kern="1200" cap="none" spc="0" baseline="0" dirty="0" err="1">
                <a:solidFill>
                  <a:srgbClr val="1D1D1B"/>
                </a:solidFill>
                <a:uFillTx/>
                <a:latin typeface="Arial" pitchFamily="34"/>
                <a:cs typeface="Arial" pitchFamily="34"/>
              </a:rPr>
              <a:t>Cerazette</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6. </a:t>
            </a:r>
            <a:r>
              <a:rPr lang="en-GB" sz="1000" b="0" i="0" u="none" strike="noStrike" kern="1200" cap="none" spc="0" baseline="0" dirty="0" err="1">
                <a:solidFill>
                  <a:srgbClr val="1D1D1B"/>
                </a:solidFill>
                <a:uFillTx/>
                <a:latin typeface="Arial" pitchFamily="34"/>
                <a:cs typeface="Arial" pitchFamily="34"/>
              </a:rPr>
              <a:t>Duijkers</a:t>
            </a:r>
            <a:r>
              <a:rPr lang="en-GB" sz="1000" b="0" i="0" u="none" strike="noStrike" kern="1200" cap="none" spc="0" baseline="0" dirty="0">
                <a:solidFill>
                  <a:srgbClr val="1D1D1B"/>
                </a:solidFill>
                <a:uFillTx/>
                <a:latin typeface="Arial" pitchFamily="34"/>
                <a:cs typeface="Arial" pitchFamily="34"/>
              </a:rPr>
              <a:t>, I.J.M, </a:t>
            </a:r>
            <a:r>
              <a:rPr lang="en-GB" sz="1000" b="0" i="1" u="none" strike="noStrike" kern="1200" cap="none" spc="0" baseline="0" dirty="0">
                <a:solidFill>
                  <a:srgbClr val="1D1D1B"/>
                </a:solidFill>
                <a:uFillTx/>
                <a:latin typeface="Arial" pitchFamily="34"/>
                <a:cs typeface="Arial" pitchFamily="34"/>
              </a:rPr>
              <a:t>et al. Contraception</a:t>
            </a:r>
            <a:r>
              <a:rPr lang="en-GB" sz="1000" b="0" i="0" u="none" strike="noStrike" kern="1200" cap="none" spc="0" baseline="0" dirty="0">
                <a:solidFill>
                  <a:srgbClr val="1D1D1B"/>
                </a:solidFill>
                <a:uFillTx/>
                <a:latin typeface="Arial" pitchFamily="34"/>
                <a:cs typeface="Arial" pitchFamily="34"/>
              </a:rPr>
              <a:t>. 2016. 93: 303-309. </a:t>
            </a:r>
          </a:p>
        </p:txBody>
      </p:sp>
    </p:spTree>
    <p:extLst>
      <p:ext uri="{BB962C8B-B14F-4D97-AF65-F5344CB8AC3E}">
        <p14:creationId xmlns:p14="http://schemas.microsoft.com/office/powerpoint/2010/main" val="5223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174E20-776C-D1AF-700E-D8C30EEB0E9B}"/>
              </a:ext>
            </a:extLst>
          </p:cNvPr>
          <p:cNvSpPr txBox="1">
            <a:spLocks noGrp="1"/>
          </p:cNvSpPr>
          <p:nvPr>
            <p:ph type="body" idx="4294967295"/>
          </p:nvPr>
        </p:nvSpPr>
        <p:spPr>
          <a:xfrm>
            <a:off x="539998" y="539660"/>
            <a:ext cx="11028112" cy="365129"/>
          </a:xfrm>
        </p:spPr>
        <p:txBody>
          <a:bodyPr>
            <a:noAutofit/>
          </a:bodyPr>
          <a:lstStyle/>
          <a:p>
            <a:pPr marL="0" lvl="0" indent="0">
              <a:buNone/>
            </a:pPr>
            <a:r>
              <a:rPr lang="en-GB" sz="2800">
                <a:solidFill>
                  <a:srgbClr val="A4165D"/>
                </a:solidFill>
                <a:latin typeface="Arial" pitchFamily="34"/>
                <a:cs typeface="Arial" pitchFamily="34"/>
              </a:rPr>
              <a:t>Establishing the 24-hour missed pill window</a:t>
            </a:r>
          </a:p>
        </p:txBody>
      </p:sp>
      <p:grpSp>
        <p:nvGrpSpPr>
          <p:cNvPr id="3" name="Group 85">
            <a:extLst>
              <a:ext uri="{FF2B5EF4-FFF2-40B4-BE49-F238E27FC236}">
                <a16:creationId xmlns:a16="http://schemas.microsoft.com/office/drawing/2014/main" id="{045DC23F-E1EA-3573-86BA-1897F9DED236}"/>
              </a:ext>
            </a:extLst>
          </p:cNvPr>
          <p:cNvGrpSpPr/>
          <p:nvPr/>
        </p:nvGrpSpPr>
        <p:grpSpPr>
          <a:xfrm>
            <a:off x="632124" y="2439463"/>
            <a:ext cx="8062411" cy="425343"/>
            <a:chOff x="632124" y="2439463"/>
            <a:chExt cx="8062411" cy="425343"/>
          </a:xfrm>
        </p:grpSpPr>
        <p:sp>
          <p:nvSpPr>
            <p:cNvPr id="4" name="Rectangle 49">
              <a:extLst>
                <a:ext uri="{FF2B5EF4-FFF2-40B4-BE49-F238E27FC236}">
                  <a16:creationId xmlns:a16="http://schemas.microsoft.com/office/drawing/2014/main" id="{F093894D-36FA-6FD2-6BD7-333D43D56CD6}"/>
                </a:ext>
              </a:extLst>
            </p:cNvPr>
            <p:cNvSpPr/>
            <p:nvPr/>
          </p:nvSpPr>
          <p:spPr>
            <a:xfrm>
              <a:off x="632124"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a:t>
              </a:r>
            </a:p>
          </p:txBody>
        </p:sp>
        <p:sp>
          <p:nvSpPr>
            <p:cNvPr id="5" name="Rectangle 50">
              <a:extLst>
                <a:ext uri="{FF2B5EF4-FFF2-40B4-BE49-F238E27FC236}">
                  <a16:creationId xmlns:a16="http://schemas.microsoft.com/office/drawing/2014/main" id="{45889FF9-8B69-7DD4-FDC3-95B4290C64CF}"/>
                </a:ext>
              </a:extLst>
            </p:cNvPr>
            <p:cNvSpPr/>
            <p:nvPr/>
          </p:nvSpPr>
          <p:spPr>
            <a:xfrm>
              <a:off x="920069"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a:t>
              </a:r>
            </a:p>
          </p:txBody>
        </p:sp>
        <p:sp>
          <p:nvSpPr>
            <p:cNvPr id="6" name="Rectangle 51">
              <a:extLst>
                <a:ext uri="{FF2B5EF4-FFF2-40B4-BE49-F238E27FC236}">
                  <a16:creationId xmlns:a16="http://schemas.microsoft.com/office/drawing/2014/main" id="{10479C97-FB6B-07D3-195C-7AEA5CEC33C8}"/>
                </a:ext>
              </a:extLst>
            </p:cNvPr>
            <p:cNvSpPr/>
            <p:nvPr/>
          </p:nvSpPr>
          <p:spPr>
            <a:xfrm>
              <a:off x="1208013"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3</a:t>
              </a:r>
            </a:p>
          </p:txBody>
        </p:sp>
        <p:sp>
          <p:nvSpPr>
            <p:cNvPr id="7" name="Rectangle 52">
              <a:extLst>
                <a:ext uri="{FF2B5EF4-FFF2-40B4-BE49-F238E27FC236}">
                  <a16:creationId xmlns:a16="http://schemas.microsoft.com/office/drawing/2014/main" id="{B1390B97-5B05-73F7-4E9E-D53B1E423A45}"/>
                </a:ext>
              </a:extLst>
            </p:cNvPr>
            <p:cNvSpPr/>
            <p:nvPr/>
          </p:nvSpPr>
          <p:spPr>
            <a:xfrm>
              <a:off x="1495958"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4</a:t>
              </a:r>
            </a:p>
          </p:txBody>
        </p:sp>
        <p:sp>
          <p:nvSpPr>
            <p:cNvPr id="8" name="Rectangle 53">
              <a:extLst>
                <a:ext uri="{FF2B5EF4-FFF2-40B4-BE49-F238E27FC236}">
                  <a16:creationId xmlns:a16="http://schemas.microsoft.com/office/drawing/2014/main" id="{A06A5490-CDA8-24E0-5194-771D054938DE}"/>
                </a:ext>
              </a:extLst>
            </p:cNvPr>
            <p:cNvSpPr/>
            <p:nvPr/>
          </p:nvSpPr>
          <p:spPr>
            <a:xfrm>
              <a:off x="1783902"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5</a:t>
              </a:r>
            </a:p>
          </p:txBody>
        </p:sp>
        <p:sp>
          <p:nvSpPr>
            <p:cNvPr id="9" name="Rectangle 54">
              <a:extLst>
                <a:ext uri="{FF2B5EF4-FFF2-40B4-BE49-F238E27FC236}">
                  <a16:creationId xmlns:a16="http://schemas.microsoft.com/office/drawing/2014/main" id="{1229757A-A56F-83A6-FEA7-60616561BAED}"/>
                </a:ext>
              </a:extLst>
            </p:cNvPr>
            <p:cNvSpPr/>
            <p:nvPr/>
          </p:nvSpPr>
          <p:spPr>
            <a:xfrm>
              <a:off x="2071847"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6</a:t>
              </a:r>
            </a:p>
          </p:txBody>
        </p:sp>
        <p:sp>
          <p:nvSpPr>
            <p:cNvPr id="10" name="Rectangle 55">
              <a:extLst>
                <a:ext uri="{FF2B5EF4-FFF2-40B4-BE49-F238E27FC236}">
                  <a16:creationId xmlns:a16="http://schemas.microsoft.com/office/drawing/2014/main" id="{0E23FFCB-A4AE-0F63-FB78-1630B5DD3424}"/>
                </a:ext>
              </a:extLst>
            </p:cNvPr>
            <p:cNvSpPr/>
            <p:nvPr/>
          </p:nvSpPr>
          <p:spPr>
            <a:xfrm>
              <a:off x="2359782"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7</a:t>
              </a:r>
            </a:p>
          </p:txBody>
        </p:sp>
        <p:sp>
          <p:nvSpPr>
            <p:cNvPr id="11" name="Rectangle 56">
              <a:extLst>
                <a:ext uri="{FF2B5EF4-FFF2-40B4-BE49-F238E27FC236}">
                  <a16:creationId xmlns:a16="http://schemas.microsoft.com/office/drawing/2014/main" id="{1610FE65-35C9-0FE0-F496-19A7DC2F2419}"/>
                </a:ext>
              </a:extLst>
            </p:cNvPr>
            <p:cNvSpPr/>
            <p:nvPr/>
          </p:nvSpPr>
          <p:spPr>
            <a:xfrm>
              <a:off x="2647727"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8</a:t>
              </a:r>
            </a:p>
          </p:txBody>
        </p:sp>
        <p:sp>
          <p:nvSpPr>
            <p:cNvPr id="12" name="Rectangle 57">
              <a:extLst>
                <a:ext uri="{FF2B5EF4-FFF2-40B4-BE49-F238E27FC236}">
                  <a16:creationId xmlns:a16="http://schemas.microsoft.com/office/drawing/2014/main" id="{57ADD7F2-971C-A9B1-1B82-512104436655}"/>
                </a:ext>
              </a:extLst>
            </p:cNvPr>
            <p:cNvSpPr/>
            <p:nvPr/>
          </p:nvSpPr>
          <p:spPr>
            <a:xfrm>
              <a:off x="2935672"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9</a:t>
              </a:r>
            </a:p>
          </p:txBody>
        </p:sp>
        <p:sp>
          <p:nvSpPr>
            <p:cNvPr id="13" name="Rectangle 58">
              <a:extLst>
                <a:ext uri="{FF2B5EF4-FFF2-40B4-BE49-F238E27FC236}">
                  <a16:creationId xmlns:a16="http://schemas.microsoft.com/office/drawing/2014/main" id="{C097F729-E5C7-430B-6CAB-75165269D4DF}"/>
                </a:ext>
              </a:extLst>
            </p:cNvPr>
            <p:cNvSpPr/>
            <p:nvPr/>
          </p:nvSpPr>
          <p:spPr>
            <a:xfrm>
              <a:off x="3223616"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10</a:t>
              </a:r>
            </a:p>
          </p:txBody>
        </p:sp>
        <p:sp>
          <p:nvSpPr>
            <p:cNvPr id="14" name="Rectangle 59">
              <a:extLst>
                <a:ext uri="{FF2B5EF4-FFF2-40B4-BE49-F238E27FC236}">
                  <a16:creationId xmlns:a16="http://schemas.microsoft.com/office/drawing/2014/main" id="{9C2672E0-9E37-FCAC-8F8C-184BDC7EBB10}"/>
                </a:ext>
              </a:extLst>
            </p:cNvPr>
            <p:cNvSpPr/>
            <p:nvPr/>
          </p:nvSpPr>
          <p:spPr>
            <a:xfrm>
              <a:off x="3511561"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11</a:t>
              </a:r>
            </a:p>
          </p:txBody>
        </p:sp>
        <p:sp>
          <p:nvSpPr>
            <p:cNvPr id="15" name="Rectangle 60">
              <a:extLst>
                <a:ext uri="{FF2B5EF4-FFF2-40B4-BE49-F238E27FC236}">
                  <a16:creationId xmlns:a16="http://schemas.microsoft.com/office/drawing/2014/main" id="{3A886C78-9894-0FBC-728D-8F4F2F095D3F}"/>
                </a:ext>
              </a:extLst>
            </p:cNvPr>
            <p:cNvSpPr/>
            <p:nvPr/>
          </p:nvSpPr>
          <p:spPr>
            <a:xfrm>
              <a:off x="3799505"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12</a:t>
              </a:r>
            </a:p>
          </p:txBody>
        </p:sp>
        <p:sp>
          <p:nvSpPr>
            <p:cNvPr id="16" name="Rectangle 61">
              <a:extLst>
                <a:ext uri="{FF2B5EF4-FFF2-40B4-BE49-F238E27FC236}">
                  <a16:creationId xmlns:a16="http://schemas.microsoft.com/office/drawing/2014/main" id="{27536770-5AF1-0159-74F2-A5D3193B72E0}"/>
                </a:ext>
              </a:extLst>
            </p:cNvPr>
            <p:cNvSpPr/>
            <p:nvPr/>
          </p:nvSpPr>
          <p:spPr>
            <a:xfrm>
              <a:off x="4087441"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13</a:t>
              </a:r>
            </a:p>
          </p:txBody>
        </p:sp>
        <p:sp>
          <p:nvSpPr>
            <p:cNvPr id="17" name="Rectangle 62">
              <a:extLst>
                <a:ext uri="{FF2B5EF4-FFF2-40B4-BE49-F238E27FC236}">
                  <a16:creationId xmlns:a16="http://schemas.microsoft.com/office/drawing/2014/main" id="{10321D89-9943-7398-5FF4-BD1A1AFC8E6E}"/>
                </a:ext>
              </a:extLst>
            </p:cNvPr>
            <p:cNvSpPr/>
            <p:nvPr/>
          </p:nvSpPr>
          <p:spPr>
            <a:xfrm>
              <a:off x="4375385"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14</a:t>
              </a:r>
            </a:p>
          </p:txBody>
        </p:sp>
        <p:sp>
          <p:nvSpPr>
            <p:cNvPr id="18" name="Rectangle 63">
              <a:extLst>
                <a:ext uri="{FF2B5EF4-FFF2-40B4-BE49-F238E27FC236}">
                  <a16:creationId xmlns:a16="http://schemas.microsoft.com/office/drawing/2014/main" id="{C01B7152-E25D-9828-DBE4-748B57A44825}"/>
                </a:ext>
              </a:extLst>
            </p:cNvPr>
            <p:cNvSpPr/>
            <p:nvPr/>
          </p:nvSpPr>
          <p:spPr>
            <a:xfrm>
              <a:off x="4663330"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15</a:t>
              </a:r>
            </a:p>
          </p:txBody>
        </p:sp>
        <p:sp>
          <p:nvSpPr>
            <p:cNvPr id="19" name="Rectangle 64">
              <a:extLst>
                <a:ext uri="{FF2B5EF4-FFF2-40B4-BE49-F238E27FC236}">
                  <a16:creationId xmlns:a16="http://schemas.microsoft.com/office/drawing/2014/main" id="{86715476-D888-C120-F804-827A6FF2CD59}"/>
                </a:ext>
              </a:extLst>
            </p:cNvPr>
            <p:cNvSpPr/>
            <p:nvPr/>
          </p:nvSpPr>
          <p:spPr>
            <a:xfrm>
              <a:off x="4951274"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16</a:t>
              </a:r>
            </a:p>
          </p:txBody>
        </p:sp>
        <p:sp>
          <p:nvSpPr>
            <p:cNvPr id="20" name="Rectangle 65">
              <a:extLst>
                <a:ext uri="{FF2B5EF4-FFF2-40B4-BE49-F238E27FC236}">
                  <a16:creationId xmlns:a16="http://schemas.microsoft.com/office/drawing/2014/main" id="{5D5A52FA-8917-3139-227F-1D453E38DE74}"/>
                </a:ext>
              </a:extLst>
            </p:cNvPr>
            <p:cNvSpPr/>
            <p:nvPr/>
          </p:nvSpPr>
          <p:spPr>
            <a:xfrm>
              <a:off x="5239219"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17</a:t>
              </a:r>
            </a:p>
          </p:txBody>
        </p:sp>
        <p:sp>
          <p:nvSpPr>
            <p:cNvPr id="21" name="Rectangle 66">
              <a:extLst>
                <a:ext uri="{FF2B5EF4-FFF2-40B4-BE49-F238E27FC236}">
                  <a16:creationId xmlns:a16="http://schemas.microsoft.com/office/drawing/2014/main" id="{AF075A70-163F-8CE9-77F0-3BF5E226FBA8}"/>
                </a:ext>
              </a:extLst>
            </p:cNvPr>
            <p:cNvSpPr/>
            <p:nvPr/>
          </p:nvSpPr>
          <p:spPr>
            <a:xfrm>
              <a:off x="5527163"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18</a:t>
              </a:r>
            </a:p>
          </p:txBody>
        </p:sp>
        <p:sp>
          <p:nvSpPr>
            <p:cNvPr id="22" name="Rectangle 67">
              <a:extLst>
                <a:ext uri="{FF2B5EF4-FFF2-40B4-BE49-F238E27FC236}">
                  <a16:creationId xmlns:a16="http://schemas.microsoft.com/office/drawing/2014/main" id="{97F2290C-5F04-49C1-F74E-19A35E4D4489}"/>
                </a:ext>
              </a:extLst>
            </p:cNvPr>
            <p:cNvSpPr/>
            <p:nvPr/>
          </p:nvSpPr>
          <p:spPr>
            <a:xfrm>
              <a:off x="5815108"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19</a:t>
              </a:r>
            </a:p>
          </p:txBody>
        </p:sp>
        <p:sp>
          <p:nvSpPr>
            <p:cNvPr id="23" name="Rectangle 68">
              <a:extLst>
                <a:ext uri="{FF2B5EF4-FFF2-40B4-BE49-F238E27FC236}">
                  <a16:creationId xmlns:a16="http://schemas.microsoft.com/office/drawing/2014/main" id="{86120E54-FCD4-A4AE-CB69-8AF3FDFA742F}"/>
                </a:ext>
              </a:extLst>
            </p:cNvPr>
            <p:cNvSpPr/>
            <p:nvPr/>
          </p:nvSpPr>
          <p:spPr>
            <a:xfrm>
              <a:off x="6103043"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20</a:t>
              </a:r>
            </a:p>
          </p:txBody>
        </p:sp>
        <p:sp>
          <p:nvSpPr>
            <p:cNvPr id="24" name="Rectangle 69">
              <a:extLst>
                <a:ext uri="{FF2B5EF4-FFF2-40B4-BE49-F238E27FC236}">
                  <a16:creationId xmlns:a16="http://schemas.microsoft.com/office/drawing/2014/main" id="{596526ED-FF6A-CB0D-C529-10F17DCE4BF4}"/>
                </a:ext>
              </a:extLst>
            </p:cNvPr>
            <p:cNvSpPr/>
            <p:nvPr/>
          </p:nvSpPr>
          <p:spPr>
            <a:xfrm>
              <a:off x="6390988"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21</a:t>
              </a:r>
            </a:p>
          </p:txBody>
        </p:sp>
        <p:sp>
          <p:nvSpPr>
            <p:cNvPr id="25" name="Rectangle 70">
              <a:extLst>
                <a:ext uri="{FF2B5EF4-FFF2-40B4-BE49-F238E27FC236}">
                  <a16:creationId xmlns:a16="http://schemas.microsoft.com/office/drawing/2014/main" id="{382BF7A0-51A7-E6E7-B67D-9F21DE640EEB}"/>
                </a:ext>
              </a:extLst>
            </p:cNvPr>
            <p:cNvSpPr/>
            <p:nvPr/>
          </p:nvSpPr>
          <p:spPr>
            <a:xfrm>
              <a:off x="6678933"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22</a:t>
              </a:r>
            </a:p>
          </p:txBody>
        </p:sp>
        <p:sp>
          <p:nvSpPr>
            <p:cNvPr id="26" name="Rectangle 71">
              <a:extLst>
                <a:ext uri="{FF2B5EF4-FFF2-40B4-BE49-F238E27FC236}">
                  <a16:creationId xmlns:a16="http://schemas.microsoft.com/office/drawing/2014/main" id="{DDAADB43-0DD9-BD80-BB0C-7937E6B9E111}"/>
                </a:ext>
              </a:extLst>
            </p:cNvPr>
            <p:cNvSpPr/>
            <p:nvPr/>
          </p:nvSpPr>
          <p:spPr>
            <a:xfrm>
              <a:off x="6966877"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23</a:t>
              </a:r>
            </a:p>
          </p:txBody>
        </p:sp>
        <p:sp>
          <p:nvSpPr>
            <p:cNvPr id="27" name="Rectangle 72">
              <a:extLst>
                <a:ext uri="{FF2B5EF4-FFF2-40B4-BE49-F238E27FC236}">
                  <a16:creationId xmlns:a16="http://schemas.microsoft.com/office/drawing/2014/main" id="{A6C8AA3B-089C-93C3-3828-2852C0824906}"/>
                </a:ext>
              </a:extLst>
            </p:cNvPr>
            <p:cNvSpPr/>
            <p:nvPr/>
          </p:nvSpPr>
          <p:spPr>
            <a:xfrm>
              <a:off x="7254822" y="2597792"/>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24</a:t>
              </a:r>
            </a:p>
          </p:txBody>
        </p:sp>
        <p:sp>
          <p:nvSpPr>
            <p:cNvPr id="28" name="Rectangle 73">
              <a:extLst>
                <a:ext uri="{FF2B5EF4-FFF2-40B4-BE49-F238E27FC236}">
                  <a16:creationId xmlns:a16="http://schemas.microsoft.com/office/drawing/2014/main" id="{824D231F-E28C-2A89-769D-05BDE733092E}"/>
                </a:ext>
              </a:extLst>
            </p:cNvPr>
            <p:cNvSpPr/>
            <p:nvPr/>
          </p:nvSpPr>
          <p:spPr>
            <a:xfrm>
              <a:off x="7542766" y="2597792"/>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1D1D1B"/>
                  </a:solidFill>
                  <a:uFillTx/>
                  <a:latin typeface="Arial" pitchFamily="34"/>
                  <a:cs typeface="Arial" pitchFamily="34"/>
                </a:rPr>
                <a:t>25</a:t>
              </a:r>
            </a:p>
          </p:txBody>
        </p:sp>
        <p:sp>
          <p:nvSpPr>
            <p:cNvPr id="29" name="Rectangle 74">
              <a:extLst>
                <a:ext uri="{FF2B5EF4-FFF2-40B4-BE49-F238E27FC236}">
                  <a16:creationId xmlns:a16="http://schemas.microsoft.com/office/drawing/2014/main" id="{DAECA55C-7F4C-A2F8-24BF-4D8D5B5E2880}"/>
                </a:ext>
              </a:extLst>
            </p:cNvPr>
            <p:cNvSpPr/>
            <p:nvPr/>
          </p:nvSpPr>
          <p:spPr>
            <a:xfrm>
              <a:off x="7830702" y="2597792"/>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1D1D1B"/>
                  </a:solidFill>
                  <a:uFillTx/>
                  <a:latin typeface="Arial" pitchFamily="34"/>
                  <a:cs typeface="Arial" pitchFamily="34"/>
                </a:rPr>
                <a:t>26</a:t>
              </a:r>
            </a:p>
          </p:txBody>
        </p:sp>
        <p:sp>
          <p:nvSpPr>
            <p:cNvPr id="30" name="Rectangle 75">
              <a:extLst>
                <a:ext uri="{FF2B5EF4-FFF2-40B4-BE49-F238E27FC236}">
                  <a16:creationId xmlns:a16="http://schemas.microsoft.com/office/drawing/2014/main" id="{F0B956CC-7A66-D971-9FCC-326FD97EA21F}"/>
                </a:ext>
              </a:extLst>
            </p:cNvPr>
            <p:cNvSpPr/>
            <p:nvPr/>
          </p:nvSpPr>
          <p:spPr>
            <a:xfrm>
              <a:off x="8118646" y="2597792"/>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1D1D1B"/>
                  </a:solidFill>
                  <a:uFillTx/>
                  <a:latin typeface="Arial" pitchFamily="34"/>
                  <a:cs typeface="Arial" pitchFamily="34"/>
                </a:rPr>
                <a:t>27</a:t>
              </a:r>
            </a:p>
          </p:txBody>
        </p:sp>
        <p:sp>
          <p:nvSpPr>
            <p:cNvPr id="31" name="Rectangle 76">
              <a:extLst>
                <a:ext uri="{FF2B5EF4-FFF2-40B4-BE49-F238E27FC236}">
                  <a16:creationId xmlns:a16="http://schemas.microsoft.com/office/drawing/2014/main" id="{E17D9655-1AE9-9A66-6321-3F1BD591A326}"/>
                </a:ext>
              </a:extLst>
            </p:cNvPr>
            <p:cNvSpPr/>
            <p:nvPr/>
          </p:nvSpPr>
          <p:spPr>
            <a:xfrm>
              <a:off x="8406591" y="2597792"/>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1D1D1B"/>
                  </a:solidFill>
                  <a:uFillTx/>
                  <a:latin typeface="Arial" pitchFamily="34"/>
                  <a:cs typeface="Arial" pitchFamily="34"/>
                </a:rPr>
                <a:t>28</a:t>
              </a:r>
            </a:p>
          </p:txBody>
        </p:sp>
        <p:cxnSp>
          <p:nvCxnSpPr>
            <p:cNvPr id="32" name="Straight Connector 77">
              <a:extLst>
                <a:ext uri="{FF2B5EF4-FFF2-40B4-BE49-F238E27FC236}">
                  <a16:creationId xmlns:a16="http://schemas.microsoft.com/office/drawing/2014/main" id="{EFC107C4-0456-07A1-6C4F-937428FCC230}"/>
                </a:ext>
              </a:extLst>
            </p:cNvPr>
            <p:cNvCxnSpPr/>
            <p:nvPr/>
          </p:nvCxnSpPr>
          <p:spPr>
            <a:xfrm flipV="1">
              <a:off x="2647727" y="2439463"/>
              <a:ext cx="0" cy="425343"/>
            </a:xfrm>
            <a:prstGeom prst="straightConnector1">
              <a:avLst/>
            </a:prstGeom>
            <a:noFill/>
            <a:ln w="12701" cap="flat">
              <a:solidFill>
                <a:srgbClr val="1D1D1B"/>
              </a:solidFill>
              <a:prstDash val="solid"/>
              <a:miter/>
            </a:ln>
          </p:spPr>
        </p:cxnSp>
        <p:cxnSp>
          <p:nvCxnSpPr>
            <p:cNvPr id="33" name="Straight Connector 78">
              <a:extLst>
                <a:ext uri="{FF2B5EF4-FFF2-40B4-BE49-F238E27FC236}">
                  <a16:creationId xmlns:a16="http://schemas.microsoft.com/office/drawing/2014/main" id="{703562A0-551B-4CD1-4DBD-AC5AEDD82CEB}"/>
                </a:ext>
              </a:extLst>
            </p:cNvPr>
            <p:cNvCxnSpPr/>
            <p:nvPr/>
          </p:nvCxnSpPr>
          <p:spPr>
            <a:xfrm flipV="1">
              <a:off x="4663330" y="2439463"/>
              <a:ext cx="0" cy="425343"/>
            </a:xfrm>
            <a:prstGeom prst="straightConnector1">
              <a:avLst/>
            </a:prstGeom>
            <a:noFill/>
            <a:ln w="12701" cap="flat">
              <a:solidFill>
                <a:srgbClr val="1D1D1B"/>
              </a:solidFill>
              <a:prstDash val="solid"/>
              <a:miter/>
            </a:ln>
          </p:spPr>
        </p:cxnSp>
        <p:cxnSp>
          <p:nvCxnSpPr>
            <p:cNvPr id="34" name="Straight Connector 79">
              <a:extLst>
                <a:ext uri="{FF2B5EF4-FFF2-40B4-BE49-F238E27FC236}">
                  <a16:creationId xmlns:a16="http://schemas.microsoft.com/office/drawing/2014/main" id="{80232913-8EFF-D4BD-C583-7CC02BF23B9F}"/>
                </a:ext>
              </a:extLst>
            </p:cNvPr>
            <p:cNvCxnSpPr/>
            <p:nvPr/>
          </p:nvCxnSpPr>
          <p:spPr>
            <a:xfrm flipV="1">
              <a:off x="6678933" y="2439463"/>
              <a:ext cx="0" cy="425343"/>
            </a:xfrm>
            <a:prstGeom prst="straightConnector1">
              <a:avLst/>
            </a:prstGeom>
            <a:noFill/>
            <a:ln w="12701" cap="flat">
              <a:solidFill>
                <a:srgbClr val="1D1D1B"/>
              </a:solidFill>
              <a:prstDash val="solid"/>
              <a:miter/>
            </a:ln>
          </p:spPr>
        </p:cxnSp>
      </p:grpSp>
      <p:grpSp>
        <p:nvGrpSpPr>
          <p:cNvPr id="35" name="Group 81">
            <a:extLst>
              <a:ext uri="{FF2B5EF4-FFF2-40B4-BE49-F238E27FC236}">
                <a16:creationId xmlns:a16="http://schemas.microsoft.com/office/drawing/2014/main" id="{98B32356-39E5-536A-E0C2-43E2B6C7CBB8}"/>
              </a:ext>
            </a:extLst>
          </p:cNvPr>
          <p:cNvGrpSpPr/>
          <p:nvPr/>
        </p:nvGrpSpPr>
        <p:grpSpPr>
          <a:xfrm>
            <a:off x="632124" y="3573402"/>
            <a:ext cx="8062411" cy="425342"/>
            <a:chOff x="632124" y="3573402"/>
            <a:chExt cx="8062411" cy="425342"/>
          </a:xfrm>
        </p:grpSpPr>
        <p:sp>
          <p:nvSpPr>
            <p:cNvPr id="36" name="Rectangle 6">
              <a:extLst>
                <a:ext uri="{FF2B5EF4-FFF2-40B4-BE49-F238E27FC236}">
                  <a16:creationId xmlns:a16="http://schemas.microsoft.com/office/drawing/2014/main" id="{2CE90E02-5F25-94F6-75A6-C181030E19E1}"/>
                </a:ext>
              </a:extLst>
            </p:cNvPr>
            <p:cNvSpPr/>
            <p:nvPr/>
          </p:nvSpPr>
          <p:spPr>
            <a:xfrm>
              <a:off x="632124"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a:t>
              </a:r>
            </a:p>
          </p:txBody>
        </p:sp>
        <p:sp>
          <p:nvSpPr>
            <p:cNvPr id="37" name="Rectangle 7">
              <a:extLst>
                <a:ext uri="{FF2B5EF4-FFF2-40B4-BE49-F238E27FC236}">
                  <a16:creationId xmlns:a16="http://schemas.microsoft.com/office/drawing/2014/main" id="{0E2F0C6B-3AE6-376D-A6C0-390E19EB1983}"/>
                </a:ext>
              </a:extLst>
            </p:cNvPr>
            <p:cNvSpPr/>
            <p:nvPr/>
          </p:nvSpPr>
          <p:spPr>
            <a:xfrm>
              <a:off x="920069"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a:t>
              </a:r>
            </a:p>
          </p:txBody>
        </p:sp>
        <p:sp>
          <p:nvSpPr>
            <p:cNvPr id="38" name="Rectangle 8">
              <a:extLst>
                <a:ext uri="{FF2B5EF4-FFF2-40B4-BE49-F238E27FC236}">
                  <a16:creationId xmlns:a16="http://schemas.microsoft.com/office/drawing/2014/main" id="{36B46BE0-3874-20D3-831E-642A0D90A537}"/>
                </a:ext>
              </a:extLst>
            </p:cNvPr>
            <p:cNvSpPr/>
            <p:nvPr/>
          </p:nvSpPr>
          <p:spPr>
            <a:xfrm>
              <a:off x="1208013" y="3731721"/>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1D1D1B"/>
                  </a:solidFill>
                  <a:uFillTx/>
                  <a:latin typeface="Arial" pitchFamily="34"/>
                  <a:cs typeface="Arial" pitchFamily="34"/>
                </a:rPr>
                <a:t>3</a:t>
              </a:r>
            </a:p>
          </p:txBody>
        </p:sp>
        <p:sp>
          <p:nvSpPr>
            <p:cNvPr id="39" name="Rectangle 9">
              <a:extLst>
                <a:ext uri="{FF2B5EF4-FFF2-40B4-BE49-F238E27FC236}">
                  <a16:creationId xmlns:a16="http://schemas.microsoft.com/office/drawing/2014/main" id="{09857834-41C6-9952-8225-E28CA45E377C}"/>
                </a:ext>
              </a:extLst>
            </p:cNvPr>
            <p:cNvSpPr/>
            <p:nvPr/>
          </p:nvSpPr>
          <p:spPr>
            <a:xfrm>
              <a:off x="1495958" y="3731721"/>
              <a:ext cx="287944" cy="246092"/>
            </a:xfrm>
            <a:prstGeom prst="rect">
              <a:avLst/>
            </a:prstGeom>
            <a:solidFill>
              <a:srgbClr val="DA91AC"/>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4</a:t>
              </a:r>
            </a:p>
          </p:txBody>
        </p:sp>
        <p:sp>
          <p:nvSpPr>
            <p:cNvPr id="40" name="Rectangle 10">
              <a:extLst>
                <a:ext uri="{FF2B5EF4-FFF2-40B4-BE49-F238E27FC236}">
                  <a16:creationId xmlns:a16="http://schemas.microsoft.com/office/drawing/2014/main" id="{3094C980-D9EA-82AF-79D3-4818AA834E23}"/>
                </a:ext>
              </a:extLst>
            </p:cNvPr>
            <p:cNvSpPr/>
            <p:nvPr/>
          </p:nvSpPr>
          <p:spPr>
            <a:xfrm>
              <a:off x="1783902"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5</a:t>
              </a:r>
            </a:p>
          </p:txBody>
        </p:sp>
        <p:sp>
          <p:nvSpPr>
            <p:cNvPr id="41" name="Rectangle 11">
              <a:extLst>
                <a:ext uri="{FF2B5EF4-FFF2-40B4-BE49-F238E27FC236}">
                  <a16:creationId xmlns:a16="http://schemas.microsoft.com/office/drawing/2014/main" id="{DBB1E5DE-31E1-6E77-76BE-A515B2047D90}"/>
                </a:ext>
              </a:extLst>
            </p:cNvPr>
            <p:cNvSpPr/>
            <p:nvPr/>
          </p:nvSpPr>
          <p:spPr>
            <a:xfrm>
              <a:off x="2071847" y="3731721"/>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1D1D1B"/>
                  </a:solidFill>
                  <a:uFillTx/>
                  <a:latin typeface="Arial" pitchFamily="34"/>
                  <a:cs typeface="Arial" pitchFamily="34"/>
                </a:rPr>
                <a:t>6</a:t>
              </a:r>
            </a:p>
          </p:txBody>
        </p:sp>
        <p:sp>
          <p:nvSpPr>
            <p:cNvPr id="42" name="Rectangle 12">
              <a:extLst>
                <a:ext uri="{FF2B5EF4-FFF2-40B4-BE49-F238E27FC236}">
                  <a16:creationId xmlns:a16="http://schemas.microsoft.com/office/drawing/2014/main" id="{FE8C0A1D-AD64-8EC3-FD12-B4D4BCEB653F}"/>
                </a:ext>
              </a:extLst>
            </p:cNvPr>
            <p:cNvSpPr/>
            <p:nvPr/>
          </p:nvSpPr>
          <p:spPr>
            <a:xfrm>
              <a:off x="2359782" y="3731721"/>
              <a:ext cx="287944" cy="246092"/>
            </a:xfrm>
            <a:prstGeom prst="rect">
              <a:avLst/>
            </a:prstGeom>
            <a:solidFill>
              <a:srgbClr val="DA91AC"/>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7</a:t>
              </a:r>
            </a:p>
          </p:txBody>
        </p:sp>
        <p:sp>
          <p:nvSpPr>
            <p:cNvPr id="43" name="Rectangle 14">
              <a:extLst>
                <a:ext uri="{FF2B5EF4-FFF2-40B4-BE49-F238E27FC236}">
                  <a16:creationId xmlns:a16="http://schemas.microsoft.com/office/drawing/2014/main" id="{CD1E7EA4-073D-8B99-CF66-26BF3E367B75}"/>
                </a:ext>
              </a:extLst>
            </p:cNvPr>
            <p:cNvSpPr/>
            <p:nvPr/>
          </p:nvSpPr>
          <p:spPr>
            <a:xfrm>
              <a:off x="2647727"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8</a:t>
              </a:r>
            </a:p>
          </p:txBody>
        </p:sp>
        <p:sp>
          <p:nvSpPr>
            <p:cNvPr id="44" name="Rectangle 15">
              <a:extLst>
                <a:ext uri="{FF2B5EF4-FFF2-40B4-BE49-F238E27FC236}">
                  <a16:creationId xmlns:a16="http://schemas.microsoft.com/office/drawing/2014/main" id="{A3B7648D-3FC9-CA8E-3A6F-B9B7291FFE7E}"/>
                </a:ext>
              </a:extLst>
            </p:cNvPr>
            <p:cNvSpPr/>
            <p:nvPr/>
          </p:nvSpPr>
          <p:spPr>
            <a:xfrm>
              <a:off x="2935672"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9</a:t>
              </a:r>
            </a:p>
          </p:txBody>
        </p:sp>
        <p:sp>
          <p:nvSpPr>
            <p:cNvPr id="45" name="Rectangle 16">
              <a:extLst>
                <a:ext uri="{FF2B5EF4-FFF2-40B4-BE49-F238E27FC236}">
                  <a16:creationId xmlns:a16="http://schemas.microsoft.com/office/drawing/2014/main" id="{7CE11C6F-EA60-FA6D-F971-A7A2787B9F6F}"/>
                </a:ext>
              </a:extLst>
            </p:cNvPr>
            <p:cNvSpPr/>
            <p:nvPr/>
          </p:nvSpPr>
          <p:spPr>
            <a:xfrm>
              <a:off x="3223616"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10</a:t>
              </a:r>
            </a:p>
          </p:txBody>
        </p:sp>
        <p:sp>
          <p:nvSpPr>
            <p:cNvPr id="46" name="Rectangle 17">
              <a:extLst>
                <a:ext uri="{FF2B5EF4-FFF2-40B4-BE49-F238E27FC236}">
                  <a16:creationId xmlns:a16="http://schemas.microsoft.com/office/drawing/2014/main" id="{C055A42E-17CE-B921-4663-B77F0BCFDD07}"/>
                </a:ext>
              </a:extLst>
            </p:cNvPr>
            <p:cNvSpPr/>
            <p:nvPr/>
          </p:nvSpPr>
          <p:spPr>
            <a:xfrm>
              <a:off x="3511561" y="3731721"/>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1D1D1B"/>
                  </a:solidFill>
                  <a:uFillTx/>
                  <a:latin typeface="Arial" pitchFamily="34"/>
                  <a:cs typeface="Arial" pitchFamily="34"/>
                </a:rPr>
                <a:t>11</a:t>
              </a:r>
            </a:p>
          </p:txBody>
        </p:sp>
        <p:sp>
          <p:nvSpPr>
            <p:cNvPr id="47" name="Rectangle 18">
              <a:extLst>
                <a:ext uri="{FF2B5EF4-FFF2-40B4-BE49-F238E27FC236}">
                  <a16:creationId xmlns:a16="http://schemas.microsoft.com/office/drawing/2014/main" id="{6BF70DD9-FD54-770A-2801-4D289A1C93AA}"/>
                </a:ext>
              </a:extLst>
            </p:cNvPr>
            <p:cNvSpPr/>
            <p:nvPr/>
          </p:nvSpPr>
          <p:spPr>
            <a:xfrm>
              <a:off x="3799505" y="3731721"/>
              <a:ext cx="287944" cy="246092"/>
            </a:xfrm>
            <a:prstGeom prst="rect">
              <a:avLst/>
            </a:prstGeom>
            <a:solidFill>
              <a:srgbClr val="DA91AC"/>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12</a:t>
              </a:r>
            </a:p>
          </p:txBody>
        </p:sp>
        <p:sp>
          <p:nvSpPr>
            <p:cNvPr id="48" name="Rectangle 19">
              <a:extLst>
                <a:ext uri="{FF2B5EF4-FFF2-40B4-BE49-F238E27FC236}">
                  <a16:creationId xmlns:a16="http://schemas.microsoft.com/office/drawing/2014/main" id="{65432BC4-B883-0DC8-CDC6-EB1936ED75A3}"/>
                </a:ext>
              </a:extLst>
            </p:cNvPr>
            <p:cNvSpPr/>
            <p:nvPr/>
          </p:nvSpPr>
          <p:spPr>
            <a:xfrm>
              <a:off x="4087441"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13</a:t>
              </a:r>
            </a:p>
          </p:txBody>
        </p:sp>
        <p:sp>
          <p:nvSpPr>
            <p:cNvPr id="49" name="Rectangle 20">
              <a:extLst>
                <a:ext uri="{FF2B5EF4-FFF2-40B4-BE49-F238E27FC236}">
                  <a16:creationId xmlns:a16="http://schemas.microsoft.com/office/drawing/2014/main" id="{13A47FA0-11BE-132B-FEBF-6A831F145C12}"/>
                </a:ext>
              </a:extLst>
            </p:cNvPr>
            <p:cNvSpPr/>
            <p:nvPr/>
          </p:nvSpPr>
          <p:spPr>
            <a:xfrm>
              <a:off x="4375385"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14</a:t>
              </a:r>
            </a:p>
          </p:txBody>
        </p:sp>
        <p:sp>
          <p:nvSpPr>
            <p:cNvPr id="50" name="Rectangle 21">
              <a:extLst>
                <a:ext uri="{FF2B5EF4-FFF2-40B4-BE49-F238E27FC236}">
                  <a16:creationId xmlns:a16="http://schemas.microsoft.com/office/drawing/2014/main" id="{F4CEC7DD-9DF2-9CA2-A7E7-0B91692314BD}"/>
                </a:ext>
              </a:extLst>
            </p:cNvPr>
            <p:cNvSpPr/>
            <p:nvPr/>
          </p:nvSpPr>
          <p:spPr>
            <a:xfrm>
              <a:off x="4663330"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15</a:t>
              </a:r>
            </a:p>
          </p:txBody>
        </p:sp>
        <p:sp>
          <p:nvSpPr>
            <p:cNvPr id="51" name="Rectangle 22">
              <a:extLst>
                <a:ext uri="{FF2B5EF4-FFF2-40B4-BE49-F238E27FC236}">
                  <a16:creationId xmlns:a16="http://schemas.microsoft.com/office/drawing/2014/main" id="{222BBE43-F969-AF12-4831-34FC8847047F}"/>
                </a:ext>
              </a:extLst>
            </p:cNvPr>
            <p:cNvSpPr/>
            <p:nvPr/>
          </p:nvSpPr>
          <p:spPr>
            <a:xfrm>
              <a:off x="4951274"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16</a:t>
              </a:r>
            </a:p>
          </p:txBody>
        </p:sp>
        <p:sp>
          <p:nvSpPr>
            <p:cNvPr id="52" name="Rectangle 23">
              <a:extLst>
                <a:ext uri="{FF2B5EF4-FFF2-40B4-BE49-F238E27FC236}">
                  <a16:creationId xmlns:a16="http://schemas.microsoft.com/office/drawing/2014/main" id="{1BF2B0B8-E187-DB26-4CF8-CF9EA0BE2260}"/>
                </a:ext>
              </a:extLst>
            </p:cNvPr>
            <p:cNvSpPr/>
            <p:nvPr/>
          </p:nvSpPr>
          <p:spPr>
            <a:xfrm>
              <a:off x="5239219"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17</a:t>
              </a:r>
            </a:p>
          </p:txBody>
        </p:sp>
        <p:sp>
          <p:nvSpPr>
            <p:cNvPr id="53" name="Rectangle 24">
              <a:extLst>
                <a:ext uri="{FF2B5EF4-FFF2-40B4-BE49-F238E27FC236}">
                  <a16:creationId xmlns:a16="http://schemas.microsoft.com/office/drawing/2014/main" id="{B54C6638-AB8C-0FA8-458A-7BDDDDFD05F6}"/>
                </a:ext>
              </a:extLst>
            </p:cNvPr>
            <p:cNvSpPr/>
            <p:nvPr/>
          </p:nvSpPr>
          <p:spPr>
            <a:xfrm>
              <a:off x="5527163"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18</a:t>
              </a:r>
            </a:p>
          </p:txBody>
        </p:sp>
        <p:sp>
          <p:nvSpPr>
            <p:cNvPr id="54" name="Rectangle 25">
              <a:extLst>
                <a:ext uri="{FF2B5EF4-FFF2-40B4-BE49-F238E27FC236}">
                  <a16:creationId xmlns:a16="http://schemas.microsoft.com/office/drawing/2014/main" id="{D89B6437-AC2E-20CE-07C4-601A907D5E5D}"/>
                </a:ext>
              </a:extLst>
            </p:cNvPr>
            <p:cNvSpPr/>
            <p:nvPr/>
          </p:nvSpPr>
          <p:spPr>
            <a:xfrm>
              <a:off x="5815108"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19</a:t>
              </a:r>
            </a:p>
          </p:txBody>
        </p:sp>
        <p:sp>
          <p:nvSpPr>
            <p:cNvPr id="55" name="Rectangle 26">
              <a:extLst>
                <a:ext uri="{FF2B5EF4-FFF2-40B4-BE49-F238E27FC236}">
                  <a16:creationId xmlns:a16="http://schemas.microsoft.com/office/drawing/2014/main" id="{EA0F0BF2-A230-7C77-8A08-3A74164FD126}"/>
                </a:ext>
              </a:extLst>
            </p:cNvPr>
            <p:cNvSpPr/>
            <p:nvPr/>
          </p:nvSpPr>
          <p:spPr>
            <a:xfrm>
              <a:off x="6103043"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20</a:t>
              </a:r>
            </a:p>
          </p:txBody>
        </p:sp>
        <p:sp>
          <p:nvSpPr>
            <p:cNvPr id="56" name="Rectangle 27">
              <a:extLst>
                <a:ext uri="{FF2B5EF4-FFF2-40B4-BE49-F238E27FC236}">
                  <a16:creationId xmlns:a16="http://schemas.microsoft.com/office/drawing/2014/main" id="{2E0D1568-0E81-4608-AC69-B583DFEDC745}"/>
                </a:ext>
              </a:extLst>
            </p:cNvPr>
            <p:cNvSpPr/>
            <p:nvPr/>
          </p:nvSpPr>
          <p:spPr>
            <a:xfrm>
              <a:off x="6390988"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21</a:t>
              </a:r>
            </a:p>
          </p:txBody>
        </p:sp>
        <p:sp>
          <p:nvSpPr>
            <p:cNvPr id="57" name="Rectangle 28">
              <a:extLst>
                <a:ext uri="{FF2B5EF4-FFF2-40B4-BE49-F238E27FC236}">
                  <a16:creationId xmlns:a16="http://schemas.microsoft.com/office/drawing/2014/main" id="{0109FC9A-1DA2-6A6F-F7CF-F4354060C377}"/>
                </a:ext>
              </a:extLst>
            </p:cNvPr>
            <p:cNvSpPr/>
            <p:nvPr/>
          </p:nvSpPr>
          <p:spPr>
            <a:xfrm>
              <a:off x="6678933" y="3731721"/>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1D1D1B"/>
                  </a:solidFill>
                  <a:uFillTx/>
                  <a:latin typeface="Arial" pitchFamily="34"/>
                  <a:cs typeface="Arial" pitchFamily="34"/>
                </a:rPr>
                <a:t>22</a:t>
              </a:r>
            </a:p>
          </p:txBody>
        </p:sp>
        <p:sp>
          <p:nvSpPr>
            <p:cNvPr id="58" name="Rectangle 29">
              <a:extLst>
                <a:ext uri="{FF2B5EF4-FFF2-40B4-BE49-F238E27FC236}">
                  <a16:creationId xmlns:a16="http://schemas.microsoft.com/office/drawing/2014/main" id="{EAE7BC9E-B206-95C9-1132-D358B0D539A3}"/>
                </a:ext>
              </a:extLst>
            </p:cNvPr>
            <p:cNvSpPr/>
            <p:nvPr/>
          </p:nvSpPr>
          <p:spPr>
            <a:xfrm>
              <a:off x="6966877" y="3731721"/>
              <a:ext cx="287944" cy="246092"/>
            </a:xfrm>
            <a:prstGeom prst="rect">
              <a:avLst/>
            </a:prstGeom>
            <a:solidFill>
              <a:srgbClr val="DA91AC"/>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23</a:t>
              </a:r>
            </a:p>
          </p:txBody>
        </p:sp>
        <p:sp>
          <p:nvSpPr>
            <p:cNvPr id="59" name="Rectangle 30">
              <a:extLst>
                <a:ext uri="{FF2B5EF4-FFF2-40B4-BE49-F238E27FC236}">
                  <a16:creationId xmlns:a16="http://schemas.microsoft.com/office/drawing/2014/main" id="{4678CE8E-4159-8E65-2AB8-77C9472EFB08}"/>
                </a:ext>
              </a:extLst>
            </p:cNvPr>
            <p:cNvSpPr/>
            <p:nvPr/>
          </p:nvSpPr>
          <p:spPr>
            <a:xfrm>
              <a:off x="7254822" y="3731721"/>
              <a:ext cx="287944" cy="246092"/>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FFFFFF"/>
                  </a:solidFill>
                  <a:uFillTx/>
                  <a:latin typeface="Arial" pitchFamily="34"/>
                  <a:cs typeface="Arial" pitchFamily="34"/>
                </a:rPr>
                <a:t>24</a:t>
              </a:r>
            </a:p>
          </p:txBody>
        </p:sp>
        <p:sp>
          <p:nvSpPr>
            <p:cNvPr id="60" name="Rectangle 31">
              <a:extLst>
                <a:ext uri="{FF2B5EF4-FFF2-40B4-BE49-F238E27FC236}">
                  <a16:creationId xmlns:a16="http://schemas.microsoft.com/office/drawing/2014/main" id="{3EF25E86-D0FC-6514-25CF-0124362A682D}"/>
                </a:ext>
              </a:extLst>
            </p:cNvPr>
            <p:cNvSpPr/>
            <p:nvPr/>
          </p:nvSpPr>
          <p:spPr>
            <a:xfrm>
              <a:off x="7542766" y="3731721"/>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585852"/>
                  </a:solidFill>
                  <a:uFillTx/>
                  <a:latin typeface="Arial" pitchFamily="34"/>
                  <a:cs typeface="Arial" pitchFamily="34"/>
                </a:rPr>
                <a:t>25</a:t>
              </a:r>
            </a:p>
          </p:txBody>
        </p:sp>
        <p:sp>
          <p:nvSpPr>
            <p:cNvPr id="61" name="Rectangle 32">
              <a:extLst>
                <a:ext uri="{FF2B5EF4-FFF2-40B4-BE49-F238E27FC236}">
                  <a16:creationId xmlns:a16="http://schemas.microsoft.com/office/drawing/2014/main" id="{769838D0-4291-4146-140B-D35627F6FE0D}"/>
                </a:ext>
              </a:extLst>
            </p:cNvPr>
            <p:cNvSpPr/>
            <p:nvPr/>
          </p:nvSpPr>
          <p:spPr>
            <a:xfrm>
              <a:off x="7830702" y="3731721"/>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585852"/>
                  </a:solidFill>
                  <a:uFillTx/>
                  <a:latin typeface="Arial" pitchFamily="34"/>
                  <a:cs typeface="Arial" pitchFamily="34"/>
                </a:rPr>
                <a:t>26</a:t>
              </a:r>
            </a:p>
          </p:txBody>
        </p:sp>
        <p:sp>
          <p:nvSpPr>
            <p:cNvPr id="62" name="Rectangle 33">
              <a:extLst>
                <a:ext uri="{FF2B5EF4-FFF2-40B4-BE49-F238E27FC236}">
                  <a16:creationId xmlns:a16="http://schemas.microsoft.com/office/drawing/2014/main" id="{5D9FCB87-097F-934B-E468-E1A5F5788F90}"/>
                </a:ext>
              </a:extLst>
            </p:cNvPr>
            <p:cNvSpPr/>
            <p:nvPr/>
          </p:nvSpPr>
          <p:spPr>
            <a:xfrm>
              <a:off x="8118646" y="3731721"/>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585852"/>
                  </a:solidFill>
                  <a:uFillTx/>
                  <a:latin typeface="Arial" pitchFamily="34"/>
                  <a:cs typeface="Arial" pitchFamily="34"/>
                </a:rPr>
                <a:t>27</a:t>
              </a:r>
            </a:p>
          </p:txBody>
        </p:sp>
        <p:sp>
          <p:nvSpPr>
            <p:cNvPr id="63" name="Rectangle 34">
              <a:extLst>
                <a:ext uri="{FF2B5EF4-FFF2-40B4-BE49-F238E27FC236}">
                  <a16:creationId xmlns:a16="http://schemas.microsoft.com/office/drawing/2014/main" id="{6FF3166E-99B0-979E-C9FF-8CA8A89D3081}"/>
                </a:ext>
              </a:extLst>
            </p:cNvPr>
            <p:cNvSpPr/>
            <p:nvPr/>
          </p:nvSpPr>
          <p:spPr>
            <a:xfrm>
              <a:off x="8406591" y="3731721"/>
              <a:ext cx="287944" cy="246092"/>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0" i="0" u="none" strike="noStrike" kern="1200" cap="none" spc="0" baseline="0">
                  <a:solidFill>
                    <a:srgbClr val="585852"/>
                  </a:solidFill>
                  <a:uFillTx/>
                  <a:latin typeface="Arial" pitchFamily="34"/>
                  <a:cs typeface="Arial" pitchFamily="34"/>
                </a:rPr>
                <a:t>28</a:t>
              </a:r>
            </a:p>
          </p:txBody>
        </p:sp>
        <p:cxnSp>
          <p:nvCxnSpPr>
            <p:cNvPr id="64" name="Straight Connector 35">
              <a:extLst>
                <a:ext uri="{FF2B5EF4-FFF2-40B4-BE49-F238E27FC236}">
                  <a16:creationId xmlns:a16="http://schemas.microsoft.com/office/drawing/2014/main" id="{39874912-E26E-2744-079D-293AFA9CEF0D}"/>
                </a:ext>
              </a:extLst>
            </p:cNvPr>
            <p:cNvCxnSpPr/>
            <p:nvPr/>
          </p:nvCxnSpPr>
          <p:spPr>
            <a:xfrm flipV="1">
              <a:off x="2647727" y="3573402"/>
              <a:ext cx="0" cy="425342"/>
            </a:xfrm>
            <a:prstGeom prst="straightConnector1">
              <a:avLst/>
            </a:prstGeom>
            <a:noFill/>
            <a:ln w="12701" cap="flat">
              <a:solidFill>
                <a:srgbClr val="000000"/>
              </a:solidFill>
              <a:prstDash val="solid"/>
              <a:miter/>
            </a:ln>
          </p:spPr>
        </p:cxnSp>
        <p:cxnSp>
          <p:nvCxnSpPr>
            <p:cNvPr id="65" name="Straight Connector 36">
              <a:extLst>
                <a:ext uri="{FF2B5EF4-FFF2-40B4-BE49-F238E27FC236}">
                  <a16:creationId xmlns:a16="http://schemas.microsoft.com/office/drawing/2014/main" id="{4AC838A1-05CF-7BA7-B4E5-156D4009AE3E}"/>
                </a:ext>
              </a:extLst>
            </p:cNvPr>
            <p:cNvCxnSpPr/>
            <p:nvPr/>
          </p:nvCxnSpPr>
          <p:spPr>
            <a:xfrm flipV="1">
              <a:off x="4663330" y="3573402"/>
              <a:ext cx="0" cy="425342"/>
            </a:xfrm>
            <a:prstGeom prst="straightConnector1">
              <a:avLst/>
            </a:prstGeom>
            <a:noFill/>
            <a:ln w="12701" cap="flat">
              <a:solidFill>
                <a:srgbClr val="000000"/>
              </a:solidFill>
              <a:prstDash val="solid"/>
              <a:miter/>
            </a:ln>
          </p:spPr>
        </p:cxnSp>
        <p:cxnSp>
          <p:nvCxnSpPr>
            <p:cNvPr id="66" name="Straight Connector 37">
              <a:extLst>
                <a:ext uri="{FF2B5EF4-FFF2-40B4-BE49-F238E27FC236}">
                  <a16:creationId xmlns:a16="http://schemas.microsoft.com/office/drawing/2014/main" id="{D6DDEDE6-D131-B675-0393-5D60ED431C0F}"/>
                </a:ext>
              </a:extLst>
            </p:cNvPr>
            <p:cNvCxnSpPr/>
            <p:nvPr/>
          </p:nvCxnSpPr>
          <p:spPr>
            <a:xfrm flipV="1">
              <a:off x="6678933" y="3573402"/>
              <a:ext cx="0" cy="425342"/>
            </a:xfrm>
            <a:prstGeom prst="straightConnector1">
              <a:avLst/>
            </a:prstGeom>
            <a:noFill/>
            <a:ln w="12701" cap="flat">
              <a:solidFill>
                <a:srgbClr val="000000"/>
              </a:solidFill>
              <a:prstDash val="solid"/>
              <a:miter/>
            </a:ln>
          </p:spPr>
        </p:cxnSp>
      </p:grpSp>
      <p:sp>
        <p:nvSpPr>
          <p:cNvPr id="67" name="TextBox 38">
            <a:extLst>
              <a:ext uri="{FF2B5EF4-FFF2-40B4-BE49-F238E27FC236}">
                <a16:creationId xmlns:a16="http://schemas.microsoft.com/office/drawing/2014/main" id="{7FD99623-A7C1-EBFB-DAE2-68473ABB5E4B}"/>
              </a:ext>
            </a:extLst>
          </p:cNvPr>
          <p:cNvSpPr txBox="1"/>
          <p:nvPr/>
        </p:nvSpPr>
        <p:spPr>
          <a:xfrm>
            <a:off x="539998" y="2009302"/>
            <a:ext cx="3420550" cy="33842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1D1D1B"/>
                </a:solidFill>
                <a:uFillTx/>
                <a:latin typeface="Arial" pitchFamily="34"/>
                <a:cs typeface="Arial" pitchFamily="34"/>
              </a:rPr>
              <a:t>Group A Cycle 1/Group B Cycle 2</a:t>
            </a:r>
          </a:p>
        </p:txBody>
      </p:sp>
      <p:sp>
        <p:nvSpPr>
          <p:cNvPr id="68" name="TextBox 39">
            <a:extLst>
              <a:ext uri="{FF2B5EF4-FFF2-40B4-BE49-F238E27FC236}">
                <a16:creationId xmlns:a16="http://schemas.microsoft.com/office/drawing/2014/main" id="{AEE385F7-245F-2234-8A90-23823DAFE937}"/>
              </a:ext>
            </a:extLst>
          </p:cNvPr>
          <p:cNvSpPr txBox="1"/>
          <p:nvPr/>
        </p:nvSpPr>
        <p:spPr>
          <a:xfrm>
            <a:off x="539998" y="3195023"/>
            <a:ext cx="3420550" cy="33842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1" i="0" u="none" strike="noStrike" kern="1200" cap="none" spc="0" baseline="0">
                <a:solidFill>
                  <a:srgbClr val="1D1D1B"/>
                </a:solidFill>
                <a:uFillTx/>
                <a:latin typeface="Arial" pitchFamily="34"/>
                <a:cs typeface="Arial" pitchFamily="34"/>
              </a:rPr>
              <a:t>Group B Cycle 1/Group A Cycle 2</a:t>
            </a:r>
          </a:p>
        </p:txBody>
      </p:sp>
      <p:grpSp>
        <p:nvGrpSpPr>
          <p:cNvPr id="69" name="Group 40">
            <a:extLst>
              <a:ext uri="{FF2B5EF4-FFF2-40B4-BE49-F238E27FC236}">
                <a16:creationId xmlns:a16="http://schemas.microsoft.com/office/drawing/2014/main" id="{0EEC036B-1C23-9728-FEA2-AC8EB0699BE1}"/>
              </a:ext>
            </a:extLst>
          </p:cNvPr>
          <p:cNvGrpSpPr/>
          <p:nvPr/>
        </p:nvGrpSpPr>
        <p:grpSpPr>
          <a:xfrm>
            <a:off x="9394856" y="2825075"/>
            <a:ext cx="1524588" cy="276999"/>
            <a:chOff x="9394856" y="2825075"/>
            <a:chExt cx="1524588" cy="276999"/>
          </a:xfrm>
        </p:grpSpPr>
        <p:sp>
          <p:nvSpPr>
            <p:cNvPr id="70" name="Rectangle 47">
              <a:extLst>
                <a:ext uri="{FF2B5EF4-FFF2-40B4-BE49-F238E27FC236}">
                  <a16:creationId xmlns:a16="http://schemas.microsoft.com/office/drawing/2014/main" id="{B7FECFCA-AC82-2750-3AE7-50F9583BB6C5}"/>
                </a:ext>
              </a:extLst>
            </p:cNvPr>
            <p:cNvSpPr/>
            <p:nvPr/>
          </p:nvSpPr>
          <p:spPr>
            <a:xfrm>
              <a:off x="9394856" y="2871243"/>
              <a:ext cx="143953" cy="184663"/>
            </a:xfrm>
            <a:prstGeom prst="rect">
              <a:avLst/>
            </a:prstGeom>
            <a:solidFill>
              <a:srgbClr val="A4165D"/>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585852"/>
                </a:solidFill>
                <a:uFillTx/>
                <a:latin typeface="Arial"/>
              </a:endParaRPr>
            </a:p>
          </p:txBody>
        </p:sp>
        <p:sp>
          <p:nvSpPr>
            <p:cNvPr id="71" name="TextBox 48">
              <a:extLst>
                <a:ext uri="{FF2B5EF4-FFF2-40B4-BE49-F238E27FC236}">
                  <a16:creationId xmlns:a16="http://schemas.microsoft.com/office/drawing/2014/main" id="{46E84544-510E-AC6B-B537-44574AB7FB41}"/>
                </a:ext>
              </a:extLst>
            </p:cNvPr>
            <p:cNvSpPr txBox="1"/>
            <p:nvPr/>
          </p:nvSpPr>
          <p:spPr>
            <a:xfrm>
              <a:off x="9516499" y="2825075"/>
              <a:ext cx="1402945" cy="276999"/>
            </a:xfrm>
            <a:prstGeom prst="rect">
              <a:avLst/>
            </a:prstGeom>
            <a:noFill/>
            <a:ln cap="flat">
              <a:noFill/>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1D1D1B"/>
                  </a:solidFill>
                  <a:uFillTx/>
                  <a:latin typeface="Arial"/>
                  <a:cs typeface="Arial" pitchFamily="34"/>
                </a:rPr>
                <a:t>Normal pill intake </a:t>
              </a:r>
            </a:p>
          </p:txBody>
        </p:sp>
      </p:grpSp>
      <p:grpSp>
        <p:nvGrpSpPr>
          <p:cNvPr id="72" name="Group 41">
            <a:extLst>
              <a:ext uri="{FF2B5EF4-FFF2-40B4-BE49-F238E27FC236}">
                <a16:creationId xmlns:a16="http://schemas.microsoft.com/office/drawing/2014/main" id="{DECFA3AB-F1C9-2234-AD1B-D72B97987F1A}"/>
              </a:ext>
            </a:extLst>
          </p:cNvPr>
          <p:cNvGrpSpPr/>
          <p:nvPr/>
        </p:nvGrpSpPr>
        <p:grpSpPr>
          <a:xfrm>
            <a:off x="9394856" y="3113038"/>
            <a:ext cx="1514969" cy="276999"/>
            <a:chOff x="9394856" y="3113038"/>
            <a:chExt cx="1514969" cy="276999"/>
          </a:xfrm>
        </p:grpSpPr>
        <p:sp>
          <p:nvSpPr>
            <p:cNvPr id="73" name="Rectangle 45">
              <a:extLst>
                <a:ext uri="{FF2B5EF4-FFF2-40B4-BE49-F238E27FC236}">
                  <a16:creationId xmlns:a16="http://schemas.microsoft.com/office/drawing/2014/main" id="{92DBDCF5-93EE-A202-6990-EEAE8687D4B7}"/>
                </a:ext>
              </a:extLst>
            </p:cNvPr>
            <p:cNvSpPr/>
            <p:nvPr/>
          </p:nvSpPr>
          <p:spPr>
            <a:xfrm>
              <a:off x="9394856" y="3159206"/>
              <a:ext cx="143953" cy="184663"/>
            </a:xfrm>
            <a:prstGeom prst="rect">
              <a:avLst/>
            </a:prstGeom>
            <a:solidFill>
              <a:srgbClr val="DA91AC"/>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585852"/>
                </a:solidFill>
                <a:uFillTx/>
                <a:latin typeface="Arial"/>
              </a:endParaRPr>
            </a:p>
          </p:txBody>
        </p:sp>
        <p:sp>
          <p:nvSpPr>
            <p:cNvPr id="74" name="TextBox 46">
              <a:extLst>
                <a:ext uri="{FF2B5EF4-FFF2-40B4-BE49-F238E27FC236}">
                  <a16:creationId xmlns:a16="http://schemas.microsoft.com/office/drawing/2014/main" id="{8F2ABDD4-0AB3-5EC3-D687-2C1039B66E8C}"/>
                </a:ext>
              </a:extLst>
            </p:cNvPr>
            <p:cNvSpPr txBox="1"/>
            <p:nvPr/>
          </p:nvSpPr>
          <p:spPr>
            <a:xfrm>
              <a:off x="9516499" y="3113038"/>
              <a:ext cx="1393326" cy="276999"/>
            </a:xfrm>
            <a:prstGeom prst="rect">
              <a:avLst/>
            </a:prstGeom>
            <a:noFill/>
            <a:ln cap="flat">
              <a:noFill/>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1D1D1B"/>
                  </a:solidFill>
                  <a:uFillTx/>
                  <a:latin typeface="Arial"/>
                  <a:cs typeface="Arial" pitchFamily="34"/>
                </a:rPr>
                <a:t>Double pill intake </a:t>
              </a:r>
            </a:p>
          </p:txBody>
        </p:sp>
      </p:grpSp>
      <p:grpSp>
        <p:nvGrpSpPr>
          <p:cNvPr id="75" name="Group 42">
            <a:extLst>
              <a:ext uri="{FF2B5EF4-FFF2-40B4-BE49-F238E27FC236}">
                <a16:creationId xmlns:a16="http://schemas.microsoft.com/office/drawing/2014/main" id="{E928F9BD-3B1D-AE35-2FFB-E6D4A8A35A2D}"/>
              </a:ext>
            </a:extLst>
          </p:cNvPr>
          <p:cNvGrpSpPr/>
          <p:nvPr/>
        </p:nvGrpSpPr>
        <p:grpSpPr>
          <a:xfrm>
            <a:off x="9394856" y="3400991"/>
            <a:ext cx="1805117" cy="276999"/>
            <a:chOff x="9394856" y="3400991"/>
            <a:chExt cx="1805117" cy="276999"/>
          </a:xfrm>
        </p:grpSpPr>
        <p:sp>
          <p:nvSpPr>
            <p:cNvPr id="76" name="Rectangle 43">
              <a:extLst>
                <a:ext uri="{FF2B5EF4-FFF2-40B4-BE49-F238E27FC236}">
                  <a16:creationId xmlns:a16="http://schemas.microsoft.com/office/drawing/2014/main" id="{BCDAB7CF-E9B1-609F-877E-2EAAA418ED5F}"/>
                </a:ext>
              </a:extLst>
            </p:cNvPr>
            <p:cNvSpPr/>
            <p:nvPr/>
          </p:nvSpPr>
          <p:spPr>
            <a:xfrm>
              <a:off x="9394856" y="3447159"/>
              <a:ext cx="143953" cy="184663"/>
            </a:xfrm>
            <a:prstGeom prst="rect">
              <a:avLst/>
            </a:prstGeom>
            <a:solidFill>
              <a:srgbClr val="FFFFFF"/>
            </a:solidFill>
            <a:ln w="9528" cap="flat">
              <a:solidFill>
                <a:srgbClr val="000000"/>
              </a:solidFill>
              <a:prstDash val="solid"/>
              <a:miter/>
            </a:ln>
          </p:spPr>
          <p:txBody>
            <a:bodyPr vert="horz" wrap="square" lIns="0" tIns="0" rIns="0" bIns="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585852"/>
                </a:solidFill>
                <a:uFillTx/>
                <a:latin typeface="Arial"/>
              </a:endParaRPr>
            </a:p>
          </p:txBody>
        </p:sp>
        <p:sp>
          <p:nvSpPr>
            <p:cNvPr id="77" name="TextBox 44">
              <a:extLst>
                <a:ext uri="{FF2B5EF4-FFF2-40B4-BE49-F238E27FC236}">
                  <a16:creationId xmlns:a16="http://schemas.microsoft.com/office/drawing/2014/main" id="{8DE401F8-58A7-0868-4FDE-96893473DFCC}"/>
                </a:ext>
              </a:extLst>
            </p:cNvPr>
            <p:cNvSpPr txBox="1"/>
            <p:nvPr/>
          </p:nvSpPr>
          <p:spPr>
            <a:xfrm>
              <a:off x="9516499" y="3400991"/>
              <a:ext cx="1683474" cy="276999"/>
            </a:xfrm>
            <a:prstGeom prst="rect">
              <a:avLst/>
            </a:prstGeom>
            <a:noFill/>
            <a:ln cap="flat">
              <a:noFill/>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1D1D1B"/>
                  </a:solidFill>
                  <a:uFillTx/>
                  <a:latin typeface="Arial"/>
                  <a:cs typeface="Arial" pitchFamily="34"/>
                </a:rPr>
                <a:t>No pill intake/placebo </a:t>
              </a:r>
            </a:p>
          </p:txBody>
        </p:sp>
      </p:grpSp>
      <p:sp>
        <p:nvSpPr>
          <p:cNvPr id="78" name="Content Placeholder 1">
            <a:extLst>
              <a:ext uri="{FF2B5EF4-FFF2-40B4-BE49-F238E27FC236}">
                <a16:creationId xmlns:a16="http://schemas.microsoft.com/office/drawing/2014/main" id="{99FF18D2-80C3-A2F4-55EA-CFDF9622AED4}"/>
              </a:ext>
            </a:extLst>
          </p:cNvPr>
          <p:cNvSpPr txBox="1"/>
          <p:nvPr/>
        </p:nvSpPr>
        <p:spPr>
          <a:xfrm>
            <a:off x="539998" y="1043997"/>
            <a:ext cx="10825618" cy="62014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1D1D1B"/>
                </a:solidFill>
                <a:uFillTx/>
                <a:latin typeface="Arial" pitchFamily="34"/>
                <a:cs typeface="Arial" pitchFamily="34"/>
              </a:rPr>
              <a:t>In a study to assess drospirenone efficacy in the event of a missed pill, only one woman (0.8% [CI 0.0-4.4%]; n=127) was observed to ovulate during a cycle in which four pills were deliberately taken more than 24 hours late.</a:t>
            </a:r>
            <a:r>
              <a:rPr lang="en-US" sz="1600" b="0" i="0" u="none" strike="noStrike" kern="1200" cap="none" spc="0" baseline="30000">
                <a:solidFill>
                  <a:srgbClr val="1D1D1B"/>
                </a:solidFill>
                <a:uFillTx/>
                <a:latin typeface="Arial" pitchFamily="34"/>
                <a:cs typeface="Arial" pitchFamily="34"/>
              </a:rPr>
              <a:t>1</a:t>
            </a:r>
          </a:p>
        </p:txBody>
      </p:sp>
      <p:sp>
        <p:nvSpPr>
          <p:cNvPr id="79" name="Rounded Rectangle 83">
            <a:extLst>
              <a:ext uri="{FF2B5EF4-FFF2-40B4-BE49-F238E27FC236}">
                <a16:creationId xmlns:a16="http://schemas.microsoft.com/office/drawing/2014/main" id="{D0CF0298-8097-8A21-86DA-8FDFD83EA35D}"/>
              </a:ext>
            </a:extLst>
          </p:cNvPr>
          <p:cNvSpPr/>
          <p:nvPr/>
        </p:nvSpPr>
        <p:spPr>
          <a:xfrm>
            <a:off x="631173" y="4855820"/>
            <a:ext cx="10936937" cy="555068"/>
          </a:xfrm>
          <a:custGeom>
            <a:avLst/>
            <a:gdLst>
              <a:gd name="f0" fmla="val 10800000"/>
              <a:gd name="f1" fmla="val 5400000"/>
              <a:gd name="f2" fmla="val 16200000"/>
              <a:gd name="f3" fmla="val w"/>
              <a:gd name="f4" fmla="val h"/>
              <a:gd name="f5" fmla="val ss"/>
              <a:gd name="f6" fmla="val 0"/>
              <a:gd name="f7" fmla="*/ 5419351 1 1725033"/>
              <a:gd name="f8" fmla="val 45"/>
              <a:gd name="f9" fmla="val 255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alpha val="40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Arial" pitchFamily="34"/>
              <a:cs typeface="Arial" pitchFamily="34"/>
            </a:endParaRPr>
          </a:p>
        </p:txBody>
      </p:sp>
      <p:sp>
        <p:nvSpPr>
          <p:cNvPr id="80" name="TextBox 84">
            <a:extLst>
              <a:ext uri="{FF2B5EF4-FFF2-40B4-BE49-F238E27FC236}">
                <a16:creationId xmlns:a16="http://schemas.microsoft.com/office/drawing/2014/main" id="{7BA859B8-850F-77A1-CC34-53ED871504F2}"/>
              </a:ext>
            </a:extLst>
          </p:cNvPr>
          <p:cNvSpPr txBox="1"/>
          <p:nvPr/>
        </p:nvSpPr>
        <p:spPr>
          <a:xfrm>
            <a:off x="807076" y="4959751"/>
            <a:ext cx="10567062"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Arial" pitchFamily="34"/>
                <a:cs typeface="Arial" pitchFamily="34"/>
              </a:rPr>
              <a:t>Slynd</a:t>
            </a:r>
            <a:r>
              <a:rPr lang="en-US" sz="1600" b="0" i="0" u="none" strike="noStrike" kern="1200" cap="none" spc="0" baseline="30000">
                <a:solidFill>
                  <a:srgbClr val="FFFFFF"/>
                </a:solidFill>
                <a:uFillTx/>
                <a:latin typeface="Arial" pitchFamily="34"/>
                <a:cs typeface="Arial" pitchFamily="34"/>
              </a:rPr>
              <a:t>®</a:t>
            </a:r>
            <a:r>
              <a:rPr lang="en-US" sz="1600" b="0" i="0" u="none" strike="noStrike" kern="1200" cap="none" spc="0" baseline="0">
                <a:solidFill>
                  <a:srgbClr val="FFFFFF"/>
                </a:solidFill>
                <a:uFillTx/>
                <a:latin typeface="Arial" pitchFamily="34"/>
                <a:cs typeface="Arial" pitchFamily="34"/>
              </a:rPr>
              <a:t> effectively prevents ovulation even when a pill is taken up to 24 hours late.</a:t>
            </a:r>
            <a:r>
              <a:rPr lang="en-US" sz="1600" b="0" i="0" u="none" strike="noStrike" kern="1200" cap="none" spc="0" baseline="30000">
                <a:solidFill>
                  <a:srgbClr val="FFFFFF"/>
                </a:solidFill>
                <a:uFillTx/>
                <a:latin typeface="Arial" pitchFamily="34"/>
                <a:cs typeface="Arial" pitchFamily="34"/>
              </a:rPr>
              <a:t>1</a:t>
            </a:r>
            <a:r>
              <a:rPr lang="en-US" sz="1600" b="0" i="0" u="none" strike="noStrike" kern="1200" cap="none" spc="0" baseline="0">
                <a:solidFill>
                  <a:srgbClr val="FFFFFF"/>
                </a:solidFill>
                <a:uFillTx/>
                <a:latin typeface="Arial" pitchFamily="34"/>
                <a:cs typeface="Arial" pitchFamily="34"/>
              </a:rPr>
              <a:t> </a:t>
            </a:r>
          </a:p>
        </p:txBody>
      </p:sp>
      <p:sp>
        <p:nvSpPr>
          <p:cNvPr id="81" name="TextBox 2">
            <a:extLst>
              <a:ext uri="{FF2B5EF4-FFF2-40B4-BE49-F238E27FC236}">
                <a16:creationId xmlns:a16="http://schemas.microsoft.com/office/drawing/2014/main" id="{AF34FF92-8129-BDE0-0427-A31C573EC042}"/>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CI, confidence interval.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err="1">
                <a:solidFill>
                  <a:srgbClr val="1D1D1B"/>
                </a:solidFill>
                <a:uFillTx/>
                <a:latin typeface="Arial" pitchFamily="34"/>
                <a:cs typeface="Arial" pitchFamily="34"/>
              </a:rPr>
              <a:t>Duijkers</a:t>
            </a:r>
            <a:r>
              <a:rPr lang="en-US" sz="1000" b="0" i="0" u="none" strike="noStrike" kern="1200" cap="none" spc="0" baseline="0" dirty="0">
                <a:solidFill>
                  <a:srgbClr val="1D1D1B"/>
                </a:solidFill>
                <a:uFillTx/>
                <a:latin typeface="Arial" pitchFamily="34"/>
                <a:cs typeface="Arial" pitchFamily="34"/>
              </a:rPr>
              <a:t>, I.J.M., </a:t>
            </a:r>
            <a:r>
              <a:rPr lang="en-US" sz="1000" b="0" i="1" u="none" strike="noStrike" kern="1200" cap="none" spc="0" baseline="0" dirty="0">
                <a:solidFill>
                  <a:srgbClr val="1D1D1B"/>
                </a:solidFill>
                <a:uFillTx/>
                <a:latin typeface="Arial" pitchFamily="34"/>
                <a:cs typeface="Arial" pitchFamily="34"/>
              </a:rPr>
              <a:t>et al. Contraception. </a:t>
            </a:r>
            <a:r>
              <a:rPr lang="en-US" sz="1000" b="0" i="0" u="none" strike="noStrike" kern="1200" cap="none" spc="0" baseline="0" dirty="0">
                <a:solidFill>
                  <a:srgbClr val="1D1D1B"/>
                </a:solidFill>
                <a:uFillTx/>
                <a:latin typeface="Arial" pitchFamily="34"/>
                <a:cs typeface="Arial" pitchFamily="34"/>
              </a:rPr>
              <a:t>2015. 93(4): 303-309.</a:t>
            </a:r>
            <a:endParaRPr lang="en-GB" sz="1000" b="0" i="0" u="none" strike="noStrike" kern="1200" cap="none" spc="0" baseline="0" dirty="0">
              <a:solidFill>
                <a:srgbClr val="1D1D1B"/>
              </a:solidFill>
              <a:uFillTx/>
              <a:latin typeface="Arial" pitchFamily="34"/>
              <a:cs typeface="Arial" pitchFamily="34"/>
            </a:endParaRPr>
          </a:p>
        </p:txBody>
      </p:sp>
      <p:sp>
        <p:nvSpPr>
          <p:cNvPr id="82" name="TextBox 3">
            <a:extLst>
              <a:ext uri="{FF2B5EF4-FFF2-40B4-BE49-F238E27FC236}">
                <a16:creationId xmlns:a16="http://schemas.microsoft.com/office/drawing/2014/main" id="{728FBE19-79A6-DB07-1C20-F0EC728B10ED}"/>
              </a:ext>
            </a:extLst>
          </p:cNvPr>
          <p:cNvSpPr txBox="1"/>
          <p:nvPr/>
        </p:nvSpPr>
        <p:spPr>
          <a:xfrm>
            <a:off x="9320762" y="3774387"/>
            <a:ext cx="2230093" cy="24622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Adapted from Duijkers </a:t>
            </a:r>
            <a:r>
              <a:rPr lang="en-US" sz="1000" b="0" i="1" u="none" strike="noStrike" kern="1200" cap="none" spc="0" baseline="0">
                <a:solidFill>
                  <a:srgbClr val="1D1D1B"/>
                </a:solidFill>
                <a:uFillTx/>
                <a:latin typeface="Arial" pitchFamily="34"/>
                <a:cs typeface="Arial" pitchFamily="34"/>
              </a:rPr>
              <a:t>et al. </a:t>
            </a:r>
            <a:r>
              <a:rPr lang="en-US" sz="1000" b="0" i="0" u="none" strike="noStrike" kern="1200" cap="none" spc="0" baseline="0">
                <a:solidFill>
                  <a:srgbClr val="1D1D1B"/>
                </a:solidFill>
                <a:uFillTx/>
                <a:latin typeface="Arial" pitchFamily="34"/>
                <a:cs typeface="Arial" pitchFamily="34"/>
              </a:rPr>
              <a:t>2015.</a:t>
            </a:r>
            <a:r>
              <a:rPr lang="en-US" sz="1000" b="0" i="0" u="none" strike="noStrike" kern="1200" cap="none" spc="0" baseline="30000">
                <a:solidFill>
                  <a:srgbClr val="1D1D1B"/>
                </a:solidFill>
                <a:uFillTx/>
                <a:latin typeface="Arial" pitchFamily="34"/>
                <a:cs typeface="Arial" pitchFamily="34"/>
              </a:rPr>
              <a:t>1</a:t>
            </a:r>
            <a:r>
              <a:rPr lang="en-US" sz="1000" b="0" i="0" u="none" strike="noStrike" kern="1200" cap="none" spc="0" baseline="0">
                <a:solidFill>
                  <a:srgbClr val="1D1D1B"/>
                </a:solidFill>
                <a:uFillTx/>
                <a:latin typeface="Arial" pitchFamily="34"/>
                <a:cs typeface="Arial" pitchFamily="34"/>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B7B59925-22B4-185F-2A5D-2191A9AB3000}"/>
              </a:ext>
            </a:extLst>
          </p:cNvPr>
          <p:cNvSpPr/>
          <p:nvPr/>
        </p:nvSpPr>
        <p:spPr>
          <a:xfrm>
            <a:off x="4269094" y="1007853"/>
            <a:ext cx="7299015" cy="752276"/>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dirty="0">
                <a:solidFill>
                  <a:srgbClr val="1D1D1B"/>
                </a:solidFill>
                <a:latin typeface="Arial" panose="020B0604020202020204" pitchFamily="34" charset="0"/>
                <a:cs typeface="Arial" panose="020B0604020202020204" pitchFamily="34" charset="0"/>
              </a:rPr>
              <a:t>Dr Jen Peters </a:t>
            </a:r>
            <a:endParaRPr lang="en-US" b="1" i="0" u="none" strike="noStrike" kern="1200" cap="none" spc="0" baseline="0" dirty="0">
              <a:solidFill>
                <a:srgbClr val="1D1D1B"/>
              </a:solidFill>
              <a:uFillTx/>
              <a:latin typeface="Arial" panose="020B0604020202020204" pitchFamily="34" charset="0"/>
              <a:cs typeface="Arial" panose="020B0604020202020204" pitchFamily="34" charset="0"/>
            </a:endParaRPr>
          </a:p>
        </p:txBody>
      </p:sp>
      <p:sp>
        <p:nvSpPr>
          <p:cNvPr id="4" name="Rounded Rectangle 4">
            <a:extLst>
              <a:ext uri="{FF2B5EF4-FFF2-40B4-BE49-F238E27FC236}">
                <a16:creationId xmlns:a16="http://schemas.microsoft.com/office/drawing/2014/main" id="{80EFCB7C-C3B3-65D5-80EA-9641B28DECAB}"/>
              </a:ext>
            </a:extLst>
          </p:cNvPr>
          <p:cNvSpPr/>
          <p:nvPr/>
        </p:nvSpPr>
        <p:spPr>
          <a:xfrm>
            <a:off x="4269093" y="1964222"/>
            <a:ext cx="7299015" cy="3176744"/>
          </a:xfrm>
          <a:custGeom>
            <a:avLst/>
            <a:gdLst>
              <a:gd name="f0" fmla="val 10800000"/>
              <a:gd name="f1" fmla="val 5400000"/>
              <a:gd name="f2" fmla="val 16200000"/>
              <a:gd name="f3" fmla="val w"/>
              <a:gd name="f4" fmla="val h"/>
              <a:gd name="f5" fmla="val ss"/>
              <a:gd name="f6" fmla="val 0"/>
              <a:gd name="f7" fmla="*/ 5419351 1 1725033"/>
              <a:gd name="f8" fmla="val 45"/>
              <a:gd name="f9" fmla="val 122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r>
              <a:rPr lang="en-US" sz="1800" b="1" dirty="0">
                <a:solidFill>
                  <a:srgbClr val="1D1D1B"/>
                </a:solidFill>
                <a:effectLst/>
                <a:latin typeface="Arial" panose="020B0604020202020204" pitchFamily="34" charset="0"/>
                <a:ea typeface="Aptos" panose="020B0004020202020204" pitchFamily="34" charset="0"/>
                <a:cs typeface="Arial" panose="020B0604020202020204" pitchFamily="34" charset="0"/>
              </a:rPr>
              <a:t>B</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io</a:t>
            </a:r>
          </a:p>
          <a:p>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GP working in Liverpool in Primary Care and </a:t>
            </a:r>
            <a:r>
              <a:rPr lang="en-US" b="1" dirty="0" err="1">
                <a:solidFill>
                  <a:srgbClr val="1D1D1B"/>
                </a:solidFill>
                <a:latin typeface="Arial" panose="020B0604020202020204" pitchFamily="34" charset="0"/>
                <a:ea typeface="Aptos" panose="020B0004020202020204" pitchFamily="34" charset="0"/>
                <a:cs typeface="Arial" panose="020B0604020202020204" pitchFamily="34" charset="0"/>
              </a:rPr>
              <a:t>axess</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 sexual health</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LoC SDI &amp; IUD holder</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err="1">
                <a:solidFill>
                  <a:srgbClr val="1D1D1B"/>
                </a:solidFill>
                <a:latin typeface="Arial" panose="020B0604020202020204" pitchFamily="34" charset="0"/>
                <a:ea typeface="Aptos" panose="020B0004020202020204" pitchFamily="34" charset="0"/>
                <a:cs typeface="Arial" panose="020B0604020202020204" pitchFamily="34" charset="0"/>
              </a:rPr>
              <a:t>CoSRH</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 Registered Trainer </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BMS Management of the Menopause Certificate </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endParaRPr lang="en-GB" sz="1800" b="1" dirty="0">
              <a:solidFill>
                <a:srgbClr val="DBA2BE"/>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Rounded Rectangle 5">
            <a:extLst>
              <a:ext uri="{FF2B5EF4-FFF2-40B4-BE49-F238E27FC236}">
                <a16:creationId xmlns:a16="http://schemas.microsoft.com/office/drawing/2014/main" id="{4C243EDB-4456-873A-DCEA-031609D1F3E5}"/>
              </a:ext>
            </a:extLst>
          </p:cNvPr>
          <p:cNvSpPr/>
          <p:nvPr/>
        </p:nvSpPr>
        <p:spPr>
          <a:xfrm>
            <a:off x="4269093" y="5345059"/>
            <a:ext cx="7299015" cy="1454519"/>
          </a:xfrm>
          <a:custGeom>
            <a:avLst/>
            <a:gdLst>
              <a:gd name="f0" fmla="val 10800000"/>
              <a:gd name="f1" fmla="val 5400000"/>
              <a:gd name="f2" fmla="val 16200000"/>
              <a:gd name="f3" fmla="val w"/>
              <a:gd name="f4" fmla="val h"/>
              <a:gd name="f5" fmla="val ss"/>
              <a:gd name="f6" fmla="val 0"/>
              <a:gd name="f7" fmla="*/ 5419351 1 1725033"/>
              <a:gd name="f8" fmla="val 45"/>
              <a:gd name="f9" fmla="val 122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pPr lvl="0">
              <a:defRPr sz="1800" b="0" i="0" u="none" strike="noStrike" kern="0" cap="none" spc="0" baseline="0">
                <a:solidFill>
                  <a:srgbClr val="000000"/>
                </a:solidFill>
                <a:uFillTx/>
              </a:defRPr>
            </a:pPr>
            <a:r>
              <a:rPr lang="en-US" sz="2000" b="1">
                <a:solidFill>
                  <a:srgbClr val="1D1D1B"/>
                </a:solidFill>
                <a:latin typeface="Arial" panose="020B0604020202020204" pitchFamily="34" charset="0"/>
                <a:cs typeface="Arial" panose="020B0604020202020204" pitchFamily="34" charset="0"/>
              </a:rPr>
              <a:t>Disclosures</a:t>
            </a:r>
          </a:p>
          <a:p>
            <a:pPr lvl="0">
              <a:defRPr sz="1800" b="0" i="0" u="none" strike="noStrike" kern="0" cap="none" spc="0" baseline="0">
                <a:solidFill>
                  <a:srgbClr val="000000"/>
                </a:solidFill>
                <a:uFillTx/>
              </a:defRPr>
            </a:pPr>
            <a:endParaRPr lang="en-US" sz="2000" b="1">
              <a:solidFill>
                <a:srgbClr val="1D1D1B"/>
              </a:solidFill>
              <a:latin typeface="Arial" pitchFamily="34"/>
              <a:cs typeface="Arial" pitchFamily="34"/>
            </a:endParaRPr>
          </a:p>
          <a:p>
            <a:pPr lvl="0">
              <a:defRPr sz="1800" b="0" i="0" u="none" strike="noStrike" kern="0" cap="none" spc="0" baseline="0">
                <a:solidFill>
                  <a:srgbClr val="000000"/>
                </a:solidFill>
                <a:uFillTx/>
              </a:defRPr>
            </a:pPr>
            <a:r>
              <a:rPr lang="en-US">
                <a:solidFill>
                  <a:srgbClr val="1D1D1B"/>
                </a:solidFill>
                <a:latin typeface="Arial" pitchFamily="34"/>
                <a:cs typeface="Arial" pitchFamily="34"/>
              </a:rPr>
              <a:t>I have received honoraria from Exeltis</a:t>
            </a:r>
            <a:r>
              <a:rPr lang="en-US" kern="0">
                <a:solidFill>
                  <a:srgbClr val="1D1D1B"/>
                </a:solidFill>
                <a:latin typeface="Arial" pitchFamily="34"/>
                <a:cs typeface="Arial" pitchFamily="34"/>
              </a:rPr>
              <a:t>,</a:t>
            </a:r>
            <a:r>
              <a:rPr lang="en-US">
                <a:solidFill>
                  <a:srgbClr val="1D1D1B"/>
                </a:solidFill>
                <a:latin typeface="Arial" pitchFamily="34"/>
                <a:cs typeface="Arial" pitchFamily="34"/>
              </a:rPr>
              <a:t>Organon</a:t>
            </a:r>
            <a:r>
              <a:rPr lang="en-US" kern="0">
                <a:solidFill>
                  <a:srgbClr val="1D1D1B"/>
                </a:solidFill>
                <a:latin typeface="Arial" pitchFamily="34"/>
                <a:cs typeface="Arial" pitchFamily="34"/>
              </a:rPr>
              <a:t>, Besins &amp; MSD.</a:t>
            </a:r>
            <a:r>
              <a:rPr lang="en-US">
                <a:solidFill>
                  <a:srgbClr val="1D1D1B"/>
                </a:solidFill>
                <a:latin typeface="Arial" pitchFamily="34"/>
                <a:cs typeface="Arial" pitchFamily="34"/>
              </a:rPr>
              <a:t> </a:t>
            </a:r>
            <a:endParaRPr lang="en-US" dirty="0">
              <a:solidFill>
                <a:srgbClr val="1D1D1B"/>
              </a:solidFill>
              <a:latin typeface="Arial" pitchFamily="34"/>
              <a:cs typeface="Arial" pitchFamily="34"/>
            </a:endParaRPr>
          </a:p>
        </p:txBody>
      </p:sp>
      <p:sp>
        <p:nvSpPr>
          <p:cNvPr id="7" name="Content Placeholder 17">
            <a:extLst>
              <a:ext uri="{FF2B5EF4-FFF2-40B4-BE49-F238E27FC236}">
                <a16:creationId xmlns:a16="http://schemas.microsoft.com/office/drawing/2014/main" id="{F34BD2B2-BC13-CC85-5E2D-8476A67E3D70}"/>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Meet the speaker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C167F-5101-CC63-AB66-DA536F4D58DC}"/>
              </a:ext>
            </a:extLst>
          </p:cNvPr>
          <p:cNvSpPr txBox="1">
            <a:spLocks noGrp="1"/>
          </p:cNvSpPr>
          <p:nvPr>
            <p:ph type="body" idx="4294967295"/>
          </p:nvPr>
        </p:nvSpPr>
        <p:spPr>
          <a:xfrm>
            <a:off x="539998" y="539660"/>
            <a:ext cx="11028112" cy="365129"/>
          </a:xfrm>
        </p:spPr>
        <p:txBody>
          <a:bodyPr>
            <a:noAutofit/>
          </a:bodyPr>
          <a:lstStyle/>
          <a:p>
            <a:pPr marL="0" lvl="0" indent="0">
              <a:buNone/>
            </a:pPr>
            <a:r>
              <a:rPr lang="en-GB" sz="2800" dirty="0">
                <a:solidFill>
                  <a:srgbClr val="A4165D"/>
                </a:solidFill>
                <a:latin typeface="Arial" pitchFamily="34"/>
                <a:cs typeface="Arial" pitchFamily="34"/>
              </a:rPr>
              <a:t>What to do if they miss a pill </a:t>
            </a:r>
          </a:p>
        </p:txBody>
      </p:sp>
      <p:sp>
        <p:nvSpPr>
          <p:cNvPr id="3" name="TextBox 2">
            <a:extLst>
              <a:ext uri="{FF2B5EF4-FFF2-40B4-BE49-F238E27FC236}">
                <a16:creationId xmlns:a16="http://schemas.microsoft.com/office/drawing/2014/main" id="{E5927B5E-62D2-6E71-C7E3-F4CCDDF3DA5B}"/>
              </a:ext>
            </a:extLst>
          </p:cNvPr>
          <p:cNvSpPr txBox="1"/>
          <p:nvPr/>
        </p:nvSpPr>
        <p:spPr>
          <a:xfrm>
            <a:off x="5642546" y="1109730"/>
            <a:ext cx="6145261" cy="1600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1D1D1B"/>
                </a:solidFill>
                <a:uFillTx/>
                <a:latin typeface="Arial"/>
                <a:cs typeface="Arial" pitchFamily="34"/>
              </a:rPr>
              <a:t>Less than 24 hours late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dirty="0">
                <a:solidFill>
                  <a:srgbClr val="1D1D1B"/>
                </a:solidFill>
                <a:latin typeface="Arial"/>
                <a:cs typeface="Arial" pitchFamily="34"/>
              </a:rPr>
              <a:t>T</a:t>
            </a:r>
            <a:r>
              <a:rPr lang="en-GB" sz="1400" i="0" u="none" strike="noStrike" kern="1200" cap="none" spc="0" baseline="0" dirty="0">
                <a:solidFill>
                  <a:srgbClr val="1D1D1B"/>
                </a:solidFill>
                <a:uFillTx/>
                <a:latin typeface="Arial"/>
                <a:cs typeface="Arial" pitchFamily="34"/>
              </a:rPr>
              <a:t>ake the late pill as soon as remembered and </a:t>
            </a:r>
            <a:r>
              <a:rPr lang="en-GB" sz="1400" b="0" i="0" u="none" strike="noStrike" kern="1200" cap="none" spc="0" baseline="0" dirty="0">
                <a:solidFill>
                  <a:srgbClr val="1D1D1B"/>
                </a:solidFill>
                <a:uFillTx/>
                <a:latin typeface="Arial"/>
                <a:cs typeface="Arial" pitchFamily="34"/>
              </a:rPr>
              <a:t>take the next tablet at the usual time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dirty="0">
              <a:solidFill>
                <a:srgbClr val="1D1D1B"/>
              </a:solidFill>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dirty="0">
                <a:solidFill>
                  <a:srgbClr val="1D1D1B"/>
                </a:solidFill>
                <a:latin typeface="Arial"/>
                <a:cs typeface="Arial" pitchFamily="34"/>
              </a:rPr>
              <a:t>More than 24 hours late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dirty="0">
                <a:solidFill>
                  <a:srgbClr val="1D1D1B"/>
                </a:solidFill>
                <a:latin typeface="Arial"/>
                <a:cs typeface="Arial" pitchFamily="34"/>
              </a:rPr>
              <a:t>T</a:t>
            </a:r>
            <a:r>
              <a:rPr lang="en-GB" sz="1400" i="0" u="none" strike="noStrike" kern="1200" cap="none" spc="0" baseline="0" dirty="0">
                <a:solidFill>
                  <a:srgbClr val="1D1D1B"/>
                </a:solidFill>
                <a:uFillTx/>
                <a:latin typeface="Arial"/>
                <a:cs typeface="Arial" pitchFamily="34"/>
              </a:rPr>
              <a:t>ake the late pill as soon as remembered even if it means taking two pills at the same time</a:t>
            </a:r>
            <a:endParaRPr lang="en-GB" sz="1400" i="0" u="none" strike="noStrike" kern="1200" cap="none" spc="0" baseline="30000" dirty="0">
              <a:solidFill>
                <a:srgbClr val="1D1D1B"/>
              </a:solidFill>
              <a:uFillTx/>
              <a:latin typeface="Arial"/>
              <a:cs typeface="Arial" pitchFamily="34"/>
            </a:endParaRPr>
          </a:p>
        </p:txBody>
      </p:sp>
      <p:sp>
        <p:nvSpPr>
          <p:cNvPr id="22" name="Rounded Rectangle 10">
            <a:extLst>
              <a:ext uri="{FF2B5EF4-FFF2-40B4-BE49-F238E27FC236}">
                <a16:creationId xmlns:a16="http://schemas.microsoft.com/office/drawing/2014/main" id="{78D5800A-9905-73C9-442B-0158BEA9E7BF}"/>
              </a:ext>
            </a:extLst>
          </p:cNvPr>
          <p:cNvSpPr/>
          <p:nvPr/>
        </p:nvSpPr>
        <p:spPr>
          <a:xfrm>
            <a:off x="653134" y="1189952"/>
            <a:ext cx="4573810" cy="1439997"/>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23" name="TextBox 13">
            <a:extLst>
              <a:ext uri="{FF2B5EF4-FFF2-40B4-BE49-F238E27FC236}">
                <a16:creationId xmlns:a16="http://schemas.microsoft.com/office/drawing/2014/main" id="{9831F286-2A5F-E93D-D6DF-311C44F80A66}"/>
              </a:ext>
            </a:extLst>
          </p:cNvPr>
          <p:cNvSpPr txBox="1"/>
          <p:nvPr/>
        </p:nvSpPr>
        <p:spPr>
          <a:xfrm>
            <a:off x="1577496" y="1720534"/>
            <a:ext cx="3505709"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FFFFFF"/>
                </a:solidFill>
                <a:uFillTx/>
                <a:latin typeface="Arial"/>
                <a:cs typeface="Arial" pitchFamily="34"/>
              </a:rPr>
              <a:t>Days 1-14 (first and second row)</a:t>
            </a:r>
            <a:endParaRPr lang="en-US" sz="1600" b="0" i="0" u="none" strike="noStrike" kern="1200" cap="none" spc="0" baseline="30000" dirty="0">
              <a:solidFill>
                <a:srgbClr val="FFFFFF"/>
              </a:solidFill>
              <a:uFillTx/>
              <a:latin typeface="Arial"/>
              <a:cs typeface="Arial" pitchFamily="34"/>
            </a:endParaRPr>
          </a:p>
        </p:txBody>
      </p:sp>
      <p:sp>
        <p:nvSpPr>
          <p:cNvPr id="24" name="Rounded Rectangle 29">
            <a:extLst>
              <a:ext uri="{FF2B5EF4-FFF2-40B4-BE49-F238E27FC236}">
                <a16:creationId xmlns:a16="http://schemas.microsoft.com/office/drawing/2014/main" id="{0C112B9C-6D62-255C-F368-C1B623D322E4}"/>
              </a:ext>
            </a:extLst>
          </p:cNvPr>
          <p:cNvSpPr/>
          <p:nvPr/>
        </p:nvSpPr>
        <p:spPr>
          <a:xfrm>
            <a:off x="653134" y="3302737"/>
            <a:ext cx="4573810" cy="1439997"/>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25" name="TextBox 30">
            <a:extLst>
              <a:ext uri="{FF2B5EF4-FFF2-40B4-BE49-F238E27FC236}">
                <a16:creationId xmlns:a16="http://schemas.microsoft.com/office/drawing/2014/main" id="{6DE7712A-88CA-3860-E847-1B00018B9D39}"/>
              </a:ext>
            </a:extLst>
          </p:cNvPr>
          <p:cNvSpPr txBox="1"/>
          <p:nvPr/>
        </p:nvSpPr>
        <p:spPr>
          <a:xfrm>
            <a:off x="1649365" y="3776394"/>
            <a:ext cx="3505709"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dirty="0">
                <a:solidFill>
                  <a:srgbClr val="FFFFFF"/>
                </a:solidFill>
                <a:latin typeface="Arial"/>
                <a:cs typeface="Arial" pitchFamily="34"/>
              </a:rPr>
              <a:t>Days 15-24 (third and fourth row)</a:t>
            </a:r>
            <a:endParaRPr lang="en-US" sz="1600" b="0" i="0" u="none" strike="noStrike" kern="1200" cap="none" spc="0" baseline="0" dirty="0">
              <a:solidFill>
                <a:srgbClr val="FFFFFF"/>
              </a:solidFill>
              <a:uFillTx/>
              <a:latin typeface="Arial"/>
              <a:cs typeface="Arial" pitchFamily="34"/>
            </a:endParaRPr>
          </a:p>
        </p:txBody>
      </p:sp>
      <p:grpSp>
        <p:nvGrpSpPr>
          <p:cNvPr id="29" name="Group 53">
            <a:extLst>
              <a:ext uri="{FF2B5EF4-FFF2-40B4-BE49-F238E27FC236}">
                <a16:creationId xmlns:a16="http://schemas.microsoft.com/office/drawing/2014/main" id="{B99066C6-3BD5-F138-D9D0-8CC46F1C1732}"/>
              </a:ext>
            </a:extLst>
          </p:cNvPr>
          <p:cNvGrpSpPr/>
          <p:nvPr/>
        </p:nvGrpSpPr>
        <p:grpSpPr>
          <a:xfrm>
            <a:off x="836613" y="1539508"/>
            <a:ext cx="740883" cy="740883"/>
            <a:chOff x="7095734" y="2675753"/>
            <a:chExt cx="740883" cy="740883"/>
          </a:xfrm>
        </p:grpSpPr>
        <p:sp>
          <p:nvSpPr>
            <p:cNvPr id="30" name="Oval 23">
              <a:extLst>
                <a:ext uri="{FF2B5EF4-FFF2-40B4-BE49-F238E27FC236}">
                  <a16:creationId xmlns:a16="http://schemas.microsoft.com/office/drawing/2014/main" id="{76C36589-88F1-03A1-913E-BE212278E19B}"/>
                </a:ext>
              </a:extLst>
            </p:cNvPr>
            <p:cNvSpPr/>
            <p:nvPr/>
          </p:nvSpPr>
          <p:spPr>
            <a:xfrm>
              <a:off x="7095734" y="267575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1" name="Freeform 49">
              <a:extLst>
                <a:ext uri="{FF2B5EF4-FFF2-40B4-BE49-F238E27FC236}">
                  <a16:creationId xmlns:a16="http://schemas.microsoft.com/office/drawing/2014/main" id="{7E6077A4-9306-14BB-4CA0-9C1E8736C0B4}"/>
                </a:ext>
              </a:extLst>
            </p:cNvPr>
            <p:cNvSpPr/>
            <p:nvPr/>
          </p:nvSpPr>
          <p:spPr>
            <a:xfrm>
              <a:off x="7230288" y="2812200"/>
              <a:ext cx="471775" cy="467999"/>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sp>
        <p:nvSpPr>
          <p:cNvPr id="33" name="TextBox 32">
            <a:extLst>
              <a:ext uri="{FF2B5EF4-FFF2-40B4-BE49-F238E27FC236}">
                <a16:creationId xmlns:a16="http://schemas.microsoft.com/office/drawing/2014/main" id="{A7C90E36-4571-71A9-094D-1FD2842E70A2}"/>
              </a:ext>
            </a:extLst>
          </p:cNvPr>
          <p:cNvSpPr txBox="1"/>
          <p:nvPr/>
        </p:nvSpPr>
        <p:spPr>
          <a:xfrm>
            <a:off x="5678990" y="3530172"/>
            <a:ext cx="6145261"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rgbClr val="1D1D1B"/>
                </a:solidFill>
                <a:latin typeface="Arial"/>
                <a:cs typeface="Arial" pitchFamily="34"/>
              </a:rPr>
              <a:t>T</a:t>
            </a:r>
            <a:r>
              <a:rPr lang="en-GB" sz="1600" i="0" u="none" strike="noStrike" kern="1200" cap="none" spc="0" baseline="0" dirty="0">
                <a:solidFill>
                  <a:srgbClr val="1D1D1B"/>
                </a:solidFill>
                <a:uFillTx/>
                <a:latin typeface="Arial"/>
                <a:cs typeface="Arial" pitchFamily="34"/>
              </a:rPr>
              <a:t>ake the late pill as soon as remembered even if it means taking two pills at the same time and t</a:t>
            </a:r>
            <a:r>
              <a:rPr lang="en-GB" sz="1600" dirty="0">
                <a:solidFill>
                  <a:srgbClr val="1D1D1B"/>
                </a:solidFill>
                <a:latin typeface="Arial"/>
                <a:cs typeface="Arial" pitchFamily="34"/>
              </a:rPr>
              <a:t>hrow away the placebo pills and start a new packet</a:t>
            </a:r>
            <a:endParaRPr lang="en-GB" sz="1600" i="0" u="none" strike="noStrike" kern="1200" cap="none" spc="0" baseline="0" dirty="0">
              <a:solidFill>
                <a:srgbClr val="1D1D1B"/>
              </a:solidFill>
              <a:uFillTx/>
              <a:latin typeface="Arial"/>
              <a:cs typeface="Arial" pitchFamily="34"/>
            </a:endParaRPr>
          </a:p>
        </p:txBody>
      </p:sp>
      <p:grpSp>
        <p:nvGrpSpPr>
          <p:cNvPr id="34" name="Group 53">
            <a:extLst>
              <a:ext uri="{FF2B5EF4-FFF2-40B4-BE49-F238E27FC236}">
                <a16:creationId xmlns:a16="http://schemas.microsoft.com/office/drawing/2014/main" id="{A24D0131-B356-5E6A-68B2-FDAF73189281}"/>
              </a:ext>
            </a:extLst>
          </p:cNvPr>
          <p:cNvGrpSpPr/>
          <p:nvPr/>
        </p:nvGrpSpPr>
        <p:grpSpPr>
          <a:xfrm>
            <a:off x="836612" y="3575230"/>
            <a:ext cx="740883" cy="740883"/>
            <a:chOff x="7095734" y="2675753"/>
            <a:chExt cx="740883" cy="740883"/>
          </a:xfrm>
        </p:grpSpPr>
        <p:sp>
          <p:nvSpPr>
            <p:cNvPr id="35" name="Oval 23">
              <a:extLst>
                <a:ext uri="{FF2B5EF4-FFF2-40B4-BE49-F238E27FC236}">
                  <a16:creationId xmlns:a16="http://schemas.microsoft.com/office/drawing/2014/main" id="{F110ECEF-F873-2C0C-AADB-564E22E3A8F9}"/>
                </a:ext>
              </a:extLst>
            </p:cNvPr>
            <p:cNvSpPr/>
            <p:nvPr/>
          </p:nvSpPr>
          <p:spPr>
            <a:xfrm>
              <a:off x="7095734" y="267575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6" name="Freeform 49">
              <a:extLst>
                <a:ext uri="{FF2B5EF4-FFF2-40B4-BE49-F238E27FC236}">
                  <a16:creationId xmlns:a16="http://schemas.microsoft.com/office/drawing/2014/main" id="{523849A3-72B2-E2D4-7CAB-A1ADD8004C95}"/>
                </a:ext>
              </a:extLst>
            </p:cNvPr>
            <p:cNvSpPr/>
            <p:nvPr/>
          </p:nvSpPr>
          <p:spPr>
            <a:xfrm>
              <a:off x="7230288" y="2812200"/>
              <a:ext cx="471775" cy="467999"/>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sp>
        <p:nvSpPr>
          <p:cNvPr id="41" name="Content Placeholder 1">
            <a:extLst>
              <a:ext uri="{FF2B5EF4-FFF2-40B4-BE49-F238E27FC236}">
                <a16:creationId xmlns:a16="http://schemas.microsoft.com/office/drawing/2014/main" id="{81A569CD-9596-4248-D456-65161730C9BF}"/>
              </a:ext>
            </a:extLst>
          </p:cNvPr>
          <p:cNvSpPr txBox="1">
            <a:spLocks/>
          </p:cNvSpPr>
          <p:nvPr/>
        </p:nvSpPr>
        <p:spPr>
          <a:xfrm>
            <a:off x="796139" y="5135927"/>
            <a:ext cx="11028112" cy="628769"/>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GB" sz="1800" dirty="0">
                <a:solidFill>
                  <a:srgbClr val="A4165D"/>
                </a:solidFill>
                <a:latin typeface="Arial" pitchFamily="34"/>
                <a:cs typeface="Arial" pitchFamily="34"/>
              </a:rPr>
              <a:t>Any missed pills where it is more than 24 hours (48 hours from the last taken pill), emergency contraception to be considered, additional precautions (condoms) and 7 days of white active pills will be required</a:t>
            </a:r>
          </a:p>
        </p:txBody>
      </p:sp>
      <p:sp>
        <p:nvSpPr>
          <p:cNvPr id="42" name="TextBox 22">
            <a:extLst>
              <a:ext uri="{FF2B5EF4-FFF2-40B4-BE49-F238E27FC236}">
                <a16:creationId xmlns:a16="http://schemas.microsoft.com/office/drawing/2014/main" id="{256BE83C-AD4B-235B-527C-76B40003F6CF}"/>
              </a:ext>
            </a:extLst>
          </p:cNvPr>
          <p:cNvSpPr txBox="1"/>
          <p:nvPr/>
        </p:nvSpPr>
        <p:spPr>
          <a:xfrm>
            <a:off x="1963312" y="6157889"/>
            <a:ext cx="9612794" cy="24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a:t>
            </a:r>
          </a:p>
        </p:txBody>
      </p:sp>
    </p:spTree>
    <p:extLst>
      <p:ext uri="{BB962C8B-B14F-4D97-AF65-F5344CB8AC3E}">
        <p14:creationId xmlns:p14="http://schemas.microsoft.com/office/powerpoint/2010/main" val="276676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C167F-5101-CC63-AB66-DA536F4D58DC}"/>
              </a:ext>
            </a:extLst>
          </p:cNvPr>
          <p:cNvSpPr txBox="1">
            <a:spLocks noGrp="1"/>
          </p:cNvSpPr>
          <p:nvPr>
            <p:ph type="body" idx="4294967295"/>
          </p:nvPr>
        </p:nvSpPr>
        <p:spPr>
          <a:xfrm>
            <a:off x="539998" y="539660"/>
            <a:ext cx="11028112" cy="365129"/>
          </a:xfrm>
        </p:spPr>
        <p:txBody>
          <a:bodyPr>
            <a:noAutofit/>
          </a:bodyPr>
          <a:lstStyle/>
          <a:p>
            <a:pPr marL="0" lvl="0" indent="0">
              <a:buNone/>
            </a:pPr>
            <a:r>
              <a:rPr lang="en-GB" sz="2400" dirty="0">
                <a:solidFill>
                  <a:srgbClr val="A4165D"/>
                </a:solidFill>
                <a:latin typeface="Arial" pitchFamily="34"/>
                <a:cs typeface="Arial" pitchFamily="34"/>
              </a:rPr>
              <a:t>What to do if they miss a placebo pill or experience vomiting/diarrhoea</a:t>
            </a:r>
          </a:p>
        </p:txBody>
      </p:sp>
      <p:sp>
        <p:nvSpPr>
          <p:cNvPr id="3" name="TextBox 2">
            <a:extLst>
              <a:ext uri="{FF2B5EF4-FFF2-40B4-BE49-F238E27FC236}">
                <a16:creationId xmlns:a16="http://schemas.microsoft.com/office/drawing/2014/main" id="{E5927B5E-62D2-6E71-C7E3-F4CCDDF3DA5B}"/>
              </a:ext>
            </a:extLst>
          </p:cNvPr>
          <p:cNvSpPr txBox="1"/>
          <p:nvPr/>
        </p:nvSpPr>
        <p:spPr>
          <a:xfrm>
            <a:off x="5678989" y="1569298"/>
            <a:ext cx="6145261"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rgbClr val="1D1D1B"/>
                </a:solidFill>
                <a:latin typeface="Arial"/>
                <a:cs typeface="Arial" pitchFamily="34"/>
              </a:rPr>
              <a:t>Missed a placebo tablet</a:t>
            </a:r>
            <a:endParaRPr lang="en-GB" sz="1600" b="1"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rgbClr val="1D1D1B"/>
                </a:solidFill>
                <a:latin typeface="Arial"/>
                <a:cs typeface="Arial" pitchFamily="34"/>
              </a:rPr>
              <a:t>Throw away the missed placebo tablet and continue </a:t>
            </a:r>
            <a:endParaRPr lang="en-GB" sz="1600" b="0" i="0" u="none" strike="noStrike" kern="1200" cap="none" spc="0" baseline="0" dirty="0">
              <a:solidFill>
                <a:srgbClr val="1D1D1B"/>
              </a:solidFill>
              <a:uFillTx/>
              <a:latin typeface="Arial"/>
              <a:cs typeface="Arial" pitchFamily="34"/>
            </a:endParaRPr>
          </a:p>
        </p:txBody>
      </p:sp>
      <p:sp>
        <p:nvSpPr>
          <p:cNvPr id="22" name="Rounded Rectangle 10">
            <a:extLst>
              <a:ext uri="{FF2B5EF4-FFF2-40B4-BE49-F238E27FC236}">
                <a16:creationId xmlns:a16="http://schemas.microsoft.com/office/drawing/2014/main" id="{78D5800A-9905-73C9-442B-0158BEA9E7BF}"/>
              </a:ext>
            </a:extLst>
          </p:cNvPr>
          <p:cNvSpPr/>
          <p:nvPr/>
        </p:nvSpPr>
        <p:spPr>
          <a:xfrm>
            <a:off x="653134" y="1189952"/>
            <a:ext cx="4573810" cy="1439997"/>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23" name="TextBox 13">
            <a:extLst>
              <a:ext uri="{FF2B5EF4-FFF2-40B4-BE49-F238E27FC236}">
                <a16:creationId xmlns:a16="http://schemas.microsoft.com/office/drawing/2014/main" id="{9831F286-2A5F-E93D-D6DF-311C44F80A66}"/>
              </a:ext>
            </a:extLst>
          </p:cNvPr>
          <p:cNvSpPr txBox="1"/>
          <p:nvPr/>
        </p:nvSpPr>
        <p:spPr>
          <a:xfrm>
            <a:off x="1577496" y="1720534"/>
            <a:ext cx="3505709"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FFFFFF"/>
                </a:solidFill>
                <a:uFillTx/>
                <a:latin typeface="Arial"/>
                <a:cs typeface="Arial" pitchFamily="34"/>
              </a:rPr>
              <a:t>Days 25-28 (fourth row)</a:t>
            </a:r>
            <a:endParaRPr lang="en-US" sz="1600" b="0" i="0" u="none" strike="noStrike" kern="1200" cap="none" spc="0" baseline="30000" dirty="0">
              <a:solidFill>
                <a:srgbClr val="FFFFFF"/>
              </a:solidFill>
              <a:uFillTx/>
              <a:latin typeface="Arial"/>
              <a:cs typeface="Arial" pitchFamily="34"/>
            </a:endParaRPr>
          </a:p>
        </p:txBody>
      </p:sp>
      <p:sp>
        <p:nvSpPr>
          <p:cNvPr id="24" name="Rounded Rectangle 29">
            <a:extLst>
              <a:ext uri="{FF2B5EF4-FFF2-40B4-BE49-F238E27FC236}">
                <a16:creationId xmlns:a16="http://schemas.microsoft.com/office/drawing/2014/main" id="{0C112B9C-6D62-255C-F368-C1B623D322E4}"/>
              </a:ext>
            </a:extLst>
          </p:cNvPr>
          <p:cNvSpPr/>
          <p:nvPr/>
        </p:nvSpPr>
        <p:spPr>
          <a:xfrm>
            <a:off x="653134" y="3302737"/>
            <a:ext cx="4573810" cy="1439997"/>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25" name="TextBox 30">
            <a:extLst>
              <a:ext uri="{FF2B5EF4-FFF2-40B4-BE49-F238E27FC236}">
                <a16:creationId xmlns:a16="http://schemas.microsoft.com/office/drawing/2014/main" id="{6DE7712A-88CA-3860-E847-1B00018B9D39}"/>
              </a:ext>
            </a:extLst>
          </p:cNvPr>
          <p:cNvSpPr txBox="1"/>
          <p:nvPr/>
        </p:nvSpPr>
        <p:spPr>
          <a:xfrm>
            <a:off x="1649365" y="3776394"/>
            <a:ext cx="3505709"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dirty="0">
                <a:solidFill>
                  <a:srgbClr val="FFFFFF"/>
                </a:solidFill>
                <a:latin typeface="Arial"/>
                <a:cs typeface="Arial" pitchFamily="34"/>
              </a:rPr>
              <a:t>Days 1-24 (Vomiting or </a:t>
            </a:r>
            <a:r>
              <a:rPr lang="en-US" sz="1600" dirty="0" err="1">
                <a:solidFill>
                  <a:srgbClr val="FFFFFF"/>
                </a:solidFill>
                <a:latin typeface="Arial"/>
                <a:cs typeface="Arial" pitchFamily="34"/>
              </a:rPr>
              <a:t>Diarrhoea</a:t>
            </a:r>
            <a:r>
              <a:rPr lang="en-US" sz="1600" dirty="0">
                <a:solidFill>
                  <a:srgbClr val="FFFFFF"/>
                </a:solidFill>
                <a:latin typeface="Arial"/>
                <a:cs typeface="Arial" pitchFamily="34"/>
              </a:rPr>
              <a:t>)</a:t>
            </a:r>
            <a:endParaRPr lang="en-US" sz="1600" b="0" i="0" u="none" strike="noStrike" kern="1200" cap="none" spc="0" baseline="0" dirty="0">
              <a:solidFill>
                <a:srgbClr val="FFFFFF"/>
              </a:solidFill>
              <a:uFillTx/>
              <a:latin typeface="Arial"/>
              <a:cs typeface="Arial" pitchFamily="34"/>
            </a:endParaRPr>
          </a:p>
        </p:txBody>
      </p:sp>
      <p:grpSp>
        <p:nvGrpSpPr>
          <p:cNvPr id="29" name="Group 53">
            <a:extLst>
              <a:ext uri="{FF2B5EF4-FFF2-40B4-BE49-F238E27FC236}">
                <a16:creationId xmlns:a16="http://schemas.microsoft.com/office/drawing/2014/main" id="{B99066C6-3BD5-F138-D9D0-8CC46F1C1732}"/>
              </a:ext>
            </a:extLst>
          </p:cNvPr>
          <p:cNvGrpSpPr/>
          <p:nvPr/>
        </p:nvGrpSpPr>
        <p:grpSpPr>
          <a:xfrm>
            <a:off x="836613" y="1539508"/>
            <a:ext cx="740883" cy="740883"/>
            <a:chOff x="7095734" y="2675753"/>
            <a:chExt cx="740883" cy="740883"/>
          </a:xfrm>
        </p:grpSpPr>
        <p:sp>
          <p:nvSpPr>
            <p:cNvPr id="30" name="Oval 23">
              <a:extLst>
                <a:ext uri="{FF2B5EF4-FFF2-40B4-BE49-F238E27FC236}">
                  <a16:creationId xmlns:a16="http://schemas.microsoft.com/office/drawing/2014/main" id="{76C36589-88F1-03A1-913E-BE212278E19B}"/>
                </a:ext>
              </a:extLst>
            </p:cNvPr>
            <p:cNvSpPr/>
            <p:nvPr/>
          </p:nvSpPr>
          <p:spPr>
            <a:xfrm>
              <a:off x="7095734" y="267575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1" name="Freeform 49">
              <a:extLst>
                <a:ext uri="{FF2B5EF4-FFF2-40B4-BE49-F238E27FC236}">
                  <a16:creationId xmlns:a16="http://schemas.microsoft.com/office/drawing/2014/main" id="{7E6077A4-9306-14BB-4CA0-9C1E8736C0B4}"/>
                </a:ext>
              </a:extLst>
            </p:cNvPr>
            <p:cNvSpPr/>
            <p:nvPr/>
          </p:nvSpPr>
          <p:spPr>
            <a:xfrm>
              <a:off x="7230288" y="2812200"/>
              <a:ext cx="471775" cy="467999"/>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sp>
        <p:nvSpPr>
          <p:cNvPr id="33" name="TextBox 32">
            <a:extLst>
              <a:ext uri="{FF2B5EF4-FFF2-40B4-BE49-F238E27FC236}">
                <a16:creationId xmlns:a16="http://schemas.microsoft.com/office/drawing/2014/main" id="{A7C90E36-4571-71A9-094D-1FD2842E70A2}"/>
              </a:ext>
            </a:extLst>
          </p:cNvPr>
          <p:cNvSpPr txBox="1"/>
          <p:nvPr/>
        </p:nvSpPr>
        <p:spPr>
          <a:xfrm>
            <a:off x="5678989" y="3407062"/>
            <a:ext cx="6145261" cy="13234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rgbClr val="1D1D1B"/>
                </a:solidFill>
                <a:latin typeface="Arial"/>
                <a:cs typeface="Arial" pitchFamily="34"/>
              </a:rPr>
              <a:t>Within 3-4 hours of taking </a:t>
            </a:r>
            <a:r>
              <a:rPr lang="en-GB" sz="1600" b="1" dirty="0" err="1">
                <a:solidFill>
                  <a:srgbClr val="1D1D1B"/>
                </a:solidFill>
                <a:latin typeface="Arial"/>
                <a:cs typeface="Arial" pitchFamily="34"/>
              </a:rPr>
              <a:t>Slynd</a:t>
            </a:r>
            <a:endParaRPr lang="en-GB" sz="1600" b="1" dirty="0">
              <a:solidFill>
                <a:srgbClr val="1D1D1B"/>
              </a:solidFill>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0" u="none" strike="noStrike" kern="1200" cap="none" spc="0" baseline="0" dirty="0">
                <a:solidFill>
                  <a:srgbClr val="1D1D1B"/>
                </a:solidFill>
                <a:uFillTx/>
                <a:latin typeface="Arial"/>
                <a:cs typeface="Arial" pitchFamily="34"/>
              </a:rPr>
              <a:t>Take another active pill from another blister pack within </a:t>
            </a:r>
            <a:r>
              <a:rPr lang="en-GB" sz="1600" dirty="0">
                <a:solidFill>
                  <a:srgbClr val="1D1D1B"/>
                </a:solidFill>
                <a:latin typeface="Arial"/>
                <a:cs typeface="Arial" pitchFamily="34"/>
              </a:rPr>
              <a:t>24</a:t>
            </a:r>
            <a:r>
              <a:rPr lang="en-GB" sz="1600" i="0" u="none" strike="noStrike" kern="1200" cap="none" spc="0" baseline="0" dirty="0">
                <a:solidFill>
                  <a:srgbClr val="1D1D1B"/>
                </a:solidFill>
                <a:uFillTx/>
                <a:latin typeface="Arial"/>
                <a:cs typeface="Arial" pitchFamily="34"/>
              </a:rPr>
              <a:t> hours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rgbClr val="1D1D1B"/>
                </a:solidFill>
                <a:latin typeface="Arial"/>
                <a:cs typeface="Arial" pitchFamily="34"/>
              </a:rPr>
              <a:t>More than 24 hours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0" u="none" strike="noStrike" kern="1200" cap="none" spc="0" baseline="0" dirty="0">
                <a:solidFill>
                  <a:srgbClr val="1D1D1B"/>
                </a:solidFill>
                <a:uFillTx/>
                <a:latin typeface="Arial"/>
                <a:cs typeface="Arial" pitchFamily="34"/>
              </a:rPr>
              <a:t>Follow missed pill guidance </a:t>
            </a:r>
          </a:p>
        </p:txBody>
      </p:sp>
      <p:grpSp>
        <p:nvGrpSpPr>
          <p:cNvPr id="34" name="Group 53">
            <a:extLst>
              <a:ext uri="{FF2B5EF4-FFF2-40B4-BE49-F238E27FC236}">
                <a16:creationId xmlns:a16="http://schemas.microsoft.com/office/drawing/2014/main" id="{A24D0131-B356-5E6A-68B2-FDAF73189281}"/>
              </a:ext>
            </a:extLst>
          </p:cNvPr>
          <p:cNvGrpSpPr/>
          <p:nvPr/>
        </p:nvGrpSpPr>
        <p:grpSpPr>
          <a:xfrm>
            <a:off x="836612" y="3575230"/>
            <a:ext cx="740883" cy="740883"/>
            <a:chOff x="7095734" y="2675753"/>
            <a:chExt cx="740883" cy="740883"/>
          </a:xfrm>
        </p:grpSpPr>
        <p:sp>
          <p:nvSpPr>
            <p:cNvPr id="35" name="Oval 23">
              <a:extLst>
                <a:ext uri="{FF2B5EF4-FFF2-40B4-BE49-F238E27FC236}">
                  <a16:creationId xmlns:a16="http://schemas.microsoft.com/office/drawing/2014/main" id="{F110ECEF-F873-2C0C-AADB-564E22E3A8F9}"/>
                </a:ext>
              </a:extLst>
            </p:cNvPr>
            <p:cNvSpPr/>
            <p:nvPr/>
          </p:nvSpPr>
          <p:spPr>
            <a:xfrm>
              <a:off x="7095734" y="267575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6" name="Freeform 49">
              <a:extLst>
                <a:ext uri="{FF2B5EF4-FFF2-40B4-BE49-F238E27FC236}">
                  <a16:creationId xmlns:a16="http://schemas.microsoft.com/office/drawing/2014/main" id="{523849A3-72B2-E2D4-7CAB-A1ADD8004C95}"/>
                </a:ext>
              </a:extLst>
            </p:cNvPr>
            <p:cNvSpPr/>
            <p:nvPr/>
          </p:nvSpPr>
          <p:spPr>
            <a:xfrm>
              <a:off x="7230288" y="2812200"/>
              <a:ext cx="471775" cy="467999"/>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sp>
        <p:nvSpPr>
          <p:cNvPr id="41" name="Content Placeholder 1">
            <a:extLst>
              <a:ext uri="{FF2B5EF4-FFF2-40B4-BE49-F238E27FC236}">
                <a16:creationId xmlns:a16="http://schemas.microsoft.com/office/drawing/2014/main" id="{81A569CD-9596-4248-D456-65161730C9BF}"/>
              </a:ext>
            </a:extLst>
          </p:cNvPr>
          <p:cNvSpPr txBox="1">
            <a:spLocks/>
          </p:cNvSpPr>
          <p:nvPr/>
        </p:nvSpPr>
        <p:spPr>
          <a:xfrm>
            <a:off x="796139" y="5194579"/>
            <a:ext cx="11028112" cy="847563"/>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GB" dirty="0">
                <a:solidFill>
                  <a:srgbClr val="A4165D"/>
                </a:solidFill>
                <a:latin typeface="Arial" pitchFamily="34"/>
                <a:cs typeface="Arial" pitchFamily="34"/>
              </a:rPr>
              <a:t>Any missed pills in the first week of starting tablets and sex has occurred in the preceding week, emergency contraception should be considered, additional precautions (condoms) and 7 days of white active pills will be required</a:t>
            </a:r>
          </a:p>
        </p:txBody>
      </p:sp>
      <p:sp>
        <p:nvSpPr>
          <p:cNvPr id="4" name="TextBox 22">
            <a:extLst>
              <a:ext uri="{FF2B5EF4-FFF2-40B4-BE49-F238E27FC236}">
                <a16:creationId xmlns:a16="http://schemas.microsoft.com/office/drawing/2014/main" id="{435BBD12-E9AB-70DB-AD36-4C356E81AC79}"/>
              </a:ext>
            </a:extLst>
          </p:cNvPr>
          <p:cNvSpPr txBox="1"/>
          <p:nvPr/>
        </p:nvSpPr>
        <p:spPr>
          <a:xfrm>
            <a:off x="1955316" y="6195229"/>
            <a:ext cx="9612794" cy="24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a:t>
            </a:r>
          </a:p>
        </p:txBody>
      </p:sp>
    </p:spTree>
    <p:extLst>
      <p:ext uri="{BB962C8B-B14F-4D97-AF65-F5344CB8AC3E}">
        <p14:creationId xmlns:p14="http://schemas.microsoft.com/office/powerpoint/2010/main" val="14972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7694347-29E5-4198-C6AE-72A99BE62948}"/>
              </a:ext>
            </a:extLst>
          </p:cNvPr>
          <p:cNvSpPr/>
          <p:nvPr/>
        </p:nvSpPr>
        <p:spPr>
          <a:xfrm>
            <a:off x="623885" y="3341656"/>
            <a:ext cx="10944225" cy="1111809"/>
          </a:xfrm>
          <a:custGeom>
            <a:avLst/>
            <a:gdLst>
              <a:gd name="f0" fmla="val 10800000"/>
              <a:gd name="f1" fmla="val 5400000"/>
              <a:gd name="f2" fmla="val 16200000"/>
              <a:gd name="f3" fmla="val w"/>
              <a:gd name="f4" fmla="val h"/>
              <a:gd name="f5" fmla="val ss"/>
              <a:gd name="f6" fmla="val 0"/>
              <a:gd name="f7" fmla="*/ 5419351 1 1725033"/>
              <a:gd name="f8" fmla="val 45"/>
              <a:gd name="f9" fmla="val 255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Arial" pitchFamily="34"/>
                <a:cs typeface="Arial" pitchFamily="34"/>
              </a:rPr>
              <a:t>After 9-      12 months of </a:t>
            </a:r>
            <a:r>
              <a:rPr lang="en-GB" sz="1600" b="0" i="0" u="none" strike="noStrike" kern="1200" cap="none" spc="0" baseline="0" dirty="0" err="1">
                <a:solidFill>
                  <a:srgbClr val="FFFFFF"/>
                </a:solidFill>
                <a:uFillTx/>
                <a:latin typeface="Arial" pitchFamily="34"/>
                <a:cs typeface="Arial" pitchFamily="34"/>
              </a:rPr>
              <a:t>drospirenone</a:t>
            </a:r>
            <a:r>
              <a:rPr lang="en-GB" sz="1600" b="0" i="0" u="none" strike="noStrike" kern="1200" cap="none" spc="0" baseline="0" dirty="0">
                <a:solidFill>
                  <a:srgbClr val="FFFFFF"/>
                </a:solidFill>
                <a:uFillTx/>
                <a:latin typeface="Arial" pitchFamily="34"/>
                <a:cs typeface="Arial" pitchFamily="34"/>
              </a:rPr>
              <a:t> 4mg use, about 30% of women will experience amenorrhoea</a:t>
            </a:r>
            <a:r>
              <a:rPr lang="en-US" sz="1600" b="0" i="0" u="none" strike="noStrike" kern="1200" cap="none" spc="0" baseline="0" dirty="0">
                <a:solidFill>
                  <a:srgbClr val="FFFFFF"/>
                </a:solidFill>
                <a:uFillTx/>
                <a:latin typeface="Arial" pitchFamily="34"/>
                <a:cs typeface="Arial" pitchFamily="34"/>
              </a:rPr>
              <a:t>.</a:t>
            </a:r>
            <a:r>
              <a:rPr lang="en-GB" sz="1600" b="0" i="0" u="none" strike="noStrike" kern="1200" cap="none" spc="0" baseline="30000" dirty="0">
                <a:solidFill>
                  <a:schemeClr val="bg1"/>
                </a:solidFill>
                <a:uFillTx/>
                <a:latin typeface="Arial" pitchFamily="34"/>
                <a:cs typeface="Arial" pitchFamily="34"/>
              </a:rPr>
              <a:t>1, 2</a:t>
            </a:r>
            <a:r>
              <a:rPr lang="en-US" sz="1600" b="0" i="0" u="none" strike="noStrike" kern="1200" cap="none" spc="0" baseline="0" dirty="0">
                <a:solidFill>
                  <a:srgbClr val="FFFFFF"/>
                </a:solidFill>
                <a:uFillTx/>
                <a:latin typeface="Arial" pitchFamily="34"/>
                <a:cs typeface="Arial" pitchFamily="34"/>
              </a:rPr>
              <a:t> </a:t>
            </a:r>
            <a:endParaRPr lang="en-US" sz="1600" b="0" i="0" u="none" strike="noStrike" kern="1200" cap="none" spc="0" baseline="0" dirty="0">
              <a:solidFill>
                <a:srgbClr val="FFFFFF"/>
              </a:solidFill>
              <a:uFillTx/>
              <a:latin typeface="Arial"/>
            </a:endParaRPr>
          </a:p>
        </p:txBody>
      </p:sp>
      <p:sp>
        <p:nvSpPr>
          <p:cNvPr id="3" name="Content Placeholder 1">
            <a:extLst>
              <a:ext uri="{FF2B5EF4-FFF2-40B4-BE49-F238E27FC236}">
                <a16:creationId xmlns:a16="http://schemas.microsoft.com/office/drawing/2014/main" id="{AEE57B55-9D28-4655-1203-1DF63C96724A}"/>
              </a:ext>
            </a:extLst>
          </p:cNvPr>
          <p:cNvSpPr txBox="1"/>
          <p:nvPr/>
        </p:nvSpPr>
        <p:spPr>
          <a:xfrm>
            <a:off x="539998" y="1740039"/>
            <a:ext cx="11094954" cy="1370905"/>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pitchFamily="34"/>
                <a:cs typeface="Arial" pitchFamily="34"/>
              </a:rPr>
              <a:t>Bleeding with </a:t>
            </a:r>
            <a:r>
              <a:rPr lang="en-GB" sz="1600" b="0" i="0" u="none" strike="noStrike" kern="1200" cap="none" spc="0" baseline="0" dirty="0" err="1">
                <a:solidFill>
                  <a:srgbClr val="1D1D1B"/>
                </a:solidFill>
                <a:uFillTx/>
                <a:latin typeface="Arial" pitchFamily="34"/>
                <a:cs typeface="Arial" pitchFamily="34"/>
              </a:rPr>
              <a:t>drospirenone</a:t>
            </a:r>
            <a:r>
              <a:rPr lang="en-GB" sz="1600" b="0" i="0" u="none" strike="noStrike" kern="1200" cap="none" spc="0" baseline="0" dirty="0">
                <a:solidFill>
                  <a:srgbClr val="1D1D1B"/>
                </a:solidFill>
                <a:uFillTx/>
                <a:latin typeface="Arial" pitchFamily="34"/>
                <a:cs typeface="Arial" pitchFamily="34"/>
              </a:rPr>
              <a:t> 4 mg – as with all POPs can be unpredictable and bleeding experiences will be variable. </a:t>
            </a:r>
            <a:endParaRPr lang="en-GB" sz="1600" dirty="0">
              <a:solidFill>
                <a:srgbClr val="1D1D1B"/>
              </a:solidFill>
              <a:latin typeface="Arial" pitchFamily="34"/>
              <a:cs typeface="Arial" pitchFamily="34"/>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pitchFamily="34"/>
                <a:cs typeface="Arial" pitchFamily="34"/>
              </a:rPr>
              <a:t>Individuals may experience scheduled bleeding (during the HFI), unscheduled bleeding, or no bleeding at all. Bleeding may be light or moderate, and both scheduled and unscheduled bleeding can occur.</a:t>
            </a:r>
            <a:r>
              <a:rPr lang="en-GB" sz="1600" b="0" i="0" u="none" strike="noStrike" kern="1200" cap="none" spc="0" baseline="30000" dirty="0">
                <a:solidFill>
                  <a:srgbClr val="1D1D1B"/>
                </a:solidFill>
                <a:uFillTx/>
                <a:latin typeface="Arial" pitchFamily="34"/>
                <a:cs typeface="Arial" pitchFamily="34"/>
              </a:rPr>
              <a:t>1,2</a:t>
            </a:r>
            <a:endParaRPr lang="en-GB" sz="1600" b="0" i="0" u="none" strike="noStrike" kern="1200" cap="none" spc="0" baseline="0" dirty="0">
              <a:solidFill>
                <a:srgbClr val="1D1D1B"/>
              </a:solidFill>
              <a:uFillTx/>
              <a:latin typeface="Arial" pitchFamily="34"/>
              <a:cs typeface="Arial" pitchFamily="34"/>
            </a:endParaRPr>
          </a:p>
        </p:txBody>
      </p:sp>
      <p:sp>
        <p:nvSpPr>
          <p:cNvPr id="5" name="TextBox 11">
            <a:extLst>
              <a:ext uri="{FF2B5EF4-FFF2-40B4-BE49-F238E27FC236}">
                <a16:creationId xmlns:a16="http://schemas.microsoft.com/office/drawing/2014/main" id="{1D4A5AB6-0E4E-4D3A-097A-5EB23443E11D}"/>
              </a:ext>
            </a:extLst>
          </p:cNvPr>
          <p:cNvSpPr txBox="1"/>
          <p:nvPr/>
        </p:nvSpPr>
        <p:spPr>
          <a:xfrm>
            <a:off x="2105109" y="5984912"/>
            <a:ext cx="9612794"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HFI, hormone-free interval; POPs, progestogen-only pills.</a:t>
            </a:r>
          </a:p>
          <a:p>
            <a:pPr>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 FSRH Clinical Guidelines progestogen-only pills. </a:t>
            </a:r>
            <a:r>
              <a:rPr lang="en-GB" sz="1000" b="0" i="0" u="none" strike="noStrike" kern="0" cap="none" spc="0" baseline="0" dirty="0">
                <a:solidFill>
                  <a:srgbClr val="1D1D1B"/>
                </a:solidFill>
                <a:uFillTx/>
                <a:latin typeface="Arial" pitchFamily="34"/>
                <a:cs typeface="Arial" pitchFamily="34"/>
              </a:rPr>
              <a:t>07/2023</a:t>
            </a:r>
            <a:r>
              <a:rPr lang="en-GB" sz="1000" b="0" i="0" u="none" strike="noStrike" kern="1200" cap="none" spc="0" baseline="0" dirty="0">
                <a:solidFill>
                  <a:srgbClr val="1D1D1B"/>
                </a:solidFill>
                <a:uFillTx/>
                <a:latin typeface="Arial" pitchFamily="34"/>
                <a:cs typeface="Arial" pitchFamily="34"/>
              </a:rPr>
              <a:t>. 2.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dirty="0">
              <a:solidFill>
                <a:srgbClr val="1D1D1B"/>
              </a:solidFill>
              <a:uFillTx/>
              <a:latin typeface="Arial" pitchFamily="34"/>
              <a:cs typeface="Arial" pitchFamily="34"/>
            </a:endParaRPr>
          </a:p>
        </p:txBody>
      </p:sp>
      <p:grpSp>
        <p:nvGrpSpPr>
          <p:cNvPr id="6" name="Group 18">
            <a:extLst>
              <a:ext uri="{FF2B5EF4-FFF2-40B4-BE49-F238E27FC236}">
                <a16:creationId xmlns:a16="http://schemas.microsoft.com/office/drawing/2014/main" id="{3A178024-F423-C926-B9C9-BB650BE98AC7}"/>
              </a:ext>
            </a:extLst>
          </p:cNvPr>
          <p:cNvGrpSpPr/>
          <p:nvPr/>
        </p:nvGrpSpPr>
        <p:grpSpPr>
          <a:xfrm>
            <a:off x="709729" y="3542522"/>
            <a:ext cx="710077" cy="710077"/>
            <a:chOff x="709729" y="3542522"/>
            <a:chExt cx="710077" cy="710077"/>
          </a:xfrm>
        </p:grpSpPr>
        <p:sp>
          <p:nvSpPr>
            <p:cNvPr id="7" name="Oval 10">
              <a:extLst>
                <a:ext uri="{FF2B5EF4-FFF2-40B4-BE49-F238E27FC236}">
                  <a16:creationId xmlns:a16="http://schemas.microsoft.com/office/drawing/2014/main" id="{C4C4BCCE-04BC-3480-68D4-CF0CB819B16B}"/>
                </a:ext>
              </a:extLst>
            </p:cNvPr>
            <p:cNvSpPr/>
            <p:nvPr/>
          </p:nvSpPr>
          <p:spPr>
            <a:xfrm>
              <a:off x="709729" y="3542522"/>
              <a:ext cx="710077" cy="71007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8" name="Graphic 6">
              <a:extLst>
                <a:ext uri="{FF2B5EF4-FFF2-40B4-BE49-F238E27FC236}">
                  <a16:creationId xmlns:a16="http://schemas.microsoft.com/office/drawing/2014/main" id="{91FB801B-2005-6A73-80CD-609B93CB2F39}"/>
                </a:ext>
              </a:extLst>
            </p:cNvPr>
            <p:cNvGrpSpPr/>
            <p:nvPr/>
          </p:nvGrpSpPr>
          <p:grpSpPr>
            <a:xfrm>
              <a:off x="857451" y="3645557"/>
              <a:ext cx="414634" cy="503998"/>
              <a:chOff x="857451" y="3645557"/>
              <a:chExt cx="414634" cy="503998"/>
            </a:xfrm>
          </p:grpSpPr>
          <p:sp>
            <p:nvSpPr>
              <p:cNvPr id="9" name="Freeform 13">
                <a:extLst>
                  <a:ext uri="{FF2B5EF4-FFF2-40B4-BE49-F238E27FC236}">
                    <a16:creationId xmlns:a16="http://schemas.microsoft.com/office/drawing/2014/main" id="{A6C6FBCA-1531-015F-06E6-3A711BAD6C55}"/>
                  </a:ext>
                </a:extLst>
              </p:cNvPr>
              <p:cNvSpPr/>
              <p:nvPr/>
            </p:nvSpPr>
            <p:spPr>
              <a:xfrm>
                <a:off x="881390" y="3645557"/>
                <a:ext cx="366317" cy="298643"/>
              </a:xfrm>
              <a:custGeom>
                <a:avLst/>
                <a:gdLst>
                  <a:gd name="f0" fmla="val 10800000"/>
                  <a:gd name="f1" fmla="val 5400000"/>
                  <a:gd name="f2" fmla="val 180"/>
                  <a:gd name="f3" fmla="val w"/>
                  <a:gd name="f4" fmla="val h"/>
                  <a:gd name="f5" fmla="val 0"/>
                  <a:gd name="f6" fmla="val 686752"/>
                  <a:gd name="f7" fmla="val 559879"/>
                  <a:gd name="f8" fmla="val 526733"/>
                  <a:gd name="f9" fmla="val 558424"/>
                  <a:gd name="f10" fmla="val 511493"/>
                  <a:gd name="f11" fmla="val 496253"/>
                  <a:gd name="f12" fmla="val 556534"/>
                  <a:gd name="f13" fmla="val 481013"/>
                  <a:gd name="f14" fmla="val 552755"/>
                  <a:gd name="f15" fmla="val 475298"/>
                  <a:gd name="f16" fmla="val 550865"/>
                  <a:gd name="f17" fmla="val 472440"/>
                  <a:gd name="f18" fmla="val 545196"/>
                  <a:gd name="f19" fmla="val 473393"/>
                  <a:gd name="f20" fmla="val 539526"/>
                  <a:gd name="f21" fmla="val 533857"/>
                  <a:gd name="f22" fmla="val 531023"/>
                  <a:gd name="f23" fmla="val 486728"/>
                  <a:gd name="f24" fmla="val 531967"/>
                  <a:gd name="f25" fmla="val 521018"/>
                  <a:gd name="f26" fmla="val 541416"/>
                  <a:gd name="f27" fmla="val 559118"/>
                  <a:gd name="f28" fmla="val 538582"/>
                  <a:gd name="f29" fmla="val 591503"/>
                  <a:gd name="f30" fmla="val 522519"/>
                  <a:gd name="f31" fmla="val 620078"/>
                  <a:gd name="f32" fmla="val 508345"/>
                  <a:gd name="f33" fmla="val 644843"/>
                  <a:gd name="f34" fmla="val 484723"/>
                  <a:gd name="f35" fmla="val 659130"/>
                  <a:gd name="f36" fmla="val 456377"/>
                  <a:gd name="f37" fmla="val 637223"/>
                  <a:gd name="f38" fmla="val 445983"/>
                  <a:gd name="f39" fmla="val 622935"/>
                  <a:gd name="f40" fmla="val 427086"/>
                  <a:gd name="f41" fmla="val 613410"/>
                  <a:gd name="f42" fmla="val 412913"/>
                  <a:gd name="f43" fmla="val 584835"/>
                  <a:gd name="f44" fmla="val 368503"/>
                  <a:gd name="f45" fmla="val 580073"/>
                  <a:gd name="f46" fmla="val 315590"/>
                  <a:gd name="f47" fmla="val 575310"/>
                  <a:gd name="f48" fmla="val 263622"/>
                  <a:gd name="f49" fmla="val 570548"/>
                  <a:gd name="f50" fmla="val 212598"/>
                  <a:gd name="f51" fmla="val 566738"/>
                  <a:gd name="f52" fmla="val 165354"/>
                  <a:gd name="f53" fmla="val 541020"/>
                  <a:gd name="f54" fmla="val 124724"/>
                  <a:gd name="f55" fmla="val 540068"/>
                  <a:gd name="f56" fmla="val 123779"/>
                  <a:gd name="f57" fmla="val 501015"/>
                  <a:gd name="f58" fmla="val 59527"/>
                  <a:gd name="f59" fmla="val 432435"/>
                  <a:gd name="f60" fmla="val 21732"/>
                  <a:gd name="f61" fmla="val 357188"/>
                  <a:gd name="f62" fmla="val 331470"/>
                  <a:gd name="f63" fmla="val 257175"/>
                  <a:gd name="f64" fmla="val 186690"/>
                  <a:gd name="f65" fmla="val 61417"/>
                  <a:gd name="f66" fmla="val 147638"/>
                  <a:gd name="f67" fmla="val 146685"/>
                  <a:gd name="f68" fmla="val 125669"/>
                  <a:gd name="f69" fmla="val 121920"/>
                  <a:gd name="f70" fmla="val 166299"/>
                  <a:gd name="f71" fmla="val 117158"/>
                  <a:gd name="f72" fmla="val 213543"/>
                  <a:gd name="f73" fmla="val 112395"/>
                  <a:gd name="f74" fmla="val 264566"/>
                  <a:gd name="f75" fmla="val 107633"/>
                  <a:gd name="f76" fmla="val 102870"/>
                  <a:gd name="f77" fmla="val 369448"/>
                  <a:gd name="f78" fmla="val 74295"/>
                  <a:gd name="f79" fmla="val 413857"/>
                  <a:gd name="f80" fmla="val 64770"/>
                  <a:gd name="f81" fmla="val 428031"/>
                  <a:gd name="f82" fmla="val 50483"/>
                  <a:gd name="f83" fmla="val 446928"/>
                  <a:gd name="f84" fmla="val 28575"/>
                  <a:gd name="f85" fmla="val 457322"/>
                  <a:gd name="f86" fmla="val 42863"/>
                  <a:gd name="f87" fmla="val 485668"/>
                  <a:gd name="f88" fmla="val 66675"/>
                  <a:gd name="f89" fmla="val 510235"/>
                  <a:gd name="f90" fmla="val 96203"/>
                  <a:gd name="f91" fmla="val 523464"/>
                  <a:gd name="f92" fmla="val 128588"/>
                  <a:gd name="f93" fmla="val 166688"/>
                  <a:gd name="f94" fmla="val 542361"/>
                  <a:gd name="f95" fmla="val 200978"/>
                  <a:gd name="f96" fmla="val 532912"/>
                  <a:gd name="f97" fmla="val 206692"/>
                  <a:gd name="f98" fmla="val 212408"/>
                  <a:gd name="f99" fmla="val 534802"/>
                  <a:gd name="f100" fmla="val 214313"/>
                  <a:gd name="f101" fmla="val 540471"/>
                  <a:gd name="f102" fmla="val 216217"/>
                  <a:gd name="f103" fmla="val 546141"/>
                  <a:gd name="f104" fmla="val 551810"/>
                  <a:gd name="f105" fmla="val 553700"/>
                  <a:gd name="f106" fmla="val 167640"/>
                  <a:gd name="f107" fmla="val 565038"/>
                  <a:gd name="f108" fmla="val 123825"/>
                  <a:gd name="f109" fmla="val 560314"/>
                  <a:gd name="f110" fmla="val 86678"/>
                  <a:gd name="f111" fmla="val 543306"/>
                  <a:gd name="f112" fmla="val 49530"/>
                  <a:gd name="f113" fmla="val 525353"/>
                  <a:gd name="f114" fmla="val 20003"/>
                  <a:gd name="f115" fmla="val 493227"/>
                  <a:gd name="f116" fmla="val 4763"/>
                  <a:gd name="f117" fmla="val 444094"/>
                  <a:gd name="f118" fmla="val 10478"/>
                  <a:gd name="f119" fmla="val 440314"/>
                  <a:gd name="f120" fmla="val 32385"/>
                  <a:gd name="f121" fmla="val 432755"/>
                  <a:gd name="f122" fmla="val 46672"/>
                  <a:gd name="f123" fmla="val 414802"/>
                  <a:gd name="f124" fmla="val 55245"/>
                  <a:gd name="f125" fmla="val 401574"/>
                  <a:gd name="f126" fmla="val 80963"/>
                  <a:gd name="f127" fmla="val 360944"/>
                  <a:gd name="f128" fmla="val 84773"/>
                  <a:gd name="f129" fmla="val 312755"/>
                  <a:gd name="f130" fmla="val 89535"/>
                  <a:gd name="f131" fmla="val 261732"/>
                  <a:gd name="f132" fmla="val 94298"/>
                  <a:gd name="f133" fmla="val 210708"/>
                  <a:gd name="f134" fmla="val 99060"/>
                  <a:gd name="f135" fmla="val 157795"/>
                  <a:gd name="f136" fmla="val 126683"/>
                  <a:gd name="f137" fmla="val 113386"/>
                  <a:gd name="f138" fmla="val 127635"/>
                  <a:gd name="f139" fmla="val 112441"/>
                  <a:gd name="f140" fmla="val 171450"/>
                  <a:gd name="f141" fmla="val 43464"/>
                  <a:gd name="f142" fmla="val 249555"/>
                  <a:gd name="f143" fmla="val 439103"/>
                  <a:gd name="f144" fmla="val 516255"/>
                  <a:gd name="f145" fmla="val 560070"/>
                  <a:gd name="f146" fmla="val 587693"/>
                  <a:gd name="f147" fmla="val 592455"/>
                  <a:gd name="f148" fmla="val 597218"/>
                  <a:gd name="f149" fmla="val 601980"/>
                  <a:gd name="f150" fmla="val 606743"/>
                  <a:gd name="f151" fmla="val 631508"/>
                  <a:gd name="f152" fmla="val 640080"/>
                  <a:gd name="f153" fmla="val 415747"/>
                  <a:gd name="f154" fmla="val 655320"/>
                  <a:gd name="f155" fmla="val 433700"/>
                  <a:gd name="f156" fmla="val 676275"/>
                  <a:gd name="f157" fmla="val 686753"/>
                  <a:gd name="f158" fmla="val 681990"/>
                  <a:gd name="f159" fmla="val 454487"/>
                  <a:gd name="f160" fmla="val 666750"/>
                  <a:gd name="f161" fmla="val 492282"/>
                  <a:gd name="f162" fmla="val 636270"/>
                  <a:gd name="f163" fmla="val 600075"/>
                  <a:gd name="f164" fmla="val 578168"/>
                  <a:gd name="f165" fmla="val 552450"/>
                  <a:gd name="f166" fmla="+- 0 0 -90"/>
                  <a:gd name="f167" fmla="*/ f3 1 686752"/>
                  <a:gd name="f168" fmla="*/ f4 1 559879"/>
                  <a:gd name="f169" fmla="+- f7 0 f5"/>
                  <a:gd name="f170" fmla="+- f6 0 f5"/>
                  <a:gd name="f171" fmla="*/ f166 f0 1"/>
                  <a:gd name="f172" fmla="*/ f170 1 686752"/>
                  <a:gd name="f173" fmla="*/ f169 1 559879"/>
                  <a:gd name="f174" fmla="*/ 526733 f170 1"/>
                  <a:gd name="f175" fmla="*/ 558424 f169 1"/>
                  <a:gd name="f176" fmla="*/ 481013 f170 1"/>
                  <a:gd name="f177" fmla="*/ 552755 f169 1"/>
                  <a:gd name="f178" fmla="*/ 473393 f170 1"/>
                  <a:gd name="f179" fmla="*/ 539526 f169 1"/>
                  <a:gd name="f180" fmla="*/ 486728 f170 1"/>
                  <a:gd name="f181" fmla="*/ 531967 f169 1"/>
                  <a:gd name="f182" fmla="*/ 591503 f170 1"/>
                  <a:gd name="f183" fmla="*/ 522519 f169 1"/>
                  <a:gd name="f184" fmla="*/ 659130 f170 1"/>
                  <a:gd name="f185" fmla="*/ 456377 f169 1"/>
                  <a:gd name="f186" fmla="*/ 613410 f170 1"/>
                  <a:gd name="f187" fmla="*/ 412913 f169 1"/>
                  <a:gd name="f188" fmla="*/ 575310 f170 1"/>
                  <a:gd name="f189" fmla="*/ 263622 f169 1"/>
                  <a:gd name="f190" fmla="*/ 541020 f170 1"/>
                  <a:gd name="f191" fmla="*/ 124724 f169 1"/>
                  <a:gd name="f192" fmla="*/ 540068 f170 1"/>
                  <a:gd name="f193" fmla="*/ 123779 f169 1"/>
                  <a:gd name="f194" fmla="*/ 357188 f170 1"/>
                  <a:gd name="f195" fmla="*/ 21732 f169 1"/>
                  <a:gd name="f196" fmla="*/ 331470 f170 1"/>
                  <a:gd name="f197" fmla="*/ 147638 f170 1"/>
                  <a:gd name="f198" fmla="*/ 146685 f170 1"/>
                  <a:gd name="f199" fmla="*/ 125669 f169 1"/>
                  <a:gd name="f200" fmla="*/ 112395 f170 1"/>
                  <a:gd name="f201" fmla="*/ 264566 f169 1"/>
                  <a:gd name="f202" fmla="*/ 74295 f170 1"/>
                  <a:gd name="f203" fmla="*/ 413857 f169 1"/>
                  <a:gd name="f204" fmla="*/ 28575 f170 1"/>
                  <a:gd name="f205" fmla="*/ 457322 f169 1"/>
                  <a:gd name="f206" fmla="*/ 96203 f170 1"/>
                  <a:gd name="f207" fmla="*/ 523464 f169 1"/>
                  <a:gd name="f208" fmla="*/ 200978 f170 1"/>
                  <a:gd name="f209" fmla="*/ 532912 f169 1"/>
                  <a:gd name="f210" fmla="*/ 214313 f170 1"/>
                  <a:gd name="f211" fmla="*/ 540471 f169 1"/>
                  <a:gd name="f212" fmla="*/ 206692 f170 1"/>
                  <a:gd name="f213" fmla="*/ 553700 f169 1"/>
                  <a:gd name="f214" fmla="*/ 86678 f170 1"/>
                  <a:gd name="f215" fmla="*/ 543306 f169 1"/>
                  <a:gd name="f216" fmla="*/ 4763 f170 1"/>
                  <a:gd name="f217" fmla="*/ 0 f170 1"/>
                  <a:gd name="f218" fmla="*/ 444094 f169 1"/>
                  <a:gd name="f219" fmla="*/ 10478 f170 1"/>
                  <a:gd name="f220" fmla="*/ 440314 f169 1"/>
                  <a:gd name="f221" fmla="*/ 55245 f170 1"/>
                  <a:gd name="f222" fmla="*/ 401574 f169 1"/>
                  <a:gd name="f223" fmla="*/ 89535 f170 1"/>
                  <a:gd name="f224" fmla="*/ 261732 f169 1"/>
                  <a:gd name="f225" fmla="*/ 126683 f170 1"/>
                  <a:gd name="f226" fmla="*/ 113386 f169 1"/>
                  <a:gd name="f227" fmla="*/ 127635 f170 1"/>
                  <a:gd name="f228" fmla="*/ 112441 f169 1"/>
                  <a:gd name="f229" fmla="*/ 0 f169 1"/>
                  <a:gd name="f230" fmla="*/ 559118 f170 1"/>
                  <a:gd name="f231" fmla="*/ 560070 f170 1"/>
                  <a:gd name="f232" fmla="*/ 597218 f170 1"/>
                  <a:gd name="f233" fmla="*/ 631508 f170 1"/>
                  <a:gd name="f234" fmla="*/ 676275 f170 1"/>
                  <a:gd name="f235" fmla="*/ 686753 f170 1"/>
                  <a:gd name="f236" fmla="*/ 681990 f170 1"/>
                  <a:gd name="f237" fmla="*/ 454487 f169 1"/>
                  <a:gd name="f238" fmla="*/ 600075 f170 1"/>
                  <a:gd name="f239" fmla="*/ 541416 f169 1"/>
                  <a:gd name="f240" fmla="*/ f171 1 f2"/>
                  <a:gd name="f241" fmla="*/ f174 1 686752"/>
                  <a:gd name="f242" fmla="*/ f175 1 559879"/>
                  <a:gd name="f243" fmla="*/ f176 1 686752"/>
                  <a:gd name="f244" fmla="*/ f177 1 559879"/>
                  <a:gd name="f245" fmla="*/ f178 1 686752"/>
                  <a:gd name="f246" fmla="*/ f179 1 559879"/>
                  <a:gd name="f247" fmla="*/ f180 1 686752"/>
                  <a:gd name="f248" fmla="*/ f181 1 559879"/>
                  <a:gd name="f249" fmla="*/ f182 1 686752"/>
                  <a:gd name="f250" fmla="*/ f183 1 559879"/>
                  <a:gd name="f251" fmla="*/ f184 1 686752"/>
                  <a:gd name="f252" fmla="*/ f185 1 559879"/>
                  <a:gd name="f253" fmla="*/ f186 1 686752"/>
                  <a:gd name="f254" fmla="*/ f187 1 559879"/>
                  <a:gd name="f255" fmla="*/ f188 1 686752"/>
                  <a:gd name="f256" fmla="*/ f189 1 559879"/>
                  <a:gd name="f257" fmla="*/ f190 1 686752"/>
                  <a:gd name="f258" fmla="*/ f191 1 559879"/>
                  <a:gd name="f259" fmla="*/ f192 1 686752"/>
                  <a:gd name="f260" fmla="*/ f193 1 559879"/>
                  <a:gd name="f261" fmla="*/ f194 1 686752"/>
                  <a:gd name="f262" fmla="*/ f195 1 559879"/>
                  <a:gd name="f263" fmla="*/ f196 1 686752"/>
                  <a:gd name="f264" fmla="*/ f197 1 686752"/>
                  <a:gd name="f265" fmla="*/ f198 1 686752"/>
                  <a:gd name="f266" fmla="*/ f199 1 559879"/>
                  <a:gd name="f267" fmla="*/ f200 1 686752"/>
                  <a:gd name="f268" fmla="*/ f201 1 559879"/>
                  <a:gd name="f269" fmla="*/ f202 1 686752"/>
                  <a:gd name="f270" fmla="*/ f203 1 559879"/>
                  <a:gd name="f271" fmla="*/ f204 1 686752"/>
                  <a:gd name="f272" fmla="*/ f205 1 559879"/>
                  <a:gd name="f273" fmla="*/ f206 1 686752"/>
                  <a:gd name="f274" fmla="*/ f207 1 559879"/>
                  <a:gd name="f275" fmla="*/ f208 1 686752"/>
                  <a:gd name="f276" fmla="*/ f209 1 559879"/>
                  <a:gd name="f277" fmla="*/ f210 1 686752"/>
                  <a:gd name="f278" fmla="*/ f211 1 559879"/>
                  <a:gd name="f279" fmla="*/ f212 1 686752"/>
                  <a:gd name="f280" fmla="*/ f213 1 559879"/>
                  <a:gd name="f281" fmla="*/ f214 1 686752"/>
                  <a:gd name="f282" fmla="*/ f215 1 559879"/>
                  <a:gd name="f283" fmla="*/ f216 1 686752"/>
                  <a:gd name="f284" fmla="*/ f217 1 686752"/>
                  <a:gd name="f285" fmla="*/ f218 1 559879"/>
                  <a:gd name="f286" fmla="*/ f219 1 686752"/>
                  <a:gd name="f287" fmla="*/ f220 1 559879"/>
                  <a:gd name="f288" fmla="*/ f221 1 686752"/>
                  <a:gd name="f289" fmla="*/ f222 1 559879"/>
                  <a:gd name="f290" fmla="*/ f223 1 686752"/>
                  <a:gd name="f291" fmla="*/ f224 1 559879"/>
                  <a:gd name="f292" fmla="*/ f225 1 686752"/>
                  <a:gd name="f293" fmla="*/ f226 1 559879"/>
                  <a:gd name="f294" fmla="*/ f227 1 686752"/>
                  <a:gd name="f295" fmla="*/ f228 1 559879"/>
                  <a:gd name="f296" fmla="*/ f229 1 559879"/>
                  <a:gd name="f297" fmla="*/ f230 1 686752"/>
                  <a:gd name="f298" fmla="*/ f231 1 686752"/>
                  <a:gd name="f299" fmla="*/ f232 1 686752"/>
                  <a:gd name="f300" fmla="*/ f233 1 686752"/>
                  <a:gd name="f301" fmla="*/ f234 1 686752"/>
                  <a:gd name="f302" fmla="*/ f235 1 686752"/>
                  <a:gd name="f303" fmla="*/ f236 1 686752"/>
                  <a:gd name="f304" fmla="*/ f237 1 559879"/>
                  <a:gd name="f305" fmla="*/ f238 1 686752"/>
                  <a:gd name="f306" fmla="*/ f239 1 559879"/>
                  <a:gd name="f307" fmla="*/ f5 1 f172"/>
                  <a:gd name="f308" fmla="*/ f6 1 f172"/>
                  <a:gd name="f309" fmla="*/ f5 1 f173"/>
                  <a:gd name="f310" fmla="*/ f7 1 f173"/>
                  <a:gd name="f311" fmla="+- f240 0 f1"/>
                  <a:gd name="f312" fmla="*/ f241 1 f172"/>
                  <a:gd name="f313" fmla="*/ f242 1 f173"/>
                  <a:gd name="f314" fmla="*/ f243 1 f172"/>
                  <a:gd name="f315" fmla="*/ f244 1 f173"/>
                  <a:gd name="f316" fmla="*/ f245 1 f172"/>
                  <a:gd name="f317" fmla="*/ f246 1 f173"/>
                  <a:gd name="f318" fmla="*/ f247 1 f172"/>
                  <a:gd name="f319" fmla="*/ f248 1 f173"/>
                  <a:gd name="f320" fmla="*/ f249 1 f172"/>
                  <a:gd name="f321" fmla="*/ f250 1 f173"/>
                  <a:gd name="f322" fmla="*/ f251 1 f172"/>
                  <a:gd name="f323" fmla="*/ f252 1 f173"/>
                  <a:gd name="f324" fmla="*/ f253 1 f172"/>
                  <a:gd name="f325" fmla="*/ f254 1 f173"/>
                  <a:gd name="f326" fmla="*/ f255 1 f172"/>
                  <a:gd name="f327" fmla="*/ f256 1 f173"/>
                  <a:gd name="f328" fmla="*/ f257 1 f172"/>
                  <a:gd name="f329" fmla="*/ f258 1 f173"/>
                  <a:gd name="f330" fmla="*/ f259 1 f172"/>
                  <a:gd name="f331" fmla="*/ f260 1 f173"/>
                  <a:gd name="f332" fmla="*/ f261 1 f172"/>
                  <a:gd name="f333" fmla="*/ f262 1 f173"/>
                  <a:gd name="f334" fmla="*/ f263 1 f172"/>
                  <a:gd name="f335" fmla="*/ f264 1 f172"/>
                  <a:gd name="f336" fmla="*/ f265 1 f172"/>
                  <a:gd name="f337" fmla="*/ f266 1 f173"/>
                  <a:gd name="f338" fmla="*/ f267 1 f172"/>
                  <a:gd name="f339" fmla="*/ f268 1 f173"/>
                  <a:gd name="f340" fmla="*/ f269 1 f172"/>
                  <a:gd name="f341" fmla="*/ f270 1 f173"/>
                  <a:gd name="f342" fmla="*/ f271 1 f172"/>
                  <a:gd name="f343" fmla="*/ f272 1 f173"/>
                  <a:gd name="f344" fmla="*/ f273 1 f172"/>
                  <a:gd name="f345" fmla="*/ f274 1 f173"/>
                  <a:gd name="f346" fmla="*/ f275 1 f172"/>
                  <a:gd name="f347" fmla="*/ f276 1 f173"/>
                  <a:gd name="f348" fmla="*/ f277 1 f172"/>
                  <a:gd name="f349" fmla="*/ f278 1 f173"/>
                  <a:gd name="f350" fmla="*/ f279 1 f172"/>
                  <a:gd name="f351" fmla="*/ f280 1 f173"/>
                  <a:gd name="f352" fmla="*/ f281 1 f172"/>
                  <a:gd name="f353" fmla="*/ f282 1 f173"/>
                  <a:gd name="f354" fmla="*/ f283 1 f172"/>
                  <a:gd name="f355" fmla="*/ f284 1 f172"/>
                  <a:gd name="f356" fmla="*/ f285 1 f173"/>
                  <a:gd name="f357" fmla="*/ f286 1 f172"/>
                  <a:gd name="f358" fmla="*/ f287 1 f173"/>
                  <a:gd name="f359" fmla="*/ f288 1 f172"/>
                  <a:gd name="f360" fmla="*/ f289 1 f173"/>
                  <a:gd name="f361" fmla="*/ f290 1 f172"/>
                  <a:gd name="f362" fmla="*/ f291 1 f173"/>
                  <a:gd name="f363" fmla="*/ f292 1 f172"/>
                  <a:gd name="f364" fmla="*/ f293 1 f173"/>
                  <a:gd name="f365" fmla="*/ f294 1 f172"/>
                  <a:gd name="f366" fmla="*/ f295 1 f173"/>
                  <a:gd name="f367" fmla="*/ f296 1 f173"/>
                  <a:gd name="f368" fmla="*/ f297 1 f172"/>
                  <a:gd name="f369" fmla="*/ f298 1 f172"/>
                  <a:gd name="f370" fmla="*/ f299 1 f172"/>
                  <a:gd name="f371" fmla="*/ f300 1 f172"/>
                  <a:gd name="f372" fmla="*/ f301 1 f172"/>
                  <a:gd name="f373" fmla="*/ f302 1 f172"/>
                  <a:gd name="f374" fmla="*/ f303 1 f172"/>
                  <a:gd name="f375" fmla="*/ f304 1 f173"/>
                  <a:gd name="f376" fmla="*/ f305 1 f172"/>
                  <a:gd name="f377" fmla="*/ f306 1 f173"/>
                  <a:gd name="f378" fmla="*/ f307 f167 1"/>
                  <a:gd name="f379" fmla="*/ f308 f167 1"/>
                  <a:gd name="f380" fmla="*/ f310 f168 1"/>
                  <a:gd name="f381" fmla="*/ f309 f168 1"/>
                  <a:gd name="f382" fmla="*/ f312 f167 1"/>
                  <a:gd name="f383" fmla="*/ f313 f168 1"/>
                  <a:gd name="f384" fmla="*/ f314 f167 1"/>
                  <a:gd name="f385" fmla="*/ f315 f168 1"/>
                  <a:gd name="f386" fmla="*/ f316 f167 1"/>
                  <a:gd name="f387" fmla="*/ f317 f168 1"/>
                  <a:gd name="f388" fmla="*/ f318 f167 1"/>
                  <a:gd name="f389" fmla="*/ f319 f168 1"/>
                  <a:gd name="f390" fmla="*/ f320 f167 1"/>
                  <a:gd name="f391" fmla="*/ f321 f168 1"/>
                  <a:gd name="f392" fmla="*/ f322 f167 1"/>
                  <a:gd name="f393" fmla="*/ f323 f168 1"/>
                  <a:gd name="f394" fmla="*/ f324 f167 1"/>
                  <a:gd name="f395" fmla="*/ f325 f168 1"/>
                  <a:gd name="f396" fmla="*/ f326 f167 1"/>
                  <a:gd name="f397" fmla="*/ f327 f168 1"/>
                  <a:gd name="f398" fmla="*/ f328 f167 1"/>
                  <a:gd name="f399" fmla="*/ f329 f168 1"/>
                  <a:gd name="f400" fmla="*/ f330 f167 1"/>
                  <a:gd name="f401" fmla="*/ f331 f168 1"/>
                  <a:gd name="f402" fmla="*/ f332 f167 1"/>
                  <a:gd name="f403" fmla="*/ f333 f168 1"/>
                  <a:gd name="f404" fmla="*/ f334 f167 1"/>
                  <a:gd name="f405" fmla="*/ f335 f167 1"/>
                  <a:gd name="f406" fmla="*/ f336 f167 1"/>
                  <a:gd name="f407" fmla="*/ f337 f168 1"/>
                  <a:gd name="f408" fmla="*/ f338 f167 1"/>
                  <a:gd name="f409" fmla="*/ f339 f168 1"/>
                  <a:gd name="f410" fmla="*/ f340 f167 1"/>
                  <a:gd name="f411" fmla="*/ f341 f168 1"/>
                  <a:gd name="f412" fmla="*/ f342 f167 1"/>
                  <a:gd name="f413" fmla="*/ f343 f168 1"/>
                  <a:gd name="f414" fmla="*/ f344 f167 1"/>
                  <a:gd name="f415" fmla="*/ f345 f168 1"/>
                  <a:gd name="f416" fmla="*/ f346 f167 1"/>
                  <a:gd name="f417" fmla="*/ f347 f168 1"/>
                  <a:gd name="f418" fmla="*/ f348 f167 1"/>
                  <a:gd name="f419" fmla="*/ f349 f168 1"/>
                  <a:gd name="f420" fmla="*/ f350 f167 1"/>
                  <a:gd name="f421" fmla="*/ f351 f168 1"/>
                  <a:gd name="f422" fmla="*/ f352 f167 1"/>
                  <a:gd name="f423" fmla="*/ f353 f168 1"/>
                  <a:gd name="f424" fmla="*/ f354 f167 1"/>
                  <a:gd name="f425" fmla="*/ f355 f167 1"/>
                  <a:gd name="f426" fmla="*/ f356 f168 1"/>
                  <a:gd name="f427" fmla="*/ f357 f167 1"/>
                  <a:gd name="f428" fmla="*/ f358 f168 1"/>
                  <a:gd name="f429" fmla="*/ f359 f167 1"/>
                  <a:gd name="f430" fmla="*/ f360 f168 1"/>
                  <a:gd name="f431" fmla="*/ f361 f167 1"/>
                  <a:gd name="f432" fmla="*/ f362 f168 1"/>
                  <a:gd name="f433" fmla="*/ f363 f167 1"/>
                  <a:gd name="f434" fmla="*/ f364 f168 1"/>
                  <a:gd name="f435" fmla="*/ f365 f167 1"/>
                  <a:gd name="f436" fmla="*/ f366 f168 1"/>
                  <a:gd name="f437" fmla="*/ f367 f168 1"/>
                  <a:gd name="f438" fmla="*/ f368 f167 1"/>
                  <a:gd name="f439" fmla="*/ f369 f167 1"/>
                  <a:gd name="f440" fmla="*/ f370 f167 1"/>
                  <a:gd name="f441" fmla="*/ f371 f167 1"/>
                  <a:gd name="f442" fmla="*/ f372 f167 1"/>
                  <a:gd name="f443" fmla="*/ f373 f167 1"/>
                  <a:gd name="f444" fmla="*/ f374 f167 1"/>
                  <a:gd name="f445" fmla="*/ f375 f168 1"/>
                  <a:gd name="f446" fmla="*/ f376 f167 1"/>
                  <a:gd name="f447" fmla="*/ f377 f168 1"/>
                </a:gdLst>
                <a:ahLst/>
                <a:cxnLst>
                  <a:cxn ang="3cd4">
                    <a:pos x="hc" y="t"/>
                  </a:cxn>
                  <a:cxn ang="0">
                    <a:pos x="r" y="vc"/>
                  </a:cxn>
                  <a:cxn ang="cd4">
                    <a:pos x="hc" y="b"/>
                  </a:cxn>
                  <a:cxn ang="cd2">
                    <a:pos x="l" y="vc"/>
                  </a:cxn>
                  <a:cxn ang="f311">
                    <a:pos x="f382" y="f383"/>
                  </a:cxn>
                  <a:cxn ang="f311">
                    <a:pos x="f384" y="f385"/>
                  </a:cxn>
                  <a:cxn ang="f311">
                    <a:pos x="f386" y="f387"/>
                  </a:cxn>
                  <a:cxn ang="f311">
                    <a:pos x="f388" y="f389"/>
                  </a:cxn>
                  <a:cxn ang="f311">
                    <a:pos x="f390" y="f391"/>
                  </a:cxn>
                  <a:cxn ang="f311">
                    <a:pos x="f392" y="f393"/>
                  </a:cxn>
                  <a:cxn ang="f311">
                    <a:pos x="f394" y="f395"/>
                  </a:cxn>
                  <a:cxn ang="f311">
                    <a:pos x="f396" y="f397"/>
                  </a:cxn>
                  <a:cxn ang="f311">
                    <a:pos x="f398" y="f399"/>
                  </a:cxn>
                  <a:cxn ang="f311">
                    <a:pos x="f400" y="f401"/>
                  </a:cxn>
                  <a:cxn ang="f311">
                    <a:pos x="f402" y="f403"/>
                  </a:cxn>
                  <a:cxn ang="f311">
                    <a:pos x="f404" y="f403"/>
                  </a:cxn>
                  <a:cxn ang="f311">
                    <a:pos x="f405" y="f399"/>
                  </a:cxn>
                  <a:cxn ang="f311">
                    <a:pos x="f406" y="f407"/>
                  </a:cxn>
                  <a:cxn ang="f311">
                    <a:pos x="f408" y="f409"/>
                  </a:cxn>
                  <a:cxn ang="f311">
                    <a:pos x="f410" y="f411"/>
                  </a:cxn>
                  <a:cxn ang="f311">
                    <a:pos x="f412" y="f413"/>
                  </a:cxn>
                  <a:cxn ang="f311">
                    <a:pos x="f414" y="f415"/>
                  </a:cxn>
                  <a:cxn ang="f311">
                    <a:pos x="f416" y="f417"/>
                  </a:cxn>
                  <a:cxn ang="f311">
                    <a:pos x="f418" y="f419"/>
                  </a:cxn>
                  <a:cxn ang="f311">
                    <a:pos x="f420" y="f421"/>
                  </a:cxn>
                  <a:cxn ang="f311">
                    <a:pos x="f422" y="f423"/>
                  </a:cxn>
                  <a:cxn ang="f311">
                    <a:pos x="f424" y="f393"/>
                  </a:cxn>
                  <a:cxn ang="f311">
                    <a:pos x="f425" y="f426"/>
                  </a:cxn>
                  <a:cxn ang="f311">
                    <a:pos x="f427" y="f428"/>
                  </a:cxn>
                  <a:cxn ang="f311">
                    <a:pos x="f429" y="f430"/>
                  </a:cxn>
                  <a:cxn ang="f311">
                    <a:pos x="f431" y="f432"/>
                  </a:cxn>
                  <a:cxn ang="f311">
                    <a:pos x="f433" y="f434"/>
                  </a:cxn>
                  <a:cxn ang="f311">
                    <a:pos x="f435" y="f436"/>
                  </a:cxn>
                  <a:cxn ang="f311">
                    <a:pos x="f404" y="f437"/>
                  </a:cxn>
                  <a:cxn ang="f311">
                    <a:pos x="f402" y="f437"/>
                  </a:cxn>
                  <a:cxn ang="f311">
                    <a:pos x="f438" y="f436"/>
                  </a:cxn>
                  <a:cxn ang="f311">
                    <a:pos x="f439" y="f434"/>
                  </a:cxn>
                  <a:cxn ang="f311">
                    <a:pos x="f440" y="f432"/>
                  </a:cxn>
                  <a:cxn ang="f311">
                    <a:pos x="f441" y="f430"/>
                  </a:cxn>
                  <a:cxn ang="f311">
                    <a:pos x="f442" y="f428"/>
                  </a:cxn>
                  <a:cxn ang="f311">
                    <a:pos x="f443" y="f426"/>
                  </a:cxn>
                  <a:cxn ang="f311">
                    <a:pos x="f444" y="f445"/>
                  </a:cxn>
                  <a:cxn ang="f311">
                    <a:pos x="f446" y="f447"/>
                  </a:cxn>
                  <a:cxn ang="f311">
                    <a:pos x="f382" y="f383"/>
                  </a:cxn>
                </a:cxnLst>
                <a:rect l="f378" t="f381" r="f379" b="f380"/>
                <a:pathLst>
                  <a:path w="686752" h="559879">
                    <a:moveTo>
                      <a:pt x="f8" y="f9"/>
                    </a:moveTo>
                    <a:cubicBezTo>
                      <a:pt x="f10" y="f9"/>
                      <a:pt x="f11" y="f12"/>
                      <a:pt x="f13" y="f14"/>
                    </a:cubicBezTo>
                    <a:cubicBezTo>
                      <a:pt x="f15" y="f16"/>
                      <a:pt x="f17" y="f18"/>
                      <a:pt x="f19" y="f20"/>
                    </a:cubicBezTo>
                    <a:cubicBezTo>
                      <a:pt x="f15" y="f21"/>
                      <a:pt x="f13"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lnTo>
                      <a:pt x="f55" y="f56"/>
                    </a:lnTo>
                    <a:cubicBezTo>
                      <a:pt x="f57" y="f58"/>
                      <a:pt x="f59" y="f60"/>
                      <a:pt x="f61" y="f60"/>
                    </a:cubicBezTo>
                    <a:lnTo>
                      <a:pt x="f62" y="f60"/>
                    </a:lnTo>
                    <a:cubicBezTo>
                      <a:pt x="f63" y="f60"/>
                      <a:pt x="f64" y="f65"/>
                      <a:pt x="f66" y="f54"/>
                    </a:cubicBezTo>
                    <a:lnTo>
                      <a:pt x="f67" y="f68"/>
                    </a:lnTo>
                    <a:cubicBezTo>
                      <a:pt x="f69" y="f70"/>
                      <a:pt x="f71" y="f72"/>
                      <a:pt x="f73" y="f74"/>
                    </a:cubicBezTo>
                    <a:cubicBezTo>
                      <a:pt x="f75" y="f46"/>
                      <a:pt x="f76" y="f77"/>
                      <a:pt x="f78" y="f79"/>
                    </a:cubicBezTo>
                    <a:cubicBezTo>
                      <a:pt x="f80" y="f81"/>
                      <a:pt x="f82" y="f83"/>
                      <a:pt x="f84" y="f85"/>
                    </a:cubicBezTo>
                    <a:cubicBezTo>
                      <a:pt x="f86" y="f87"/>
                      <a:pt x="f88" y="f89"/>
                      <a:pt x="f90" y="f91"/>
                    </a:cubicBezTo>
                    <a:cubicBezTo>
                      <a:pt x="f92" y="f28"/>
                      <a:pt x="f93" y="f94"/>
                      <a:pt x="f95" y="f96"/>
                    </a:cubicBezTo>
                    <a:cubicBezTo>
                      <a:pt x="f97" y="f22"/>
                      <a:pt x="f98" y="f99"/>
                      <a:pt x="f100" y="f101"/>
                    </a:cubicBezTo>
                    <a:cubicBezTo>
                      <a:pt x="f102" y="f103"/>
                      <a:pt x="f98" y="f104"/>
                      <a:pt x="f97" y="f105"/>
                    </a:cubicBezTo>
                    <a:cubicBezTo>
                      <a:pt x="f106" y="f107"/>
                      <a:pt x="f108" y="f109"/>
                      <a:pt x="f110" y="f111"/>
                    </a:cubicBezTo>
                    <a:cubicBezTo>
                      <a:pt x="f112" y="f113"/>
                      <a:pt x="f114" y="f115"/>
                      <a:pt x="f116" y="f36"/>
                    </a:cubicBezTo>
                    <a:lnTo>
                      <a:pt x="f5" y="f117"/>
                    </a:lnTo>
                    <a:lnTo>
                      <a:pt x="f118" y="f119"/>
                    </a:lnTo>
                    <a:cubicBezTo>
                      <a:pt x="f120" y="f121"/>
                      <a:pt x="f122" y="f123"/>
                      <a:pt x="f124" y="f125"/>
                    </a:cubicBezTo>
                    <a:cubicBezTo>
                      <a:pt x="f126" y="f127"/>
                      <a:pt x="f128" y="f129"/>
                      <a:pt x="f130" y="f131"/>
                    </a:cubicBezTo>
                    <a:cubicBezTo>
                      <a:pt x="f132" y="f133"/>
                      <a:pt x="f134" y="f135"/>
                      <a:pt x="f136" y="f137"/>
                    </a:cubicBezTo>
                    <a:lnTo>
                      <a:pt x="f138" y="f139"/>
                    </a:lnTo>
                    <a:cubicBezTo>
                      <a:pt x="f140" y="f141"/>
                      <a:pt x="f142" y="f5"/>
                      <a:pt x="f62" y="f5"/>
                    </a:cubicBezTo>
                    <a:lnTo>
                      <a:pt x="f61" y="f5"/>
                    </a:lnTo>
                    <a:cubicBezTo>
                      <a:pt x="f143" y="f5"/>
                      <a:pt x="f144" y="f141"/>
                      <a:pt x="f27" y="f139"/>
                    </a:cubicBezTo>
                    <a:lnTo>
                      <a:pt x="f145" y="f137"/>
                    </a:lnTo>
                    <a:cubicBezTo>
                      <a:pt x="f146" y="f135"/>
                      <a:pt x="f147" y="f133"/>
                      <a:pt x="f148" y="f131"/>
                    </a:cubicBezTo>
                    <a:cubicBezTo>
                      <a:pt x="f149" y="f129"/>
                      <a:pt x="f150" y="f127"/>
                      <a:pt x="f151" y="f125"/>
                    </a:cubicBezTo>
                    <a:cubicBezTo>
                      <a:pt x="f152" y="f153"/>
                      <a:pt x="f154" y="f155"/>
                      <a:pt x="f156" y="f119"/>
                    </a:cubicBezTo>
                    <a:lnTo>
                      <a:pt x="f157" y="f117"/>
                    </a:lnTo>
                    <a:lnTo>
                      <a:pt x="f158" y="f159"/>
                    </a:lnTo>
                    <a:cubicBezTo>
                      <a:pt x="f160" y="f161"/>
                      <a:pt x="f162" y="f91"/>
                      <a:pt x="f163" y="f26"/>
                    </a:cubicBezTo>
                    <a:cubicBezTo>
                      <a:pt x="f164" y="f14"/>
                      <a:pt x="f16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0" name="Freeform 14">
                <a:extLst>
                  <a:ext uri="{FF2B5EF4-FFF2-40B4-BE49-F238E27FC236}">
                    <a16:creationId xmlns:a16="http://schemas.microsoft.com/office/drawing/2014/main" id="{B46A4F84-900D-D598-2674-68E01872A313}"/>
                  </a:ext>
                </a:extLst>
              </p:cNvPr>
              <p:cNvSpPr/>
              <p:nvPr/>
            </p:nvSpPr>
            <p:spPr>
              <a:xfrm>
                <a:off x="857451" y="3931956"/>
                <a:ext cx="414634" cy="217599"/>
              </a:xfrm>
              <a:custGeom>
                <a:avLst/>
                <a:gdLst>
                  <a:gd name="f0" fmla="val 10800000"/>
                  <a:gd name="f1" fmla="val 5400000"/>
                  <a:gd name="f2" fmla="val 180"/>
                  <a:gd name="f3" fmla="val w"/>
                  <a:gd name="f4" fmla="val h"/>
                  <a:gd name="f5" fmla="val 0"/>
                  <a:gd name="f6" fmla="val 777330"/>
                  <a:gd name="f7" fmla="val 407951"/>
                  <a:gd name="f8" fmla="val 728767"/>
                  <a:gd name="f9" fmla="val 407952"/>
                  <a:gd name="f10" fmla="val 48682"/>
                  <a:gd name="f11" fmla="val 34395"/>
                  <a:gd name="f12" fmla="val 20107"/>
                  <a:gd name="f13" fmla="val 401338"/>
                  <a:gd name="f14" fmla="val 10582"/>
                  <a:gd name="f15" fmla="val 389999"/>
                  <a:gd name="f16" fmla="val 1057"/>
                  <a:gd name="f17" fmla="val 378661"/>
                  <a:gd name="f18" fmla="+- 0 0 1800"/>
                  <a:gd name="f19" fmla="val 364487"/>
                  <a:gd name="f20" fmla="val 349369"/>
                  <a:gd name="f21" fmla="val 33442"/>
                  <a:gd name="f22" fmla="val 200078"/>
                  <a:gd name="f23" fmla="val 43920"/>
                  <a:gd name="f24" fmla="val 163228"/>
                  <a:gd name="f25" fmla="val 73447"/>
                  <a:gd name="f26" fmla="val 134882"/>
                  <a:gd name="f27" fmla="val 110595"/>
                  <a:gd name="f28" fmla="val 125433"/>
                  <a:gd name="f29" fmla="val 124882"/>
                  <a:gd name="f30" fmla="val 121653"/>
                  <a:gd name="f31" fmla="val 139170"/>
                  <a:gd name="f32" fmla="val 117874"/>
                  <a:gd name="f33" fmla="val 153457"/>
                  <a:gd name="f34" fmla="val 114094"/>
                  <a:gd name="f35" fmla="val 170602"/>
                  <a:gd name="f36" fmla="val 109370"/>
                  <a:gd name="f37" fmla="val 188700"/>
                  <a:gd name="f38" fmla="val 104645"/>
                  <a:gd name="f39" fmla="val 205845"/>
                  <a:gd name="f40" fmla="val 99921"/>
                  <a:gd name="f41" fmla="val 280140"/>
                  <a:gd name="f42" fmla="val 79134"/>
                  <a:gd name="f43" fmla="val 291570"/>
                  <a:gd name="f44" fmla="val 49842"/>
                  <a:gd name="f45" fmla="val 304905"/>
                  <a:gd name="f46" fmla="val 16772"/>
                  <a:gd name="f47" fmla="val 305857"/>
                  <a:gd name="f48" fmla="val 12992"/>
                  <a:gd name="f49" fmla="val 307762"/>
                  <a:gd name="f50" fmla="val 10157"/>
                  <a:gd name="f51" fmla="val 308715"/>
                  <a:gd name="f52" fmla="val 6378"/>
                  <a:gd name="f53" fmla="val 310620"/>
                  <a:gd name="f54" fmla="val 709"/>
                  <a:gd name="f55" fmla="val 317287"/>
                  <a:gd name="f56" fmla="+- 0 0 1181"/>
                  <a:gd name="f57" fmla="val 323002"/>
                  <a:gd name="f58" fmla="val 328717"/>
                  <a:gd name="f59" fmla="val 2598"/>
                  <a:gd name="f60" fmla="val 330622"/>
                  <a:gd name="f61" fmla="val 9213"/>
                  <a:gd name="f62" fmla="val 14882"/>
                  <a:gd name="f63" fmla="val 327765"/>
                  <a:gd name="f64" fmla="val 18661"/>
                  <a:gd name="f65" fmla="val 325860"/>
                  <a:gd name="f66" fmla="val 21496"/>
                  <a:gd name="f67" fmla="val 324907"/>
                  <a:gd name="f68" fmla="val 25276"/>
                  <a:gd name="f69" fmla="val 61181"/>
                  <a:gd name="f70" fmla="val 296332"/>
                  <a:gd name="f71" fmla="val 97086"/>
                  <a:gd name="f72" fmla="val 211560"/>
                  <a:gd name="f73" fmla="val 120708"/>
                  <a:gd name="f74" fmla="val 194415"/>
                  <a:gd name="f75" fmla="val 176317"/>
                  <a:gd name="f76" fmla="val 130157"/>
                  <a:gd name="f77" fmla="val 159172"/>
                  <a:gd name="f78" fmla="val 144885"/>
                  <a:gd name="f79" fmla="val 138661"/>
                  <a:gd name="f80" fmla="val 130597"/>
                  <a:gd name="f81" fmla="val 142441"/>
                  <a:gd name="f82" fmla="val 116310"/>
                  <a:gd name="f83" fmla="val 146220"/>
                  <a:gd name="f84" fmla="val 86782"/>
                  <a:gd name="f85" fmla="val 154724"/>
                  <a:gd name="f86" fmla="val 62970"/>
                  <a:gd name="f87" fmla="val 177401"/>
                  <a:gd name="f88" fmla="val 54397"/>
                  <a:gd name="f89" fmla="val 206692"/>
                  <a:gd name="f90" fmla="val 22965"/>
                  <a:gd name="f91" fmla="val 355984"/>
                  <a:gd name="f92" fmla="val 21060"/>
                  <a:gd name="f93" fmla="val 363543"/>
                  <a:gd name="f94" fmla="val 372046"/>
                  <a:gd name="f95" fmla="val 28680"/>
                  <a:gd name="f96" fmla="val 385275"/>
                  <a:gd name="f97" fmla="val 41062"/>
                  <a:gd name="f98" fmla="val 388109"/>
                  <a:gd name="f99" fmla="val 49635"/>
                  <a:gd name="f100" fmla="val 737340"/>
                  <a:gd name="f101" fmla="val 744960"/>
                  <a:gd name="f102" fmla="val 384330"/>
                  <a:gd name="f103" fmla="val 749722"/>
                  <a:gd name="f104" fmla="val 754485"/>
                  <a:gd name="f105" fmla="val 757342"/>
                  <a:gd name="f106" fmla="val 755437"/>
                  <a:gd name="f107" fmla="val 724005"/>
                  <a:gd name="f108" fmla="val 715432"/>
                  <a:gd name="f109" fmla="val 691620"/>
                  <a:gd name="f110" fmla="val 662092"/>
                  <a:gd name="f111" fmla="val 647805"/>
                  <a:gd name="f112" fmla="val 633517"/>
                  <a:gd name="f113" fmla="val 619230"/>
                  <a:gd name="f114" fmla="val 601132"/>
                  <a:gd name="f115" fmla="val 583987"/>
                  <a:gd name="f116" fmla="val 566842"/>
                  <a:gd name="f117" fmla="val 483022"/>
                  <a:gd name="f118" fmla="val 467782"/>
                  <a:gd name="f119" fmla="val 60236"/>
                  <a:gd name="f120" fmla="val 453495"/>
                  <a:gd name="f121" fmla="val 452542"/>
                  <a:gd name="f122" fmla="val 450637"/>
                  <a:gd name="f123" fmla="val 449685"/>
                  <a:gd name="f124" fmla="val 447780"/>
                  <a:gd name="f125" fmla="val 3543"/>
                  <a:gd name="f126" fmla="val 455400"/>
                  <a:gd name="f127" fmla="val 461115"/>
                  <a:gd name="f128" fmla="val 466830"/>
                  <a:gd name="f129" fmla="val 469687"/>
                  <a:gd name="f130" fmla="val 471592"/>
                  <a:gd name="f131" fmla="val 472545"/>
                  <a:gd name="f132" fmla="val 473497"/>
                  <a:gd name="f133" fmla="val 486832"/>
                  <a:gd name="f134" fmla="val 498262"/>
                  <a:gd name="f135" fmla="val 572557"/>
                  <a:gd name="f136" fmla="val 589702"/>
                  <a:gd name="f137" fmla="val 607800"/>
                  <a:gd name="f138" fmla="val 624945"/>
                  <a:gd name="f139" fmla="val 639232"/>
                  <a:gd name="f140" fmla="val 653520"/>
                  <a:gd name="f141" fmla="val 667807"/>
                  <a:gd name="f142" fmla="val 704955"/>
                  <a:gd name="f143" fmla="val 135826"/>
                  <a:gd name="f144" fmla="val 733530"/>
                  <a:gd name="f145" fmla="val 164173"/>
                  <a:gd name="f146" fmla="val 201023"/>
                  <a:gd name="f147" fmla="val 776392"/>
                  <a:gd name="f148" fmla="val 350314"/>
                  <a:gd name="f149" fmla="val 779250"/>
                  <a:gd name="f150" fmla="val 775440"/>
                  <a:gd name="f151" fmla="val 379606"/>
                  <a:gd name="f152" fmla="val 766867"/>
                  <a:gd name="f153" fmla="val 390944"/>
                  <a:gd name="f154" fmla="val 756390"/>
                  <a:gd name="f155" fmla="val 743055"/>
                  <a:gd name="f156" fmla="+- 0 0 -90"/>
                  <a:gd name="f157" fmla="*/ f3 1 777330"/>
                  <a:gd name="f158" fmla="*/ f4 1 407951"/>
                  <a:gd name="f159" fmla="+- f7 0 f5"/>
                  <a:gd name="f160" fmla="+- f6 0 f5"/>
                  <a:gd name="f161" fmla="*/ f156 f0 1"/>
                  <a:gd name="f162" fmla="*/ f160 1 777330"/>
                  <a:gd name="f163" fmla="*/ f159 1 407951"/>
                  <a:gd name="f164" fmla="*/ 728767 f160 1"/>
                  <a:gd name="f165" fmla="*/ 407952 f159 1"/>
                  <a:gd name="f166" fmla="*/ 48682 f160 1"/>
                  <a:gd name="f167" fmla="*/ 10582 f160 1"/>
                  <a:gd name="f168" fmla="*/ 389999 f159 1"/>
                  <a:gd name="f169" fmla="*/ 1057 f160 1"/>
                  <a:gd name="f170" fmla="*/ 349369 f159 1"/>
                  <a:gd name="f171" fmla="*/ 33442 f160 1"/>
                  <a:gd name="f172" fmla="*/ 200078 f159 1"/>
                  <a:gd name="f173" fmla="*/ 110595 f160 1"/>
                  <a:gd name="f174" fmla="*/ 125433 f159 1"/>
                  <a:gd name="f175" fmla="*/ 153457 f160 1"/>
                  <a:gd name="f176" fmla="*/ 114094 f159 1"/>
                  <a:gd name="f177" fmla="*/ 205845 f160 1"/>
                  <a:gd name="f178" fmla="*/ 99921 f159 1"/>
                  <a:gd name="f179" fmla="*/ 304905 f160 1"/>
                  <a:gd name="f180" fmla="*/ 16772 f159 1"/>
                  <a:gd name="f181" fmla="*/ 308715 f160 1"/>
                  <a:gd name="f182" fmla="*/ 6378 f159 1"/>
                  <a:gd name="f183" fmla="*/ 323002 f160 1"/>
                  <a:gd name="f184" fmla="*/ 709 f159 1"/>
                  <a:gd name="f185" fmla="*/ 328717 f160 1"/>
                  <a:gd name="f186" fmla="*/ 14882 f159 1"/>
                  <a:gd name="f187" fmla="*/ 324907 f160 1"/>
                  <a:gd name="f188" fmla="*/ 25276 f159 1"/>
                  <a:gd name="f189" fmla="*/ 211560 f160 1"/>
                  <a:gd name="f190" fmla="*/ 120708 f159 1"/>
                  <a:gd name="f191" fmla="*/ 159172 f160 1"/>
                  <a:gd name="f192" fmla="*/ 134882 f159 1"/>
                  <a:gd name="f193" fmla="*/ 116310 f160 1"/>
                  <a:gd name="f194" fmla="*/ 146220 f159 1"/>
                  <a:gd name="f195" fmla="*/ 54397 f160 1"/>
                  <a:gd name="f196" fmla="*/ 206692 f159 1"/>
                  <a:gd name="f197" fmla="*/ 22965 f160 1"/>
                  <a:gd name="f198" fmla="*/ 355984 f159 1"/>
                  <a:gd name="f199" fmla="*/ 28680 f160 1"/>
                  <a:gd name="f200" fmla="*/ 378661 f159 1"/>
                  <a:gd name="f201" fmla="*/ 49635 f160 1"/>
                  <a:gd name="f202" fmla="*/ 388109 f159 1"/>
                  <a:gd name="f203" fmla="*/ 749722 f160 1"/>
                  <a:gd name="f204" fmla="*/ 755437 f160 1"/>
                  <a:gd name="f205" fmla="*/ 724005 f160 1"/>
                  <a:gd name="f206" fmla="*/ 662092 f160 1"/>
                  <a:gd name="f207" fmla="*/ 619230 f160 1"/>
                  <a:gd name="f208" fmla="*/ 566842 f160 1"/>
                  <a:gd name="f209" fmla="*/ 453495 f160 1"/>
                  <a:gd name="f210" fmla="*/ 449685 f160 1"/>
                  <a:gd name="f211" fmla="*/ 455400 f160 1"/>
                  <a:gd name="f212" fmla="*/ 469687 f160 1"/>
                  <a:gd name="f213" fmla="*/ 473497 f160 1"/>
                  <a:gd name="f214" fmla="*/ 572557 f160 1"/>
                  <a:gd name="f215" fmla="*/ 624945 f160 1"/>
                  <a:gd name="f216" fmla="*/ 667807 f160 1"/>
                  <a:gd name="f217" fmla="*/ 744960 f160 1"/>
                  <a:gd name="f218" fmla="*/ 201023 f159 1"/>
                  <a:gd name="f219" fmla="*/ 776392 f160 1"/>
                  <a:gd name="f220" fmla="*/ 350314 f159 1"/>
                  <a:gd name="f221" fmla="*/ 766867 f160 1"/>
                  <a:gd name="f222" fmla="*/ 390944 f159 1"/>
                  <a:gd name="f223" fmla="*/ f161 1 f2"/>
                  <a:gd name="f224" fmla="*/ f164 1 777330"/>
                  <a:gd name="f225" fmla="*/ f165 1 407951"/>
                  <a:gd name="f226" fmla="*/ f166 1 777330"/>
                  <a:gd name="f227" fmla="*/ f167 1 777330"/>
                  <a:gd name="f228" fmla="*/ f168 1 407951"/>
                  <a:gd name="f229" fmla="*/ f169 1 777330"/>
                  <a:gd name="f230" fmla="*/ f170 1 407951"/>
                  <a:gd name="f231" fmla="*/ f171 1 777330"/>
                  <a:gd name="f232" fmla="*/ f172 1 407951"/>
                  <a:gd name="f233" fmla="*/ f173 1 777330"/>
                  <a:gd name="f234" fmla="*/ f174 1 407951"/>
                  <a:gd name="f235" fmla="*/ f175 1 777330"/>
                  <a:gd name="f236" fmla="*/ f176 1 407951"/>
                  <a:gd name="f237" fmla="*/ f177 1 777330"/>
                  <a:gd name="f238" fmla="*/ f178 1 407951"/>
                  <a:gd name="f239" fmla="*/ f179 1 777330"/>
                  <a:gd name="f240" fmla="*/ f180 1 407951"/>
                  <a:gd name="f241" fmla="*/ f181 1 777330"/>
                  <a:gd name="f242" fmla="*/ f182 1 407951"/>
                  <a:gd name="f243" fmla="*/ f183 1 777330"/>
                  <a:gd name="f244" fmla="*/ f184 1 407951"/>
                  <a:gd name="f245" fmla="*/ f185 1 777330"/>
                  <a:gd name="f246" fmla="*/ f186 1 407951"/>
                  <a:gd name="f247" fmla="*/ f187 1 777330"/>
                  <a:gd name="f248" fmla="*/ f188 1 407951"/>
                  <a:gd name="f249" fmla="*/ f189 1 777330"/>
                  <a:gd name="f250" fmla="*/ f190 1 407951"/>
                  <a:gd name="f251" fmla="*/ f191 1 777330"/>
                  <a:gd name="f252" fmla="*/ f192 1 407951"/>
                  <a:gd name="f253" fmla="*/ f193 1 777330"/>
                  <a:gd name="f254" fmla="*/ f194 1 407951"/>
                  <a:gd name="f255" fmla="*/ f195 1 777330"/>
                  <a:gd name="f256" fmla="*/ f196 1 407951"/>
                  <a:gd name="f257" fmla="*/ f197 1 777330"/>
                  <a:gd name="f258" fmla="*/ f198 1 407951"/>
                  <a:gd name="f259" fmla="*/ f199 1 777330"/>
                  <a:gd name="f260" fmla="*/ f200 1 407951"/>
                  <a:gd name="f261" fmla="*/ f201 1 777330"/>
                  <a:gd name="f262" fmla="*/ f202 1 407951"/>
                  <a:gd name="f263" fmla="*/ f203 1 777330"/>
                  <a:gd name="f264" fmla="*/ f204 1 777330"/>
                  <a:gd name="f265" fmla="*/ f205 1 777330"/>
                  <a:gd name="f266" fmla="*/ f206 1 777330"/>
                  <a:gd name="f267" fmla="*/ f207 1 777330"/>
                  <a:gd name="f268" fmla="*/ f208 1 777330"/>
                  <a:gd name="f269" fmla="*/ f209 1 777330"/>
                  <a:gd name="f270" fmla="*/ f210 1 777330"/>
                  <a:gd name="f271" fmla="*/ f211 1 777330"/>
                  <a:gd name="f272" fmla="*/ f212 1 777330"/>
                  <a:gd name="f273" fmla="*/ f213 1 777330"/>
                  <a:gd name="f274" fmla="*/ f214 1 777330"/>
                  <a:gd name="f275" fmla="*/ f215 1 777330"/>
                  <a:gd name="f276" fmla="*/ f216 1 777330"/>
                  <a:gd name="f277" fmla="*/ f217 1 777330"/>
                  <a:gd name="f278" fmla="*/ f218 1 407951"/>
                  <a:gd name="f279" fmla="*/ f219 1 777330"/>
                  <a:gd name="f280" fmla="*/ f220 1 407951"/>
                  <a:gd name="f281" fmla="*/ f221 1 777330"/>
                  <a:gd name="f282" fmla="*/ f222 1 407951"/>
                  <a:gd name="f283" fmla="*/ f5 1 f162"/>
                  <a:gd name="f284" fmla="*/ f6 1 f162"/>
                  <a:gd name="f285" fmla="*/ f5 1 f163"/>
                  <a:gd name="f286" fmla="*/ f7 1 f163"/>
                  <a:gd name="f287" fmla="+- f223 0 f1"/>
                  <a:gd name="f288" fmla="*/ f224 1 f162"/>
                  <a:gd name="f289" fmla="*/ f225 1 f163"/>
                  <a:gd name="f290" fmla="*/ f226 1 f162"/>
                  <a:gd name="f291" fmla="*/ f227 1 f162"/>
                  <a:gd name="f292" fmla="*/ f228 1 f163"/>
                  <a:gd name="f293" fmla="*/ f229 1 f162"/>
                  <a:gd name="f294" fmla="*/ f230 1 f163"/>
                  <a:gd name="f295" fmla="*/ f231 1 f162"/>
                  <a:gd name="f296" fmla="*/ f232 1 f163"/>
                  <a:gd name="f297" fmla="*/ f233 1 f162"/>
                  <a:gd name="f298" fmla="*/ f234 1 f163"/>
                  <a:gd name="f299" fmla="*/ f235 1 f162"/>
                  <a:gd name="f300" fmla="*/ f236 1 f163"/>
                  <a:gd name="f301" fmla="*/ f237 1 f162"/>
                  <a:gd name="f302" fmla="*/ f238 1 f163"/>
                  <a:gd name="f303" fmla="*/ f239 1 f162"/>
                  <a:gd name="f304" fmla="*/ f240 1 f163"/>
                  <a:gd name="f305" fmla="*/ f241 1 f162"/>
                  <a:gd name="f306" fmla="*/ f242 1 f163"/>
                  <a:gd name="f307" fmla="*/ f243 1 f162"/>
                  <a:gd name="f308" fmla="*/ f244 1 f163"/>
                  <a:gd name="f309" fmla="*/ f245 1 f162"/>
                  <a:gd name="f310" fmla="*/ f246 1 f163"/>
                  <a:gd name="f311" fmla="*/ f247 1 f162"/>
                  <a:gd name="f312" fmla="*/ f248 1 f163"/>
                  <a:gd name="f313" fmla="*/ f249 1 f162"/>
                  <a:gd name="f314" fmla="*/ f250 1 f163"/>
                  <a:gd name="f315" fmla="*/ f251 1 f162"/>
                  <a:gd name="f316" fmla="*/ f252 1 f163"/>
                  <a:gd name="f317" fmla="*/ f253 1 f162"/>
                  <a:gd name="f318" fmla="*/ f254 1 f163"/>
                  <a:gd name="f319" fmla="*/ f255 1 f162"/>
                  <a:gd name="f320" fmla="*/ f256 1 f163"/>
                  <a:gd name="f321" fmla="*/ f257 1 f162"/>
                  <a:gd name="f322" fmla="*/ f258 1 f163"/>
                  <a:gd name="f323" fmla="*/ f259 1 f162"/>
                  <a:gd name="f324" fmla="*/ f260 1 f163"/>
                  <a:gd name="f325" fmla="*/ f261 1 f162"/>
                  <a:gd name="f326" fmla="*/ f262 1 f163"/>
                  <a:gd name="f327" fmla="*/ f263 1 f162"/>
                  <a:gd name="f328" fmla="*/ f264 1 f162"/>
                  <a:gd name="f329" fmla="*/ f265 1 f162"/>
                  <a:gd name="f330" fmla="*/ f266 1 f162"/>
                  <a:gd name="f331" fmla="*/ f267 1 f162"/>
                  <a:gd name="f332" fmla="*/ f268 1 f162"/>
                  <a:gd name="f333" fmla="*/ f269 1 f162"/>
                  <a:gd name="f334" fmla="*/ f270 1 f162"/>
                  <a:gd name="f335" fmla="*/ f271 1 f162"/>
                  <a:gd name="f336" fmla="*/ f272 1 f162"/>
                  <a:gd name="f337" fmla="*/ f273 1 f162"/>
                  <a:gd name="f338" fmla="*/ f274 1 f162"/>
                  <a:gd name="f339" fmla="*/ f275 1 f162"/>
                  <a:gd name="f340" fmla="*/ f276 1 f162"/>
                  <a:gd name="f341" fmla="*/ f277 1 f162"/>
                  <a:gd name="f342" fmla="*/ f278 1 f163"/>
                  <a:gd name="f343" fmla="*/ f279 1 f162"/>
                  <a:gd name="f344" fmla="*/ f280 1 f163"/>
                  <a:gd name="f345" fmla="*/ f281 1 f162"/>
                  <a:gd name="f346" fmla="*/ f282 1 f163"/>
                  <a:gd name="f347" fmla="*/ f283 f157 1"/>
                  <a:gd name="f348" fmla="*/ f284 f157 1"/>
                  <a:gd name="f349" fmla="*/ f286 f158 1"/>
                  <a:gd name="f350" fmla="*/ f285 f158 1"/>
                  <a:gd name="f351" fmla="*/ f288 f157 1"/>
                  <a:gd name="f352" fmla="*/ f289 f158 1"/>
                  <a:gd name="f353" fmla="*/ f290 f157 1"/>
                  <a:gd name="f354" fmla="*/ f291 f157 1"/>
                  <a:gd name="f355" fmla="*/ f292 f158 1"/>
                  <a:gd name="f356" fmla="*/ f293 f157 1"/>
                  <a:gd name="f357" fmla="*/ f294 f158 1"/>
                  <a:gd name="f358" fmla="*/ f295 f157 1"/>
                  <a:gd name="f359" fmla="*/ f296 f158 1"/>
                  <a:gd name="f360" fmla="*/ f297 f157 1"/>
                  <a:gd name="f361" fmla="*/ f298 f158 1"/>
                  <a:gd name="f362" fmla="*/ f299 f157 1"/>
                  <a:gd name="f363" fmla="*/ f300 f158 1"/>
                  <a:gd name="f364" fmla="*/ f301 f157 1"/>
                  <a:gd name="f365" fmla="*/ f302 f158 1"/>
                  <a:gd name="f366" fmla="*/ f303 f157 1"/>
                  <a:gd name="f367" fmla="*/ f304 f158 1"/>
                  <a:gd name="f368" fmla="*/ f305 f157 1"/>
                  <a:gd name="f369" fmla="*/ f306 f158 1"/>
                  <a:gd name="f370" fmla="*/ f307 f157 1"/>
                  <a:gd name="f371" fmla="*/ f308 f158 1"/>
                  <a:gd name="f372" fmla="*/ f309 f157 1"/>
                  <a:gd name="f373" fmla="*/ f310 f158 1"/>
                  <a:gd name="f374" fmla="*/ f311 f157 1"/>
                  <a:gd name="f375" fmla="*/ f312 f158 1"/>
                  <a:gd name="f376" fmla="*/ f313 f157 1"/>
                  <a:gd name="f377" fmla="*/ f314 f158 1"/>
                  <a:gd name="f378" fmla="*/ f315 f157 1"/>
                  <a:gd name="f379" fmla="*/ f316 f158 1"/>
                  <a:gd name="f380" fmla="*/ f317 f157 1"/>
                  <a:gd name="f381" fmla="*/ f318 f158 1"/>
                  <a:gd name="f382" fmla="*/ f319 f157 1"/>
                  <a:gd name="f383" fmla="*/ f320 f158 1"/>
                  <a:gd name="f384" fmla="*/ f321 f157 1"/>
                  <a:gd name="f385" fmla="*/ f322 f158 1"/>
                  <a:gd name="f386" fmla="*/ f323 f157 1"/>
                  <a:gd name="f387" fmla="*/ f324 f158 1"/>
                  <a:gd name="f388" fmla="*/ f325 f157 1"/>
                  <a:gd name="f389" fmla="*/ f326 f158 1"/>
                  <a:gd name="f390" fmla="*/ f327 f157 1"/>
                  <a:gd name="f391" fmla="*/ f328 f157 1"/>
                  <a:gd name="f392" fmla="*/ f329 f157 1"/>
                  <a:gd name="f393" fmla="*/ f330 f157 1"/>
                  <a:gd name="f394" fmla="*/ f331 f157 1"/>
                  <a:gd name="f395" fmla="*/ f332 f157 1"/>
                  <a:gd name="f396" fmla="*/ f333 f157 1"/>
                  <a:gd name="f397" fmla="*/ f334 f157 1"/>
                  <a:gd name="f398" fmla="*/ f335 f157 1"/>
                  <a:gd name="f399" fmla="*/ f336 f157 1"/>
                  <a:gd name="f400" fmla="*/ f337 f157 1"/>
                  <a:gd name="f401" fmla="*/ f338 f157 1"/>
                  <a:gd name="f402" fmla="*/ f339 f157 1"/>
                  <a:gd name="f403" fmla="*/ f340 f157 1"/>
                  <a:gd name="f404" fmla="*/ f341 f157 1"/>
                  <a:gd name="f405" fmla="*/ f342 f158 1"/>
                  <a:gd name="f406" fmla="*/ f343 f157 1"/>
                  <a:gd name="f407" fmla="*/ f344 f158 1"/>
                  <a:gd name="f408" fmla="*/ f345 f157 1"/>
                  <a:gd name="f409" fmla="*/ f346 f158 1"/>
                </a:gdLst>
                <a:ahLst/>
                <a:cxnLst>
                  <a:cxn ang="3cd4">
                    <a:pos x="hc" y="t"/>
                  </a:cxn>
                  <a:cxn ang="0">
                    <a:pos x="r" y="vc"/>
                  </a:cxn>
                  <a:cxn ang="cd4">
                    <a:pos x="hc" y="b"/>
                  </a:cxn>
                  <a:cxn ang="cd2">
                    <a:pos x="l" y="vc"/>
                  </a:cxn>
                  <a:cxn ang="f287">
                    <a:pos x="f351" y="f352"/>
                  </a:cxn>
                  <a:cxn ang="f287">
                    <a:pos x="f353" y="f352"/>
                  </a:cxn>
                  <a:cxn ang="f287">
                    <a:pos x="f354" y="f355"/>
                  </a:cxn>
                  <a:cxn ang="f287">
                    <a:pos x="f356" y="f357"/>
                  </a:cxn>
                  <a:cxn ang="f287">
                    <a:pos x="f358" y="f359"/>
                  </a:cxn>
                  <a:cxn ang="f287">
                    <a:pos x="f360" y="f361"/>
                  </a:cxn>
                  <a:cxn ang="f287">
                    <a:pos x="f362" y="f363"/>
                  </a:cxn>
                  <a:cxn ang="f287">
                    <a:pos x="f364" y="f365"/>
                  </a:cxn>
                  <a:cxn ang="f287">
                    <a:pos x="f366" y="f367"/>
                  </a:cxn>
                  <a:cxn ang="f287">
                    <a:pos x="f368" y="f369"/>
                  </a:cxn>
                  <a:cxn ang="f287">
                    <a:pos x="f370" y="f371"/>
                  </a:cxn>
                  <a:cxn ang="f287">
                    <a:pos x="f372" y="f373"/>
                  </a:cxn>
                  <a:cxn ang="f287">
                    <a:pos x="f374" y="f375"/>
                  </a:cxn>
                  <a:cxn ang="f287">
                    <a:pos x="f376" y="f377"/>
                  </a:cxn>
                  <a:cxn ang="f287">
                    <a:pos x="f378" y="f379"/>
                  </a:cxn>
                  <a:cxn ang="f287">
                    <a:pos x="f380" y="f381"/>
                  </a:cxn>
                  <a:cxn ang="f287">
                    <a:pos x="f382" y="f383"/>
                  </a:cxn>
                  <a:cxn ang="f287">
                    <a:pos x="f384" y="f385"/>
                  </a:cxn>
                  <a:cxn ang="f287">
                    <a:pos x="f386" y="f387"/>
                  </a:cxn>
                  <a:cxn ang="f287">
                    <a:pos x="f388" y="f389"/>
                  </a:cxn>
                  <a:cxn ang="f287">
                    <a:pos x="f351" y="f389"/>
                  </a:cxn>
                  <a:cxn ang="f287">
                    <a:pos x="f390" y="f387"/>
                  </a:cxn>
                  <a:cxn ang="f287">
                    <a:pos x="f391" y="f385"/>
                  </a:cxn>
                  <a:cxn ang="f287">
                    <a:pos x="f392" y="f383"/>
                  </a:cxn>
                  <a:cxn ang="f287">
                    <a:pos x="f393" y="f381"/>
                  </a:cxn>
                  <a:cxn ang="f287">
                    <a:pos x="f394" y="f379"/>
                  </a:cxn>
                  <a:cxn ang="f287">
                    <a:pos x="f395" y="f377"/>
                  </a:cxn>
                  <a:cxn ang="f287">
                    <a:pos x="f396" y="f375"/>
                  </a:cxn>
                  <a:cxn ang="f287">
                    <a:pos x="f397" y="f373"/>
                  </a:cxn>
                  <a:cxn ang="f287">
                    <a:pos x="f398" y="f371"/>
                  </a:cxn>
                  <a:cxn ang="f287">
                    <a:pos x="f399" y="f369"/>
                  </a:cxn>
                  <a:cxn ang="f287">
                    <a:pos x="f400" y="f367"/>
                  </a:cxn>
                  <a:cxn ang="f287">
                    <a:pos x="f401" y="f365"/>
                  </a:cxn>
                  <a:cxn ang="f287">
                    <a:pos x="f402" y="f363"/>
                  </a:cxn>
                  <a:cxn ang="f287">
                    <a:pos x="f403" y="f361"/>
                  </a:cxn>
                  <a:cxn ang="f287">
                    <a:pos x="f404" y="f359"/>
                  </a:cxn>
                  <a:cxn ang="f287">
                    <a:pos x="f404" y="f405"/>
                  </a:cxn>
                  <a:cxn ang="f287">
                    <a:pos x="f406" y="f407"/>
                  </a:cxn>
                  <a:cxn ang="f287">
                    <a:pos x="f408" y="f409"/>
                  </a:cxn>
                  <a:cxn ang="f287">
                    <a:pos x="f351" y="f352"/>
                  </a:cxn>
                </a:cxnLst>
                <a:rect l="f347" t="f350" r="f348" b="f349"/>
                <a:pathLst>
                  <a:path w="777330" h="407951">
                    <a:moveTo>
                      <a:pt x="f8" y="f9"/>
                    </a:moveTo>
                    <a:lnTo>
                      <a:pt x="f10" y="f9"/>
                    </a:lnTo>
                    <a:cubicBezTo>
                      <a:pt x="f11" y="f9"/>
                      <a:pt x="f12" y="f13"/>
                      <a:pt x="f14" y="f15"/>
                    </a:cubicBezTo>
                    <a:cubicBezTo>
                      <a:pt x="f16" y="f17"/>
                      <a:pt x="f18" y="f19"/>
                      <a:pt x="f16" y="f20"/>
                    </a:cubicBezTo>
                    <a:lnTo>
                      <a:pt x="f21" y="f22"/>
                    </a:ln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4"/>
                    </a:cubicBezTo>
                    <a:cubicBezTo>
                      <a:pt x="f58" y="f59"/>
                      <a:pt x="f60" y="f61"/>
                      <a:pt x="f58" y="f62"/>
                    </a:cubicBezTo>
                    <a:cubicBezTo>
                      <a:pt x="f63" y="f64"/>
                      <a:pt x="f65" y="f66"/>
                      <a:pt x="f67" y="f68"/>
                    </a:cubicBezTo>
                    <a:cubicBezTo>
                      <a:pt x="f53" y="f69"/>
                      <a:pt x="f70" y="f71"/>
                      <a:pt x="f72" y="f73"/>
                    </a:cubicBezTo>
                    <a:cubicBezTo>
                      <a:pt x="f74" y="f28"/>
                      <a:pt x="f75" y="f76"/>
                      <a:pt x="f77" y="f26"/>
                    </a:cubicBezTo>
                    <a:cubicBezTo>
                      <a:pt x="f78" y="f79"/>
                      <a:pt x="f80" y="f81"/>
                      <a:pt x="f82" y="f83"/>
                    </a:cubicBezTo>
                    <a:cubicBezTo>
                      <a:pt x="f84" y="f85"/>
                      <a:pt x="f86" y="f87"/>
                      <a:pt x="f88" y="f89"/>
                    </a:cubicBezTo>
                    <a:lnTo>
                      <a:pt x="f90" y="f91"/>
                    </a:lnTo>
                    <a:cubicBezTo>
                      <a:pt x="f92" y="f93"/>
                      <a:pt x="f90" y="f94"/>
                      <a:pt x="f95" y="f17"/>
                    </a:cubicBezTo>
                    <a:cubicBezTo>
                      <a:pt x="f21" y="f96"/>
                      <a:pt x="f97" y="f98"/>
                      <a:pt x="f99" y="f98"/>
                    </a:cubicBezTo>
                    <a:lnTo>
                      <a:pt x="f8" y="f98"/>
                    </a:lnTo>
                    <a:cubicBezTo>
                      <a:pt x="f100" y="f98"/>
                      <a:pt x="f101" y="f102"/>
                      <a:pt x="f103" y="f17"/>
                    </a:cubicBezTo>
                    <a:cubicBezTo>
                      <a:pt x="f104" y="f94"/>
                      <a:pt x="f105" y="f19"/>
                      <a:pt x="f106" y="f91"/>
                    </a:cubicBezTo>
                    <a:lnTo>
                      <a:pt x="f107" y="f89"/>
                    </a:lnTo>
                    <a:cubicBezTo>
                      <a:pt x="f108" y="f87"/>
                      <a:pt x="f109" y="f85"/>
                      <a:pt x="f110" y="f83"/>
                    </a:cubicBezTo>
                    <a:cubicBezTo>
                      <a:pt x="f111" y="f81"/>
                      <a:pt x="f112" y="f79"/>
                      <a:pt x="f113" y="f26"/>
                    </a:cubicBezTo>
                    <a:cubicBezTo>
                      <a:pt x="f114" y="f76"/>
                      <a:pt x="f115" y="f28"/>
                      <a:pt x="f116" y="f73"/>
                    </a:cubicBezTo>
                    <a:cubicBezTo>
                      <a:pt x="f117" y="f71"/>
                      <a:pt x="f118" y="f119"/>
                      <a:pt x="f120" y="f68"/>
                    </a:cubicBezTo>
                    <a:cubicBezTo>
                      <a:pt x="f121" y="f66"/>
                      <a:pt x="f122" y="f64"/>
                      <a:pt x="f123" y="f62"/>
                    </a:cubicBezTo>
                    <a:cubicBezTo>
                      <a:pt x="f124" y="f61"/>
                      <a:pt x="f123" y="f125"/>
                      <a:pt x="f126" y="f54"/>
                    </a:cubicBezTo>
                    <a:cubicBezTo>
                      <a:pt x="f127" y="f56"/>
                      <a:pt x="f128" y="f54"/>
                      <a:pt x="f129" y="f52"/>
                    </a:cubicBezTo>
                    <a:cubicBezTo>
                      <a:pt x="f130" y="f50"/>
                      <a:pt x="f131" y="f48"/>
                      <a:pt x="f132" y="f46"/>
                    </a:cubicBezTo>
                    <a:cubicBezTo>
                      <a:pt x="f133" y="f44"/>
                      <a:pt x="f134" y="f42"/>
                      <a:pt x="f135" y="f40"/>
                    </a:cubicBezTo>
                    <a:cubicBezTo>
                      <a:pt x="f136" y="f38"/>
                      <a:pt x="f137" y="f36"/>
                      <a:pt x="f138" y="f34"/>
                    </a:cubicBezTo>
                    <a:cubicBezTo>
                      <a:pt x="f139" y="f32"/>
                      <a:pt x="f140" y="f30"/>
                      <a:pt x="f141" y="f28"/>
                    </a:cubicBezTo>
                    <a:cubicBezTo>
                      <a:pt x="f142" y="f143"/>
                      <a:pt x="f144" y="f145"/>
                      <a:pt x="f101" y="f22"/>
                    </a:cubicBezTo>
                    <a:lnTo>
                      <a:pt x="f101" y="f146"/>
                    </a:lnTo>
                    <a:lnTo>
                      <a:pt x="f147" y="f148"/>
                    </a:lnTo>
                    <a:cubicBezTo>
                      <a:pt x="f149" y="f19"/>
                      <a:pt x="f150" y="f151"/>
                      <a:pt x="f152" y="f153"/>
                    </a:cubicBezTo>
                    <a:cubicBezTo>
                      <a:pt x="f154" y="f13"/>
                      <a:pt x="f15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1" name="Freeform 15">
                <a:extLst>
                  <a:ext uri="{FF2B5EF4-FFF2-40B4-BE49-F238E27FC236}">
                    <a16:creationId xmlns:a16="http://schemas.microsoft.com/office/drawing/2014/main" id="{ED4F2F4F-FFA1-C495-2DBD-B6AAC127D638}"/>
                  </a:ext>
                </a:extLst>
              </p:cNvPr>
              <p:cNvSpPr/>
              <p:nvPr/>
            </p:nvSpPr>
            <p:spPr>
              <a:xfrm>
                <a:off x="966831" y="3747275"/>
                <a:ext cx="197044" cy="207239"/>
              </a:xfrm>
              <a:custGeom>
                <a:avLst/>
                <a:gdLst>
                  <a:gd name="f0" fmla="val 10800000"/>
                  <a:gd name="f1" fmla="val 5400000"/>
                  <a:gd name="f2" fmla="val 180"/>
                  <a:gd name="f3" fmla="val w"/>
                  <a:gd name="f4" fmla="val h"/>
                  <a:gd name="f5" fmla="val 0"/>
                  <a:gd name="f6" fmla="val 369402"/>
                  <a:gd name="f7" fmla="val 388517"/>
                  <a:gd name="f8" fmla="val 182713"/>
                  <a:gd name="f9" fmla="val 388518"/>
                  <a:gd name="f10" fmla="val 136993"/>
                  <a:gd name="f11" fmla="val 94130"/>
                  <a:gd name="f12" fmla="val 363951"/>
                  <a:gd name="f13" fmla="val 67460"/>
                  <a:gd name="f14" fmla="val 323321"/>
                  <a:gd name="f15" fmla="val 33170"/>
                  <a:gd name="f16" fmla="val 270408"/>
                  <a:gd name="f17" fmla="val 10310"/>
                  <a:gd name="f18" fmla="val 208991"/>
                  <a:gd name="f19" fmla="val 1738"/>
                  <a:gd name="f20" fmla="val 143794"/>
                  <a:gd name="f21" fmla="+- 0 0 7787"/>
                  <a:gd name="f22" fmla="val 69149"/>
                  <a:gd name="f23" fmla="val 23645"/>
                  <a:gd name="f24" fmla="val 33243"/>
                  <a:gd name="f25" fmla="val 52220"/>
                  <a:gd name="f26" fmla="val 17180"/>
                  <a:gd name="f27" fmla="val 106513"/>
                  <a:gd name="f28" fmla="+- 0 0 14946"/>
                  <a:gd name="f29" fmla="val 198905"/>
                  <a:gd name="f30" fmla="+- 0 0 773"/>
                  <a:gd name="f31" fmla="val 266533"/>
                  <a:gd name="f32" fmla="val 49306"/>
                  <a:gd name="f33" fmla="val 267485"/>
                  <a:gd name="f34" fmla="val 50251"/>
                  <a:gd name="f35" fmla="val 329398"/>
                  <a:gd name="f36" fmla="val 96550"/>
                  <a:gd name="f37" fmla="val 362735"/>
                  <a:gd name="f38" fmla="val 113558"/>
                  <a:gd name="f39" fmla="val 369403"/>
                  <a:gd name="f40" fmla="val 117337"/>
                  <a:gd name="f41" fmla="val 368450"/>
                  <a:gd name="f42" fmla="val 124896"/>
                  <a:gd name="f43" fmla="val 358925"/>
                  <a:gd name="f44" fmla="val 185369"/>
                  <a:gd name="f45" fmla="val 332255"/>
                  <a:gd name="f46" fmla="val 273243"/>
                  <a:gd name="f47" fmla="val 298918"/>
                  <a:gd name="f48" fmla="val 271295"/>
                  <a:gd name="f49" fmla="val 228433"/>
                  <a:gd name="f50" fmla="val 122705"/>
                  <a:gd name="f51" fmla="val 20960"/>
                  <a:gd name="f52" fmla="val 99845"/>
                  <a:gd name="f53" fmla="val 78890"/>
                  <a:gd name="f54" fmla="val 25684"/>
                  <a:gd name="f55" fmla="val 62698"/>
                  <a:gd name="f56" fmla="val 35133"/>
                  <a:gd name="f57" fmla="val 30313"/>
                  <a:gd name="f58" fmla="val 54030"/>
                  <a:gd name="f59" fmla="val 16025"/>
                  <a:gd name="f60" fmla="val 90881"/>
                  <a:gd name="f61" fmla="val 22693"/>
                  <a:gd name="f62" fmla="val 140959"/>
                  <a:gd name="f63" fmla="val 31265"/>
                  <a:gd name="f64" fmla="val 202377"/>
                  <a:gd name="f65" fmla="val 261904"/>
                  <a:gd name="f66" fmla="val 85558"/>
                  <a:gd name="f67" fmla="val 311038"/>
                  <a:gd name="f68" fmla="val 107465"/>
                  <a:gd name="f69" fmla="val 345998"/>
                  <a:gd name="f70" fmla="val 144613"/>
                  <a:gd name="f71" fmla="val 366786"/>
                  <a:gd name="f72" fmla="val 220813"/>
                  <a:gd name="f73" fmla="val 257960"/>
                  <a:gd name="f74" fmla="val 280820"/>
                  <a:gd name="f75" fmla="val 310348"/>
                  <a:gd name="f76" fmla="val 266629"/>
                  <a:gd name="f77" fmla="val 336065"/>
                  <a:gd name="f78" fmla="val 345590"/>
                  <a:gd name="f79" fmla="val 128676"/>
                  <a:gd name="f80" fmla="val 309395"/>
                  <a:gd name="f81" fmla="val 108834"/>
                  <a:gd name="f82" fmla="val 255103"/>
                  <a:gd name="f83" fmla="val 68204"/>
                  <a:gd name="f84" fmla="val 253198"/>
                  <a:gd name="f85" fmla="val 66314"/>
                  <a:gd name="f86" fmla="val 213193"/>
                  <a:gd name="f87" fmla="val 37023"/>
                  <a:gd name="f88" fmla="val 164615"/>
                  <a:gd name="f89" fmla="+- 0 0 -90"/>
                  <a:gd name="f90" fmla="*/ f3 1 369402"/>
                  <a:gd name="f91" fmla="*/ f4 1 388517"/>
                  <a:gd name="f92" fmla="+- f7 0 f5"/>
                  <a:gd name="f93" fmla="+- f6 0 f5"/>
                  <a:gd name="f94" fmla="*/ f89 f0 1"/>
                  <a:gd name="f95" fmla="*/ f93 1 369402"/>
                  <a:gd name="f96" fmla="*/ f92 1 388517"/>
                  <a:gd name="f97" fmla="*/ 182713 f93 1"/>
                  <a:gd name="f98" fmla="*/ 388518 f92 1"/>
                  <a:gd name="f99" fmla="*/ 67460 f93 1"/>
                  <a:gd name="f100" fmla="*/ 323321 f92 1"/>
                  <a:gd name="f101" fmla="*/ 1738 f93 1"/>
                  <a:gd name="f102" fmla="*/ 143794 f92 1"/>
                  <a:gd name="f103" fmla="*/ 52220 f93 1"/>
                  <a:gd name="f104" fmla="*/ 17180 f92 1"/>
                  <a:gd name="f105" fmla="*/ 266533 f93 1"/>
                  <a:gd name="f106" fmla="*/ 49306 f92 1"/>
                  <a:gd name="f107" fmla="*/ 362735 f93 1"/>
                  <a:gd name="f108" fmla="*/ 113558 f92 1"/>
                  <a:gd name="f109" fmla="*/ 369403 f93 1"/>
                  <a:gd name="f110" fmla="*/ 117337 f92 1"/>
                  <a:gd name="f111" fmla="*/ 368450 f93 1"/>
                  <a:gd name="f112" fmla="*/ 124896 f92 1"/>
                  <a:gd name="f113" fmla="*/ 298918 f93 1"/>
                  <a:gd name="f114" fmla="*/ 122705 f93 1"/>
                  <a:gd name="f115" fmla="*/ 20960 f92 1"/>
                  <a:gd name="f116" fmla="*/ 62698 f93 1"/>
                  <a:gd name="f117" fmla="*/ 35133 f92 1"/>
                  <a:gd name="f118" fmla="*/ 22693 f93 1"/>
                  <a:gd name="f119" fmla="*/ 140959 f92 1"/>
                  <a:gd name="f120" fmla="*/ 85558 f93 1"/>
                  <a:gd name="f121" fmla="*/ 311038 f92 1"/>
                  <a:gd name="f122" fmla="*/ 366786 f92 1"/>
                  <a:gd name="f123" fmla="*/ 280820 f93 1"/>
                  <a:gd name="f124" fmla="*/ 345590 f93 1"/>
                  <a:gd name="f125" fmla="*/ 128676 f92 1"/>
                  <a:gd name="f126" fmla="*/ 253198 f93 1"/>
                  <a:gd name="f127" fmla="*/ 66314 f92 1"/>
                  <a:gd name="f128" fmla="*/ f94 1 f2"/>
                  <a:gd name="f129" fmla="*/ f97 1 369402"/>
                  <a:gd name="f130" fmla="*/ f98 1 388517"/>
                  <a:gd name="f131" fmla="*/ f99 1 369402"/>
                  <a:gd name="f132" fmla="*/ f100 1 388517"/>
                  <a:gd name="f133" fmla="*/ f101 1 369402"/>
                  <a:gd name="f134" fmla="*/ f102 1 388517"/>
                  <a:gd name="f135" fmla="*/ f103 1 369402"/>
                  <a:gd name="f136" fmla="*/ f104 1 388517"/>
                  <a:gd name="f137" fmla="*/ f105 1 369402"/>
                  <a:gd name="f138" fmla="*/ f106 1 388517"/>
                  <a:gd name="f139" fmla="*/ f107 1 369402"/>
                  <a:gd name="f140" fmla="*/ f108 1 388517"/>
                  <a:gd name="f141" fmla="*/ f109 1 369402"/>
                  <a:gd name="f142" fmla="*/ f110 1 388517"/>
                  <a:gd name="f143" fmla="*/ f111 1 369402"/>
                  <a:gd name="f144" fmla="*/ f112 1 388517"/>
                  <a:gd name="f145" fmla="*/ f113 1 369402"/>
                  <a:gd name="f146" fmla="*/ f114 1 369402"/>
                  <a:gd name="f147" fmla="*/ f115 1 388517"/>
                  <a:gd name="f148" fmla="*/ f116 1 369402"/>
                  <a:gd name="f149" fmla="*/ f117 1 388517"/>
                  <a:gd name="f150" fmla="*/ f118 1 369402"/>
                  <a:gd name="f151" fmla="*/ f119 1 388517"/>
                  <a:gd name="f152" fmla="*/ f120 1 369402"/>
                  <a:gd name="f153" fmla="*/ f121 1 388517"/>
                  <a:gd name="f154" fmla="*/ f122 1 388517"/>
                  <a:gd name="f155" fmla="*/ f123 1 369402"/>
                  <a:gd name="f156" fmla="*/ f124 1 369402"/>
                  <a:gd name="f157" fmla="*/ f125 1 388517"/>
                  <a:gd name="f158" fmla="*/ f126 1 369402"/>
                  <a:gd name="f159" fmla="*/ f127 1 388517"/>
                  <a:gd name="f160" fmla="*/ f5 1 f95"/>
                  <a:gd name="f161" fmla="*/ f6 1 f95"/>
                  <a:gd name="f162" fmla="*/ f5 1 f96"/>
                  <a:gd name="f163" fmla="*/ f7 1 f96"/>
                  <a:gd name="f164" fmla="+- f128 0 f1"/>
                  <a:gd name="f165" fmla="*/ f129 1 f95"/>
                  <a:gd name="f166" fmla="*/ f130 1 f96"/>
                  <a:gd name="f167" fmla="*/ f131 1 f95"/>
                  <a:gd name="f168" fmla="*/ f132 1 f96"/>
                  <a:gd name="f169" fmla="*/ f133 1 f95"/>
                  <a:gd name="f170" fmla="*/ f134 1 f96"/>
                  <a:gd name="f171" fmla="*/ f135 1 f95"/>
                  <a:gd name="f172" fmla="*/ f136 1 f96"/>
                  <a:gd name="f173" fmla="*/ f137 1 f95"/>
                  <a:gd name="f174" fmla="*/ f138 1 f96"/>
                  <a:gd name="f175" fmla="*/ f139 1 f95"/>
                  <a:gd name="f176" fmla="*/ f140 1 f96"/>
                  <a:gd name="f177" fmla="*/ f141 1 f95"/>
                  <a:gd name="f178" fmla="*/ f142 1 f96"/>
                  <a:gd name="f179" fmla="*/ f143 1 f95"/>
                  <a:gd name="f180" fmla="*/ f144 1 f96"/>
                  <a:gd name="f181" fmla="*/ f145 1 f95"/>
                  <a:gd name="f182" fmla="*/ f146 1 f95"/>
                  <a:gd name="f183" fmla="*/ f147 1 f96"/>
                  <a:gd name="f184" fmla="*/ f148 1 f95"/>
                  <a:gd name="f185" fmla="*/ f149 1 f96"/>
                  <a:gd name="f186" fmla="*/ f150 1 f95"/>
                  <a:gd name="f187" fmla="*/ f151 1 f96"/>
                  <a:gd name="f188" fmla="*/ f152 1 f95"/>
                  <a:gd name="f189" fmla="*/ f153 1 f96"/>
                  <a:gd name="f190" fmla="*/ f154 1 f96"/>
                  <a:gd name="f191" fmla="*/ f155 1 f95"/>
                  <a:gd name="f192" fmla="*/ f156 1 f95"/>
                  <a:gd name="f193" fmla="*/ f157 1 f96"/>
                  <a:gd name="f194" fmla="*/ f158 1 f95"/>
                  <a:gd name="f195" fmla="*/ f159 1 f96"/>
                  <a:gd name="f196" fmla="*/ f160 f90 1"/>
                  <a:gd name="f197" fmla="*/ f161 f90 1"/>
                  <a:gd name="f198" fmla="*/ f163 f91 1"/>
                  <a:gd name="f199" fmla="*/ f162 f91 1"/>
                  <a:gd name="f200" fmla="*/ f165 f90 1"/>
                  <a:gd name="f201" fmla="*/ f166 f91 1"/>
                  <a:gd name="f202" fmla="*/ f167 f90 1"/>
                  <a:gd name="f203" fmla="*/ f168 f91 1"/>
                  <a:gd name="f204" fmla="*/ f169 f90 1"/>
                  <a:gd name="f205" fmla="*/ f170 f91 1"/>
                  <a:gd name="f206" fmla="*/ f171 f90 1"/>
                  <a:gd name="f207" fmla="*/ f172 f91 1"/>
                  <a:gd name="f208" fmla="*/ f173 f90 1"/>
                  <a:gd name="f209" fmla="*/ f174 f91 1"/>
                  <a:gd name="f210" fmla="*/ f175 f90 1"/>
                  <a:gd name="f211" fmla="*/ f176 f91 1"/>
                  <a:gd name="f212" fmla="*/ f177 f90 1"/>
                  <a:gd name="f213" fmla="*/ f178 f91 1"/>
                  <a:gd name="f214" fmla="*/ f179 f90 1"/>
                  <a:gd name="f215" fmla="*/ f180 f91 1"/>
                  <a:gd name="f216" fmla="*/ f181 f90 1"/>
                  <a:gd name="f217" fmla="*/ f182 f90 1"/>
                  <a:gd name="f218" fmla="*/ f183 f91 1"/>
                  <a:gd name="f219" fmla="*/ f184 f90 1"/>
                  <a:gd name="f220" fmla="*/ f185 f91 1"/>
                  <a:gd name="f221" fmla="*/ f186 f90 1"/>
                  <a:gd name="f222" fmla="*/ f187 f91 1"/>
                  <a:gd name="f223" fmla="*/ f188 f90 1"/>
                  <a:gd name="f224" fmla="*/ f189 f91 1"/>
                  <a:gd name="f225" fmla="*/ f190 f91 1"/>
                  <a:gd name="f226" fmla="*/ f191 f90 1"/>
                  <a:gd name="f227" fmla="*/ f192 f90 1"/>
                  <a:gd name="f228" fmla="*/ f193 f91 1"/>
                  <a:gd name="f229" fmla="*/ f194 f90 1"/>
                  <a:gd name="f230" fmla="*/ f195 f91 1"/>
                </a:gdLst>
                <a:ahLst/>
                <a:cxnLst>
                  <a:cxn ang="3cd4">
                    <a:pos x="hc" y="t"/>
                  </a:cxn>
                  <a:cxn ang="0">
                    <a:pos x="r" y="vc"/>
                  </a:cxn>
                  <a:cxn ang="cd4">
                    <a:pos x="hc" y="b"/>
                  </a:cxn>
                  <a:cxn ang="cd2">
                    <a:pos x="l" y="vc"/>
                  </a:cxn>
                  <a:cxn ang="f164">
                    <a:pos x="f200" y="f201"/>
                  </a:cxn>
                  <a:cxn ang="f164">
                    <a:pos x="f202" y="f203"/>
                  </a:cxn>
                  <a:cxn ang="f164">
                    <a:pos x="f204" y="f205"/>
                  </a:cxn>
                  <a:cxn ang="f164">
                    <a:pos x="f206" y="f207"/>
                  </a:cxn>
                  <a:cxn ang="f164">
                    <a:pos x="f208" y="f209"/>
                  </a:cxn>
                  <a:cxn ang="f164">
                    <a:pos x="f210" y="f211"/>
                  </a:cxn>
                  <a:cxn ang="f164">
                    <a:pos x="f212" y="f213"/>
                  </a:cxn>
                  <a:cxn ang="f164">
                    <a:pos x="f214" y="f215"/>
                  </a:cxn>
                  <a:cxn ang="f164">
                    <a:pos x="f216" y="f203"/>
                  </a:cxn>
                  <a:cxn ang="f164">
                    <a:pos x="f200" y="f201"/>
                  </a:cxn>
                  <a:cxn ang="f164">
                    <a:pos x="f217" y="f218"/>
                  </a:cxn>
                  <a:cxn ang="f164">
                    <a:pos x="f219" y="f220"/>
                  </a:cxn>
                  <a:cxn ang="f164">
                    <a:pos x="f221" y="f222"/>
                  </a:cxn>
                  <a:cxn ang="f164">
                    <a:pos x="f223" y="f224"/>
                  </a:cxn>
                  <a:cxn ang="f164">
                    <a:pos x="f200" y="f225"/>
                  </a:cxn>
                  <a:cxn ang="f164">
                    <a:pos x="f226" y="f224"/>
                  </a:cxn>
                  <a:cxn ang="f164">
                    <a:pos x="f227" y="f228"/>
                  </a:cxn>
                  <a:cxn ang="f164">
                    <a:pos x="f229" y="f230"/>
                  </a:cxn>
                  <a:cxn ang="f164">
                    <a:pos x="f217" y="f218"/>
                  </a:cxn>
                </a:cxnLst>
                <a:rect l="f196" t="f199" r="f197" b="f198"/>
                <a:pathLst>
                  <a:path w="369402" h="388517">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40"/>
                    </a:lnTo>
                    <a:lnTo>
                      <a:pt x="f41" y="f42"/>
                    </a:lnTo>
                    <a:cubicBezTo>
                      <a:pt x="f43" y="f44"/>
                      <a:pt x="f45" y="f46"/>
                      <a:pt x="f47" y="f14"/>
                    </a:cubicBezTo>
                    <a:cubicBezTo>
                      <a:pt x="f48" y="f12"/>
                      <a:pt x="f49" y="f9"/>
                      <a:pt x="f8" y="f9"/>
                    </a:cubicBezTo>
                    <a:close/>
                    <a:moveTo>
                      <a:pt x="f50" y="f51"/>
                    </a:moveTo>
                    <a:cubicBezTo>
                      <a:pt x="f52" y="f51"/>
                      <a:pt x="f53" y="f54"/>
                      <a:pt x="f55" y="f56"/>
                    </a:cubicBezTo>
                    <a:cubicBezTo>
                      <a:pt x="f57" y="f58"/>
                      <a:pt x="f59" y="f60"/>
                      <a:pt x="f61" y="f62"/>
                    </a:cubicBezTo>
                    <a:cubicBezTo>
                      <a:pt x="f63" y="f64"/>
                      <a:pt x="f25" y="f65"/>
                      <a:pt x="f66" y="f67"/>
                    </a:cubicBezTo>
                    <a:cubicBezTo>
                      <a:pt x="f68" y="f69"/>
                      <a:pt x="f70" y="f71"/>
                      <a:pt x="f8" y="f71"/>
                    </a:cubicBezTo>
                    <a:cubicBezTo>
                      <a:pt x="f72" y="f71"/>
                      <a:pt x="f73" y="f69"/>
                      <a:pt x="f74" y="f67"/>
                    </a:cubicBezTo>
                    <a:cubicBezTo>
                      <a:pt x="f75" y="f76"/>
                      <a:pt x="f77" y="f44"/>
                      <a:pt x="f78" y="f79"/>
                    </a:cubicBezTo>
                    <a:cubicBezTo>
                      <a:pt x="f80" y="f81"/>
                      <a:pt x="f82" y="f83"/>
                      <a:pt x="f84" y="f85"/>
                    </a:cubicBezTo>
                    <a:cubicBezTo>
                      <a:pt x="f86" y="f87"/>
                      <a:pt x="f88" y="f51"/>
                      <a:pt x="f50" y="f51"/>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
        <p:nvSpPr>
          <p:cNvPr id="12" name="Content Placeholder 21">
            <a:extLst>
              <a:ext uri="{FF2B5EF4-FFF2-40B4-BE49-F238E27FC236}">
                <a16:creationId xmlns:a16="http://schemas.microsoft.com/office/drawing/2014/main" id="{B33129EF-3EF2-2635-7958-7195D91F68DE}"/>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Bleeding with drospirenone 4 mg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8">
            <a:extLst>
              <a:ext uri="{FF2B5EF4-FFF2-40B4-BE49-F238E27FC236}">
                <a16:creationId xmlns:a16="http://schemas.microsoft.com/office/drawing/2014/main" id="{BD168473-68D0-4048-E460-09E46CF768A1}"/>
              </a:ext>
            </a:extLst>
          </p:cNvPr>
          <p:cNvSpPr/>
          <p:nvPr/>
        </p:nvSpPr>
        <p:spPr>
          <a:xfrm>
            <a:off x="623885" y="1786847"/>
            <a:ext cx="10944225" cy="1077218"/>
          </a:xfrm>
          <a:custGeom>
            <a:avLst/>
            <a:gdLst>
              <a:gd name="f0" fmla="val 10800000"/>
              <a:gd name="f1" fmla="val 5400000"/>
              <a:gd name="f2" fmla="val 16200000"/>
              <a:gd name="f3" fmla="val w"/>
              <a:gd name="f4" fmla="val h"/>
              <a:gd name="f5" fmla="val ss"/>
              <a:gd name="f6" fmla="val 0"/>
              <a:gd name="f7" fmla="*/ 5419351 1 1725033"/>
              <a:gd name="f8" fmla="val 45"/>
              <a:gd name="f9" fmla="val 21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sp>
        <p:nvSpPr>
          <p:cNvPr id="3" name="TextBox 2">
            <a:extLst>
              <a:ext uri="{FF2B5EF4-FFF2-40B4-BE49-F238E27FC236}">
                <a16:creationId xmlns:a16="http://schemas.microsoft.com/office/drawing/2014/main" id="{4641B57E-A7B3-5CB3-9CC8-963232E27A6A}"/>
              </a:ext>
            </a:extLst>
          </p:cNvPr>
          <p:cNvSpPr txBox="1"/>
          <p:nvPr/>
        </p:nvSpPr>
        <p:spPr>
          <a:xfrm>
            <a:off x="1607542" y="1910135"/>
            <a:ext cx="9827925"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Arial"/>
                <a:cs typeface="Arial" pitchFamily="34"/>
              </a:rPr>
              <a:t>The bleeding profile of a 24/4 regimen of </a:t>
            </a:r>
            <a:r>
              <a:rPr lang="en-GB" sz="1600" b="0" i="0" u="none" strike="noStrike" kern="1200" cap="none" spc="0" baseline="0" dirty="0" err="1">
                <a:solidFill>
                  <a:srgbClr val="FFFFFF"/>
                </a:solidFill>
                <a:uFillTx/>
                <a:latin typeface="Arial"/>
                <a:cs typeface="Arial" pitchFamily="34"/>
              </a:rPr>
              <a:t>drospirenone</a:t>
            </a:r>
            <a:r>
              <a:rPr lang="en-GB" sz="1600" b="0" i="0" u="none" strike="noStrike" kern="1200" cap="none" spc="0" baseline="0" dirty="0">
                <a:solidFill>
                  <a:srgbClr val="FFFFFF"/>
                </a:solidFill>
                <a:uFillTx/>
                <a:latin typeface="Arial"/>
                <a:cs typeface="Arial" pitchFamily="34"/>
              </a:rPr>
              <a:t> 4 mg/placebo (n=858) vs. continuous 28-day regimen of </a:t>
            </a:r>
            <a:r>
              <a:rPr lang="en-GB" sz="1600" b="0" i="0" u="none" strike="noStrike" kern="1200" cap="none" spc="0" baseline="0" dirty="0" err="1">
                <a:solidFill>
                  <a:srgbClr val="FFFFFF"/>
                </a:solidFill>
                <a:uFillTx/>
                <a:latin typeface="Arial"/>
                <a:cs typeface="Arial" pitchFamily="34"/>
              </a:rPr>
              <a:t>desogestrel</a:t>
            </a:r>
            <a:r>
              <a:rPr lang="en-GB" sz="1600" b="0" i="0" u="none" strike="noStrike" kern="1200" cap="none" spc="0" baseline="0" dirty="0">
                <a:solidFill>
                  <a:srgbClr val="FFFFFF"/>
                </a:solidFill>
                <a:uFillTx/>
                <a:latin typeface="Arial"/>
                <a:cs typeface="Arial" pitchFamily="34"/>
              </a:rPr>
              <a:t> 75 𝜇g (n=332) over 9 cycles was assessed in a multicentre, double-blind, randomised (5:2), phase III study.</a:t>
            </a:r>
            <a:endParaRPr lang="en-GB" sz="1600" b="0" i="0" u="none" strike="noStrike" kern="1200" cap="none" spc="0" baseline="30000" dirty="0">
              <a:solidFill>
                <a:srgbClr val="FFFFFF"/>
              </a:solidFill>
              <a:uFillTx/>
              <a:latin typeface="Arial"/>
              <a:cs typeface="Arial" pitchFamily="34"/>
            </a:endParaRPr>
          </a:p>
        </p:txBody>
      </p:sp>
      <p:sp>
        <p:nvSpPr>
          <p:cNvPr id="4" name="TextBox 103">
            <a:extLst>
              <a:ext uri="{FF2B5EF4-FFF2-40B4-BE49-F238E27FC236}">
                <a16:creationId xmlns:a16="http://schemas.microsoft.com/office/drawing/2014/main" id="{034491F7-2B9A-61C0-A6A2-CBDE278CB0A4}"/>
              </a:ext>
            </a:extLst>
          </p:cNvPr>
          <p:cNvSpPr txBox="1"/>
          <p:nvPr/>
        </p:nvSpPr>
        <p:spPr>
          <a:xfrm>
            <a:off x="548521" y="3778629"/>
            <a:ext cx="535929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rPr>
              <a:t>The proportion of </a:t>
            </a:r>
            <a:r>
              <a:rPr lang="en-GB" sz="1600" dirty="0">
                <a:solidFill>
                  <a:srgbClr val="1D1D1B"/>
                </a:solidFill>
                <a:latin typeface="Arial"/>
              </a:rPr>
              <a:t>individuals</a:t>
            </a:r>
            <a:r>
              <a:rPr lang="en-GB" sz="1600" b="0" i="0" u="none" strike="noStrike" kern="1200" cap="none" spc="0" baseline="0" dirty="0">
                <a:solidFill>
                  <a:srgbClr val="1D1D1B"/>
                </a:solidFill>
                <a:uFillTx/>
                <a:latin typeface="Arial"/>
              </a:rPr>
              <a:t> with unscheduled bleeding/ spotting days in each cycle from cycles 2–9 and cumulative in cycles 2–4 and cycles 7–9.</a:t>
            </a:r>
            <a:endParaRPr lang="en-GB" sz="1600" b="0" i="0" u="none" strike="noStrike" kern="1200" cap="none" spc="0" baseline="30000" dirty="0">
              <a:solidFill>
                <a:srgbClr val="1D1D1B"/>
              </a:solidFill>
              <a:uFillTx/>
              <a:latin typeface="Arial"/>
            </a:endParaRPr>
          </a:p>
        </p:txBody>
      </p:sp>
      <p:sp>
        <p:nvSpPr>
          <p:cNvPr id="5" name="Rounded Rectangle 4">
            <a:extLst>
              <a:ext uri="{FF2B5EF4-FFF2-40B4-BE49-F238E27FC236}">
                <a16:creationId xmlns:a16="http://schemas.microsoft.com/office/drawing/2014/main" id="{B4859639-8B28-2211-5A03-E7E68757CA99}"/>
              </a:ext>
            </a:extLst>
          </p:cNvPr>
          <p:cNvSpPr/>
          <p:nvPr/>
        </p:nvSpPr>
        <p:spPr>
          <a:xfrm>
            <a:off x="623885" y="3171568"/>
            <a:ext cx="5283933" cy="430819"/>
          </a:xfrm>
          <a:custGeom>
            <a:avLst/>
            <a:gdLst>
              <a:gd name="f0" fmla="val 10800000"/>
              <a:gd name="f1" fmla="val 5400000"/>
              <a:gd name="f2" fmla="val 16200000"/>
              <a:gd name="f3" fmla="val w"/>
              <a:gd name="f4" fmla="val h"/>
              <a:gd name="f5" fmla="val ss"/>
              <a:gd name="f6" fmla="val 0"/>
              <a:gd name="f7" fmla="*/ 5419351 1 1725033"/>
              <a:gd name="f8" fmla="val 45"/>
              <a:gd name="f9" fmla="val 21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9046"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A4165D"/>
                </a:solidFill>
                <a:uFillTx/>
                <a:latin typeface="Arial" pitchFamily="34"/>
                <a:cs typeface="Arial" pitchFamily="34"/>
              </a:rPr>
              <a:t>Primary endpoint</a:t>
            </a:r>
          </a:p>
        </p:txBody>
      </p:sp>
      <p:sp>
        <p:nvSpPr>
          <p:cNvPr id="6" name="Rounded Rectangle 5">
            <a:extLst>
              <a:ext uri="{FF2B5EF4-FFF2-40B4-BE49-F238E27FC236}">
                <a16:creationId xmlns:a16="http://schemas.microsoft.com/office/drawing/2014/main" id="{D20D8820-EA05-19E0-49E2-409CC67DA38E}"/>
              </a:ext>
            </a:extLst>
          </p:cNvPr>
          <p:cNvSpPr/>
          <p:nvPr/>
        </p:nvSpPr>
        <p:spPr>
          <a:xfrm>
            <a:off x="6284186" y="3171568"/>
            <a:ext cx="5283933" cy="430819"/>
          </a:xfrm>
          <a:custGeom>
            <a:avLst/>
            <a:gdLst>
              <a:gd name="f0" fmla="val 10800000"/>
              <a:gd name="f1" fmla="val 5400000"/>
              <a:gd name="f2" fmla="val 16200000"/>
              <a:gd name="f3" fmla="val w"/>
              <a:gd name="f4" fmla="val h"/>
              <a:gd name="f5" fmla="val ss"/>
              <a:gd name="f6" fmla="val 0"/>
              <a:gd name="f7" fmla="*/ 5419351 1 1725033"/>
              <a:gd name="f8" fmla="val 45"/>
              <a:gd name="f9" fmla="val 21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9046"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A4165D"/>
                </a:solidFill>
                <a:uFillTx/>
                <a:latin typeface="Arial" pitchFamily="34"/>
                <a:cs typeface="Arial" pitchFamily="34"/>
              </a:rPr>
              <a:t>Secondary endpoint</a:t>
            </a:r>
          </a:p>
        </p:txBody>
      </p:sp>
      <p:sp>
        <p:nvSpPr>
          <p:cNvPr id="7" name="TextBox 6">
            <a:extLst>
              <a:ext uri="{FF2B5EF4-FFF2-40B4-BE49-F238E27FC236}">
                <a16:creationId xmlns:a16="http://schemas.microsoft.com/office/drawing/2014/main" id="{8D2CD085-E2E3-18A7-1421-1DB2045A4350}"/>
              </a:ext>
            </a:extLst>
          </p:cNvPr>
          <p:cNvSpPr txBox="1"/>
          <p:nvPr/>
        </p:nvSpPr>
        <p:spPr>
          <a:xfrm>
            <a:off x="6208812" y="3778629"/>
            <a:ext cx="535929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rPr>
              <a:t>Number of bleeding/spotting days during cycles 2–4,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rPr>
              <a:t>7–9 and 2–9 and proportion of subjects with no bleeding/ spotting.</a:t>
            </a:r>
            <a:endParaRPr lang="en-GB" sz="1600" b="0" i="0" u="none" strike="noStrike" kern="1200" cap="none" spc="0" baseline="30000" dirty="0">
              <a:solidFill>
                <a:srgbClr val="1D1D1B"/>
              </a:solidFill>
              <a:uFillTx/>
              <a:latin typeface="Arial"/>
            </a:endParaRPr>
          </a:p>
        </p:txBody>
      </p:sp>
      <p:sp>
        <p:nvSpPr>
          <p:cNvPr id="8" name="TextBox 7">
            <a:extLst>
              <a:ext uri="{FF2B5EF4-FFF2-40B4-BE49-F238E27FC236}">
                <a16:creationId xmlns:a16="http://schemas.microsoft.com/office/drawing/2014/main" id="{2484E085-2E5A-D4F3-663C-F5296FE46B24}"/>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Palacios, S., </a:t>
            </a:r>
            <a:r>
              <a:rPr lang="en-GB" sz="1000" b="0" i="1" u="none" strike="noStrike" kern="1200" cap="none" spc="0" baseline="0" dirty="0">
                <a:solidFill>
                  <a:srgbClr val="1D1D1B"/>
                </a:solidFill>
                <a:uFillTx/>
                <a:latin typeface="Arial" pitchFamily="34"/>
                <a:cs typeface="Arial" pitchFamily="34"/>
              </a:rPr>
              <a:t>et al. Arch Gynae Obs. </a:t>
            </a:r>
            <a:r>
              <a:rPr lang="en-GB" sz="1000" b="0" i="0" u="none" strike="noStrike" kern="1200" cap="none" spc="0" baseline="0" dirty="0">
                <a:solidFill>
                  <a:srgbClr val="1D1D1B"/>
                </a:solidFill>
                <a:uFillTx/>
                <a:latin typeface="Arial" pitchFamily="34"/>
                <a:cs typeface="Arial" pitchFamily="34"/>
              </a:rPr>
              <a:t>2019. 300:1805-1812.</a:t>
            </a:r>
          </a:p>
        </p:txBody>
      </p:sp>
      <p:grpSp>
        <p:nvGrpSpPr>
          <p:cNvPr id="9" name="Group 19">
            <a:extLst>
              <a:ext uri="{FF2B5EF4-FFF2-40B4-BE49-F238E27FC236}">
                <a16:creationId xmlns:a16="http://schemas.microsoft.com/office/drawing/2014/main" id="{4DD99FEC-A192-503A-060B-0A1F329095D1}"/>
              </a:ext>
            </a:extLst>
          </p:cNvPr>
          <p:cNvGrpSpPr/>
          <p:nvPr/>
        </p:nvGrpSpPr>
        <p:grpSpPr>
          <a:xfrm>
            <a:off x="830357" y="1983635"/>
            <a:ext cx="683998" cy="683998"/>
            <a:chOff x="830357" y="1983635"/>
            <a:chExt cx="683998" cy="683998"/>
          </a:xfrm>
        </p:grpSpPr>
        <p:sp>
          <p:nvSpPr>
            <p:cNvPr id="10" name="Oval 9">
              <a:extLst>
                <a:ext uri="{FF2B5EF4-FFF2-40B4-BE49-F238E27FC236}">
                  <a16:creationId xmlns:a16="http://schemas.microsoft.com/office/drawing/2014/main" id="{2F2D2E08-49BB-192E-7B91-20378AD4C6D6}"/>
                </a:ext>
              </a:extLst>
            </p:cNvPr>
            <p:cNvSpPr/>
            <p:nvPr/>
          </p:nvSpPr>
          <p:spPr>
            <a:xfrm>
              <a:off x="830357" y="1983635"/>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11" name="Group 17">
              <a:extLst>
                <a:ext uri="{FF2B5EF4-FFF2-40B4-BE49-F238E27FC236}">
                  <a16:creationId xmlns:a16="http://schemas.microsoft.com/office/drawing/2014/main" id="{D4BF0019-EF4C-5ADB-AEE4-79909976ACD4}"/>
                </a:ext>
              </a:extLst>
            </p:cNvPr>
            <p:cNvGrpSpPr/>
            <p:nvPr/>
          </p:nvGrpSpPr>
          <p:grpSpPr>
            <a:xfrm>
              <a:off x="1012030" y="2109639"/>
              <a:ext cx="320661" cy="431999"/>
              <a:chOff x="1012030" y="2109639"/>
              <a:chExt cx="320661" cy="431999"/>
            </a:xfrm>
          </p:grpSpPr>
          <p:sp>
            <p:nvSpPr>
              <p:cNvPr id="12" name="Freeform 13">
                <a:extLst>
                  <a:ext uri="{FF2B5EF4-FFF2-40B4-BE49-F238E27FC236}">
                    <a16:creationId xmlns:a16="http://schemas.microsoft.com/office/drawing/2014/main" id="{D53E9A5B-5239-BA85-FF62-6FA66911F669}"/>
                  </a:ext>
                </a:extLst>
              </p:cNvPr>
              <p:cNvSpPr/>
              <p:nvPr/>
            </p:nvSpPr>
            <p:spPr>
              <a:xfrm>
                <a:off x="1012030" y="2109639"/>
                <a:ext cx="320661" cy="431999"/>
              </a:xfrm>
              <a:custGeom>
                <a:avLst/>
                <a:gdLst>
                  <a:gd name="f0" fmla="val 10800000"/>
                  <a:gd name="f1" fmla="val 5400000"/>
                  <a:gd name="f2" fmla="val 180"/>
                  <a:gd name="f3" fmla="val w"/>
                  <a:gd name="f4" fmla="val h"/>
                  <a:gd name="f5" fmla="val 0"/>
                  <a:gd name="f6" fmla="val 588895"/>
                  <a:gd name="f7" fmla="val 793369"/>
                  <a:gd name="f8" fmla="val 554986"/>
                  <a:gd name="f9" fmla="val 365170"/>
                  <a:gd name="f10" fmla="val 553843"/>
                  <a:gd name="f11" fmla="val 363375"/>
                  <a:gd name="f12" fmla="val 310194"/>
                  <a:gd name="f13" fmla="val 8289"/>
                  <a:gd name="f14" fmla="val 304286"/>
                  <a:gd name="f15" fmla="+- 0 0 347"/>
                  <a:gd name="f16" fmla="val 292440"/>
                  <a:gd name="f17" fmla="+- 0 0 2598"/>
                  <a:gd name="f18" fmla="val 283734"/>
                  <a:gd name="f19" fmla="val 3262"/>
                  <a:gd name="f20" fmla="val 281739"/>
                  <a:gd name="f21" fmla="val 4604"/>
                  <a:gd name="f22" fmla="val 280019"/>
                  <a:gd name="f23" fmla="val 6310"/>
                  <a:gd name="f24" fmla="val 278666"/>
                  <a:gd name="f25" fmla="val 35112"/>
                  <a:gd name="f26" fmla="val 33969"/>
                  <a:gd name="f27" fmla="+- 0 0 41791"/>
                  <a:gd name="f28" fmla="val 507894"/>
                  <a:gd name="f29" fmla="val 13427"/>
                  <a:gd name="f30" fmla="val 684519"/>
                  <a:gd name="f31" fmla="val 157302"/>
                  <a:gd name="f32" fmla="val 759673"/>
                  <a:gd name="f33" fmla="val 301177"/>
                  <a:gd name="f34" fmla="val 834827"/>
                  <a:gd name="f35" fmla="val 479226"/>
                  <a:gd name="f36" fmla="val 780050"/>
                  <a:gd name="f37" fmla="val 637326"/>
                  <a:gd name="f38" fmla="val 600198"/>
                  <a:gd name="f39" fmla="val 552151"/>
                  <a:gd name="f40" fmla="val 450346"/>
                  <a:gd name="f41" fmla="val 475452"/>
                  <a:gd name="f42" fmla="val 681138"/>
                  <a:gd name="f43" fmla="val 375249"/>
                  <a:gd name="f44" fmla="val 780405"/>
                  <a:gd name="f45" fmla="val 212898"/>
                  <a:gd name="f46" fmla="val 780298"/>
                  <a:gd name="f47" fmla="val 112830"/>
                  <a:gd name="f48" fmla="val 680896"/>
                  <a:gd name="f49" fmla="val 33791"/>
                  <a:gd name="f50" fmla="val 602384"/>
                  <a:gd name="f51" fmla="val 15175"/>
                  <a:gd name="f52" fmla="val 482108"/>
                  <a:gd name="f53" fmla="val 66830"/>
                  <a:gd name="f54" fmla="val 383690"/>
                  <a:gd name="f55" fmla="val 294477"/>
                  <a:gd name="f56" fmla="val 52510"/>
                  <a:gd name="f57" fmla="val 521744"/>
                  <a:gd name="f58" fmla="val 573860"/>
                  <a:gd name="f59" fmla="val 482162"/>
                  <a:gd name="f60" fmla="val 555079"/>
                  <a:gd name="f61" fmla="val 602843"/>
                  <a:gd name="f62" fmla="+- 0 0 -90"/>
                  <a:gd name="f63" fmla="*/ f3 1 588895"/>
                  <a:gd name="f64" fmla="*/ f4 1 793369"/>
                  <a:gd name="f65" fmla="+- f7 0 f5"/>
                  <a:gd name="f66" fmla="+- f6 0 f5"/>
                  <a:gd name="f67" fmla="*/ f62 f0 1"/>
                  <a:gd name="f68" fmla="*/ f66 1 588895"/>
                  <a:gd name="f69" fmla="*/ f65 1 793369"/>
                  <a:gd name="f70" fmla="*/ 554986 f66 1"/>
                  <a:gd name="f71" fmla="*/ 365170 f65 1"/>
                  <a:gd name="f72" fmla="*/ 553843 f66 1"/>
                  <a:gd name="f73" fmla="*/ 363375 f65 1"/>
                  <a:gd name="f74" fmla="*/ 310194 f66 1"/>
                  <a:gd name="f75" fmla="*/ 8289 f65 1"/>
                  <a:gd name="f76" fmla="*/ 283734 f66 1"/>
                  <a:gd name="f77" fmla="*/ 3262 f65 1"/>
                  <a:gd name="f78" fmla="*/ 278666 f66 1"/>
                  <a:gd name="f79" fmla="*/ 35112 f66 1"/>
                  <a:gd name="f80" fmla="*/ 33969 f66 1"/>
                  <a:gd name="f81" fmla="*/ 157302 f66 1"/>
                  <a:gd name="f82" fmla="*/ 759673 f65 1"/>
                  <a:gd name="f83" fmla="*/ 637326 f65 1"/>
                  <a:gd name="f84" fmla="*/ 475452 f66 1"/>
                  <a:gd name="f85" fmla="*/ 681138 f65 1"/>
                  <a:gd name="f86" fmla="*/ 112830 f66 1"/>
                  <a:gd name="f87" fmla="*/ 680896 f65 1"/>
                  <a:gd name="f88" fmla="*/ 66830 f66 1"/>
                  <a:gd name="f89" fmla="*/ 383690 f65 1"/>
                  <a:gd name="f90" fmla="*/ 294477 f66 1"/>
                  <a:gd name="f91" fmla="*/ 52510 f65 1"/>
                  <a:gd name="f92" fmla="*/ 521744 f66 1"/>
                  <a:gd name="f93" fmla="*/ f67 1 f2"/>
                  <a:gd name="f94" fmla="*/ f70 1 588895"/>
                  <a:gd name="f95" fmla="*/ f71 1 793369"/>
                  <a:gd name="f96" fmla="*/ f72 1 588895"/>
                  <a:gd name="f97" fmla="*/ f73 1 793369"/>
                  <a:gd name="f98" fmla="*/ f74 1 588895"/>
                  <a:gd name="f99" fmla="*/ f75 1 793369"/>
                  <a:gd name="f100" fmla="*/ f76 1 588895"/>
                  <a:gd name="f101" fmla="*/ f77 1 793369"/>
                  <a:gd name="f102" fmla="*/ f78 1 588895"/>
                  <a:gd name="f103" fmla="*/ f79 1 588895"/>
                  <a:gd name="f104" fmla="*/ f80 1 588895"/>
                  <a:gd name="f105" fmla="*/ f81 1 588895"/>
                  <a:gd name="f106" fmla="*/ f82 1 793369"/>
                  <a:gd name="f107" fmla="*/ f83 1 793369"/>
                  <a:gd name="f108" fmla="*/ f84 1 588895"/>
                  <a:gd name="f109" fmla="*/ f85 1 793369"/>
                  <a:gd name="f110" fmla="*/ f86 1 588895"/>
                  <a:gd name="f111" fmla="*/ f87 1 793369"/>
                  <a:gd name="f112" fmla="*/ f88 1 588895"/>
                  <a:gd name="f113" fmla="*/ f89 1 793369"/>
                  <a:gd name="f114" fmla="*/ f90 1 588895"/>
                  <a:gd name="f115" fmla="*/ f91 1 793369"/>
                  <a:gd name="f116" fmla="*/ f92 1 588895"/>
                  <a:gd name="f117" fmla="*/ f5 1 f68"/>
                  <a:gd name="f118" fmla="*/ f6 1 f68"/>
                  <a:gd name="f119" fmla="*/ f5 1 f69"/>
                  <a:gd name="f120" fmla="*/ f7 1 f69"/>
                  <a:gd name="f121" fmla="+- f93 0 f1"/>
                  <a:gd name="f122" fmla="*/ f94 1 f68"/>
                  <a:gd name="f123" fmla="*/ f95 1 f69"/>
                  <a:gd name="f124" fmla="*/ f96 1 f68"/>
                  <a:gd name="f125" fmla="*/ f97 1 f69"/>
                  <a:gd name="f126" fmla="*/ f98 1 f68"/>
                  <a:gd name="f127" fmla="*/ f99 1 f69"/>
                  <a:gd name="f128" fmla="*/ f100 1 f68"/>
                  <a:gd name="f129" fmla="*/ f101 1 f69"/>
                  <a:gd name="f130" fmla="*/ f102 1 f68"/>
                  <a:gd name="f131" fmla="*/ f103 1 f68"/>
                  <a:gd name="f132" fmla="*/ f104 1 f68"/>
                  <a:gd name="f133" fmla="*/ f105 1 f68"/>
                  <a:gd name="f134" fmla="*/ f106 1 f69"/>
                  <a:gd name="f135" fmla="*/ f107 1 f69"/>
                  <a:gd name="f136" fmla="*/ f108 1 f68"/>
                  <a:gd name="f137" fmla="*/ f109 1 f69"/>
                  <a:gd name="f138" fmla="*/ f110 1 f68"/>
                  <a:gd name="f139" fmla="*/ f111 1 f69"/>
                  <a:gd name="f140" fmla="*/ f112 1 f68"/>
                  <a:gd name="f141" fmla="*/ f113 1 f69"/>
                  <a:gd name="f142" fmla="*/ f114 1 f68"/>
                  <a:gd name="f143" fmla="*/ f115 1 f69"/>
                  <a:gd name="f144" fmla="*/ f116 1 f68"/>
                  <a:gd name="f145" fmla="*/ f117 f63 1"/>
                  <a:gd name="f146" fmla="*/ f118 f63 1"/>
                  <a:gd name="f147" fmla="*/ f120 f64 1"/>
                  <a:gd name="f148" fmla="*/ f119 f64 1"/>
                  <a:gd name="f149" fmla="*/ f122 f63 1"/>
                  <a:gd name="f150" fmla="*/ f123 f64 1"/>
                  <a:gd name="f151" fmla="*/ f124 f63 1"/>
                  <a:gd name="f152" fmla="*/ f125 f64 1"/>
                  <a:gd name="f153" fmla="*/ f126 f63 1"/>
                  <a:gd name="f154" fmla="*/ f127 f64 1"/>
                  <a:gd name="f155" fmla="*/ f128 f63 1"/>
                  <a:gd name="f156" fmla="*/ f129 f64 1"/>
                  <a:gd name="f157" fmla="*/ f130 f63 1"/>
                  <a:gd name="f158" fmla="*/ f131 f63 1"/>
                  <a:gd name="f159" fmla="*/ f132 f63 1"/>
                  <a:gd name="f160" fmla="*/ f133 f63 1"/>
                  <a:gd name="f161" fmla="*/ f134 f64 1"/>
                  <a:gd name="f162" fmla="*/ f135 f64 1"/>
                  <a:gd name="f163" fmla="*/ f136 f63 1"/>
                  <a:gd name="f164" fmla="*/ f137 f64 1"/>
                  <a:gd name="f165" fmla="*/ f138 f63 1"/>
                  <a:gd name="f166" fmla="*/ f139 f64 1"/>
                  <a:gd name="f167" fmla="*/ f140 f63 1"/>
                  <a:gd name="f168" fmla="*/ f141 f64 1"/>
                  <a:gd name="f169" fmla="*/ f142 f63 1"/>
                  <a:gd name="f170" fmla="*/ f143 f64 1"/>
                  <a:gd name="f171" fmla="*/ f144 f63 1"/>
                </a:gdLst>
                <a:ahLst/>
                <a:cxnLst>
                  <a:cxn ang="3cd4">
                    <a:pos x="hc" y="t"/>
                  </a:cxn>
                  <a:cxn ang="0">
                    <a:pos x="r" y="vc"/>
                  </a:cxn>
                  <a:cxn ang="cd4">
                    <a:pos x="hc" y="b"/>
                  </a:cxn>
                  <a:cxn ang="cd2">
                    <a:pos x="l" y="vc"/>
                  </a:cxn>
                  <a:cxn ang="f121">
                    <a:pos x="f149" y="f150"/>
                  </a:cxn>
                  <a:cxn ang="f121">
                    <a:pos x="f151" y="f152"/>
                  </a:cxn>
                  <a:cxn ang="f121">
                    <a:pos x="f153" y="f154"/>
                  </a:cxn>
                  <a:cxn ang="f121">
                    <a:pos x="f155" y="f156"/>
                  </a:cxn>
                  <a:cxn ang="f121">
                    <a:pos x="f157" y="f154"/>
                  </a:cxn>
                  <a:cxn ang="f121">
                    <a:pos x="f158" y="f152"/>
                  </a:cxn>
                  <a:cxn ang="f121">
                    <a:pos x="f159" y="f150"/>
                  </a:cxn>
                  <a:cxn ang="f121">
                    <a:pos x="f160" y="f161"/>
                  </a:cxn>
                  <a:cxn ang="f121">
                    <a:pos x="f149" y="f162"/>
                  </a:cxn>
                  <a:cxn ang="f121">
                    <a:pos x="f149" y="f150"/>
                  </a:cxn>
                  <a:cxn ang="f121">
                    <a:pos x="f163" y="f164"/>
                  </a:cxn>
                  <a:cxn ang="f121">
                    <a:pos x="f165" y="f166"/>
                  </a:cxn>
                  <a:cxn ang="f121">
                    <a:pos x="f167" y="f168"/>
                  </a:cxn>
                  <a:cxn ang="f121">
                    <a:pos x="f169" y="f170"/>
                  </a:cxn>
                  <a:cxn ang="f121">
                    <a:pos x="f171" y="f168"/>
                  </a:cxn>
                  <a:cxn ang="f121">
                    <a:pos x="f163" y="f164"/>
                  </a:cxn>
                </a:cxnLst>
                <a:rect l="f145" t="f148" r="f146" b="f147"/>
                <a:pathLst>
                  <a:path w="588895" h="793369">
                    <a:moveTo>
                      <a:pt x="f8" y="f9"/>
                    </a:moveTo>
                    <a:lnTo>
                      <a:pt x="f10" y="f11"/>
                    </a:lnTo>
                    <a:lnTo>
                      <a:pt x="f12" y="f13"/>
                    </a:lnTo>
                    <a:cubicBezTo>
                      <a:pt x="f14" y="f15"/>
                      <a:pt x="f16" y="f17"/>
                      <a:pt x="f18" y="f19"/>
                    </a:cubicBezTo>
                    <a:cubicBezTo>
                      <a:pt x="f20" y="f21"/>
                      <a:pt x="f22" y="f23"/>
                      <a:pt x="f24" y="f13"/>
                    </a:cubicBezTo>
                    <a:lnTo>
                      <a:pt x="f25" y="f11"/>
                    </a:lnTo>
                    <a:lnTo>
                      <a:pt x="f26" y="f9"/>
                    </a:lnTo>
                    <a:cubicBezTo>
                      <a:pt x="f27" y="f28"/>
                      <a:pt x="f29" y="f30"/>
                      <a:pt x="f31" y="f32"/>
                    </a:cubicBezTo>
                    <a:cubicBezTo>
                      <a:pt x="f33" y="f34"/>
                      <a:pt x="f35" y="f36"/>
                      <a:pt x="f8" y="f37"/>
                    </a:cubicBezTo>
                    <a:cubicBezTo>
                      <a:pt x="f38" y="f39"/>
                      <a:pt x="f38" y="f40"/>
                      <a:pt x="f8" y="f9"/>
                    </a:cubicBezTo>
                    <a:close/>
                    <a:moveTo>
                      <a:pt x="f41" y="f42"/>
                    </a:moveTo>
                    <a:cubicBezTo>
                      <a:pt x="f43" y="f44"/>
                      <a:pt x="f45" y="f46"/>
                      <a:pt x="f47" y="f48"/>
                    </a:cubicBezTo>
                    <a:cubicBezTo>
                      <a:pt x="f49" y="f50"/>
                      <a:pt x="f51" y="f52"/>
                      <a:pt x="f53" y="f54"/>
                    </a:cubicBezTo>
                    <a:lnTo>
                      <a:pt x="f55" y="f56"/>
                    </a:lnTo>
                    <a:lnTo>
                      <a:pt x="f57" y="f54"/>
                    </a:lnTo>
                    <a:cubicBezTo>
                      <a:pt x="f58" y="f59"/>
                      <a:pt x="f60" y="f61"/>
                      <a:pt x="f41" y="f4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3" name="Freeform 14">
                <a:extLst>
                  <a:ext uri="{FF2B5EF4-FFF2-40B4-BE49-F238E27FC236}">
                    <a16:creationId xmlns:a16="http://schemas.microsoft.com/office/drawing/2014/main" id="{1F54BE1D-A6D5-5BE1-B177-A6041D27A269}"/>
                  </a:ext>
                </a:extLst>
              </p:cNvPr>
              <p:cNvSpPr/>
              <p:nvPr/>
            </p:nvSpPr>
            <p:spPr>
              <a:xfrm>
                <a:off x="1080994" y="2338541"/>
                <a:ext cx="60460" cy="125922"/>
              </a:xfrm>
              <a:custGeom>
                <a:avLst/>
                <a:gdLst>
                  <a:gd name="f0" fmla="val 10800000"/>
                  <a:gd name="f1" fmla="val 5400000"/>
                  <a:gd name="f2" fmla="val 180"/>
                  <a:gd name="f3" fmla="val w"/>
                  <a:gd name="f4" fmla="val h"/>
                  <a:gd name="f5" fmla="val 0"/>
                  <a:gd name="f6" fmla="val 111032"/>
                  <a:gd name="f7" fmla="val 231254"/>
                  <a:gd name="f8" fmla="val 101153"/>
                  <a:gd name="f9" fmla="val 196131"/>
                  <a:gd name="f10" fmla="val 41573"/>
                  <a:gd name="f11" fmla="val 162829"/>
                  <a:gd name="f12" fmla="val 20489"/>
                  <a:gd name="f13" fmla="val 87919"/>
                  <a:gd name="f14" fmla="val 54061"/>
                  <a:gd name="f15" fmla="val 28816"/>
                  <a:gd name="f16" fmla="val 54137"/>
                  <a:gd name="f17" fmla="val 28682"/>
                  <a:gd name="f18" fmla="val 54214"/>
                  <a:gd name="f19" fmla="val 28548"/>
                  <a:gd name="f20" fmla="val 54290"/>
                  <a:gd name="f21" fmla="val 28415"/>
                  <a:gd name="f22" fmla="val 59551"/>
                  <a:gd name="f23" fmla="val 19334"/>
                  <a:gd name="f24" fmla="val 56395"/>
                  <a:gd name="f25" fmla="val 7744"/>
                  <a:gd name="f26" fmla="val 47241"/>
                  <a:gd name="f27" fmla="val 2525"/>
                  <a:gd name="f28" fmla="val 38088"/>
                  <a:gd name="f29" fmla="+- 0 0 2693"/>
                  <a:gd name="f30" fmla="val 26404"/>
                  <a:gd name="f31" fmla="val 437"/>
                  <a:gd name="f32" fmla="val 21143"/>
                  <a:gd name="f33" fmla="val 9517"/>
                  <a:gd name="f34" fmla="+- 0 0 23013"/>
                  <a:gd name="f35" fmla="val 86663"/>
                  <a:gd name="f36" fmla="val 4235"/>
                  <a:gd name="f37" fmla="val 184710"/>
                  <a:gd name="f38" fmla="val 82002"/>
                  <a:gd name="f39" fmla="val 228512"/>
                  <a:gd name="f40" fmla="val 82131"/>
                  <a:gd name="f41" fmla="val 228585"/>
                  <a:gd name="f42" fmla="val 82260"/>
                  <a:gd name="f43" fmla="val 228658"/>
                  <a:gd name="f44" fmla="val 82389"/>
                  <a:gd name="f45" fmla="val 228729"/>
                  <a:gd name="f46" fmla="val 91542"/>
                  <a:gd name="f47" fmla="val 233948"/>
                  <a:gd name="f48" fmla="val 103227"/>
                  <a:gd name="f49" fmla="val 230818"/>
                  <a:gd name="f50" fmla="val 108487"/>
                  <a:gd name="f51" fmla="val 221737"/>
                  <a:gd name="f52" fmla="val 113748"/>
                  <a:gd name="f53" fmla="val 212657"/>
                  <a:gd name="f54" fmla="val 110592"/>
                  <a:gd name="f55" fmla="val 201066"/>
                  <a:gd name="f56" fmla="val 101439"/>
                  <a:gd name="f57" fmla="val 195848"/>
                  <a:gd name="f58" fmla="+- 0 0 -90"/>
                  <a:gd name="f59" fmla="*/ f3 1 111032"/>
                  <a:gd name="f60" fmla="*/ f4 1 231254"/>
                  <a:gd name="f61" fmla="+- f7 0 f5"/>
                  <a:gd name="f62" fmla="+- f6 0 f5"/>
                  <a:gd name="f63" fmla="*/ f58 f0 1"/>
                  <a:gd name="f64" fmla="*/ f62 1 111032"/>
                  <a:gd name="f65" fmla="*/ f61 1 231254"/>
                  <a:gd name="f66" fmla="*/ 101153 f62 1"/>
                  <a:gd name="f67" fmla="*/ 196131 f61 1"/>
                  <a:gd name="f68" fmla="*/ 54061 f62 1"/>
                  <a:gd name="f69" fmla="*/ 28816 f61 1"/>
                  <a:gd name="f70" fmla="*/ 54290 f62 1"/>
                  <a:gd name="f71" fmla="*/ 28415 f61 1"/>
                  <a:gd name="f72" fmla="*/ 47241 f62 1"/>
                  <a:gd name="f73" fmla="*/ 2525 f61 1"/>
                  <a:gd name="f74" fmla="*/ 21143 f62 1"/>
                  <a:gd name="f75" fmla="*/ 9517 f61 1"/>
                  <a:gd name="f76" fmla="*/ 82002 f62 1"/>
                  <a:gd name="f77" fmla="*/ 228512 f61 1"/>
                  <a:gd name="f78" fmla="*/ 82389 f62 1"/>
                  <a:gd name="f79" fmla="*/ 228729 f61 1"/>
                  <a:gd name="f80" fmla="*/ 108487 f62 1"/>
                  <a:gd name="f81" fmla="*/ 221737 f61 1"/>
                  <a:gd name="f82" fmla="*/ 101439 f62 1"/>
                  <a:gd name="f83" fmla="*/ 195848 f61 1"/>
                  <a:gd name="f84" fmla="*/ f63 1 f2"/>
                  <a:gd name="f85" fmla="*/ f66 1 111032"/>
                  <a:gd name="f86" fmla="*/ f67 1 231254"/>
                  <a:gd name="f87" fmla="*/ f68 1 111032"/>
                  <a:gd name="f88" fmla="*/ f69 1 231254"/>
                  <a:gd name="f89" fmla="*/ f70 1 111032"/>
                  <a:gd name="f90" fmla="*/ f71 1 231254"/>
                  <a:gd name="f91" fmla="*/ f72 1 111032"/>
                  <a:gd name="f92" fmla="*/ f73 1 231254"/>
                  <a:gd name="f93" fmla="*/ f74 1 111032"/>
                  <a:gd name="f94" fmla="*/ f75 1 231254"/>
                  <a:gd name="f95" fmla="*/ f76 1 111032"/>
                  <a:gd name="f96" fmla="*/ f77 1 231254"/>
                  <a:gd name="f97" fmla="*/ f78 1 111032"/>
                  <a:gd name="f98" fmla="*/ f79 1 231254"/>
                  <a:gd name="f99" fmla="*/ f80 1 111032"/>
                  <a:gd name="f100" fmla="*/ f81 1 231254"/>
                  <a:gd name="f101" fmla="*/ f82 1 111032"/>
                  <a:gd name="f102" fmla="*/ f83 1 231254"/>
                  <a:gd name="f103" fmla="*/ f5 1 f64"/>
                  <a:gd name="f104" fmla="*/ f6 1 f64"/>
                  <a:gd name="f105" fmla="*/ f5 1 f65"/>
                  <a:gd name="f106" fmla="*/ f7 1 f65"/>
                  <a:gd name="f107" fmla="+- f84 0 f1"/>
                  <a:gd name="f108" fmla="*/ f85 1 f64"/>
                  <a:gd name="f109" fmla="*/ f86 1 f65"/>
                  <a:gd name="f110" fmla="*/ f87 1 f64"/>
                  <a:gd name="f111" fmla="*/ f88 1 f65"/>
                  <a:gd name="f112" fmla="*/ f89 1 f64"/>
                  <a:gd name="f113" fmla="*/ f90 1 f65"/>
                  <a:gd name="f114" fmla="*/ f91 1 f64"/>
                  <a:gd name="f115" fmla="*/ f92 1 f65"/>
                  <a:gd name="f116" fmla="*/ f93 1 f64"/>
                  <a:gd name="f117" fmla="*/ f94 1 f65"/>
                  <a:gd name="f118" fmla="*/ f95 1 f64"/>
                  <a:gd name="f119" fmla="*/ f96 1 f65"/>
                  <a:gd name="f120" fmla="*/ f97 1 f64"/>
                  <a:gd name="f121" fmla="*/ f98 1 f65"/>
                  <a:gd name="f122" fmla="*/ f99 1 f64"/>
                  <a:gd name="f123" fmla="*/ f100 1 f65"/>
                  <a:gd name="f124" fmla="*/ f101 1 f64"/>
                  <a:gd name="f125" fmla="*/ f102 1 f65"/>
                  <a:gd name="f126" fmla="*/ f103 f59 1"/>
                  <a:gd name="f127" fmla="*/ f104 f59 1"/>
                  <a:gd name="f128" fmla="*/ f106 f60 1"/>
                  <a:gd name="f129" fmla="*/ f105 f60 1"/>
                  <a:gd name="f130" fmla="*/ f108 f59 1"/>
                  <a:gd name="f131" fmla="*/ f109 f60 1"/>
                  <a:gd name="f132" fmla="*/ f110 f59 1"/>
                  <a:gd name="f133" fmla="*/ f111 f60 1"/>
                  <a:gd name="f134" fmla="*/ f112 f59 1"/>
                  <a:gd name="f135" fmla="*/ f113 f60 1"/>
                  <a:gd name="f136" fmla="*/ f114 f59 1"/>
                  <a:gd name="f137" fmla="*/ f115 f60 1"/>
                  <a:gd name="f138" fmla="*/ f116 f59 1"/>
                  <a:gd name="f139" fmla="*/ f117 f60 1"/>
                  <a:gd name="f140" fmla="*/ f118 f59 1"/>
                  <a:gd name="f141" fmla="*/ f119 f60 1"/>
                  <a:gd name="f142" fmla="*/ f120 f59 1"/>
                  <a:gd name="f143" fmla="*/ f121 f60 1"/>
                  <a:gd name="f144" fmla="*/ f122 f59 1"/>
                  <a:gd name="f145" fmla="*/ f123 f60 1"/>
                  <a:gd name="f146" fmla="*/ f124 f59 1"/>
                  <a:gd name="f147" fmla="*/ f125 f60 1"/>
                </a:gdLst>
                <a:ahLst/>
                <a:cxnLst>
                  <a:cxn ang="3cd4">
                    <a:pos x="hc" y="t"/>
                  </a:cxn>
                  <a:cxn ang="0">
                    <a:pos x="r" y="vc"/>
                  </a:cxn>
                  <a:cxn ang="cd4">
                    <a:pos x="hc" y="b"/>
                  </a:cxn>
                  <a:cxn ang="cd2">
                    <a:pos x="l" y="vc"/>
                  </a:cxn>
                  <a:cxn ang="f107">
                    <a:pos x="f130" y="f131"/>
                  </a:cxn>
                  <a:cxn ang="f107">
                    <a:pos x="f132" y="f133"/>
                  </a:cxn>
                  <a:cxn ang="f107">
                    <a:pos x="f134" y="f135"/>
                  </a:cxn>
                  <a:cxn ang="f107">
                    <a:pos x="f136" y="f137"/>
                  </a:cxn>
                  <a:cxn ang="f107">
                    <a:pos x="f138" y="f139"/>
                  </a:cxn>
                  <a:cxn ang="f107">
                    <a:pos x="f140" y="f141"/>
                  </a:cxn>
                  <a:cxn ang="f107">
                    <a:pos x="f142" y="f143"/>
                  </a:cxn>
                  <a:cxn ang="f107">
                    <a:pos x="f144" y="f145"/>
                  </a:cxn>
                  <a:cxn ang="f107">
                    <a:pos x="f146" y="f147"/>
                  </a:cxn>
                </a:cxnLst>
                <a:rect l="f126" t="f129" r="f127" b="f128"/>
                <a:pathLst>
                  <a:path w="111032" h="23125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
        <p:nvSpPr>
          <p:cNvPr id="14" name="Content Placeholder 21">
            <a:extLst>
              <a:ext uri="{FF2B5EF4-FFF2-40B4-BE49-F238E27FC236}">
                <a16:creationId xmlns:a16="http://schemas.microsoft.com/office/drawing/2014/main" id="{60549466-5E67-C4BD-4C09-C6C7874539F6}"/>
              </a:ext>
            </a:extLst>
          </p:cNvPr>
          <p:cNvSpPr txBox="1"/>
          <p:nvPr/>
        </p:nvSpPr>
        <p:spPr>
          <a:xfrm>
            <a:off x="539998" y="548896"/>
            <a:ext cx="11028112"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A4165D"/>
                </a:solidFill>
                <a:uFillTx/>
                <a:latin typeface="Arial" pitchFamily="34"/>
                <a:cs typeface="Arial" pitchFamily="34"/>
              </a:rPr>
              <a:t>Bleeding profile: drospirenone 4 mg vs. desogestrel 75 𝜇g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344EDD-E61A-A9A8-B00D-2CB5FE9B7C81}"/>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Study outcomes: Primary endpoint measure</a:t>
            </a:r>
            <a:endParaRPr lang="en-GB" sz="2800">
              <a:solidFill>
                <a:srgbClr val="A4165D"/>
              </a:solidFill>
              <a:latin typeface="Arial" pitchFamily="34"/>
              <a:cs typeface="Arial" pitchFamily="34"/>
            </a:endParaRPr>
          </a:p>
        </p:txBody>
      </p:sp>
      <p:graphicFrame>
        <p:nvGraphicFramePr>
          <p:cNvPr id="3" name="Chart 3">
            <a:extLst>
              <a:ext uri="{FF2B5EF4-FFF2-40B4-BE49-F238E27FC236}">
                <a16:creationId xmlns:a16="http://schemas.microsoft.com/office/drawing/2014/main" id="{A6062736-AF04-3FB0-985D-5D4E2A6902FE}"/>
              </a:ext>
            </a:extLst>
          </p:cNvPr>
          <p:cNvGraphicFramePr/>
          <p:nvPr/>
        </p:nvGraphicFramePr>
        <p:xfrm>
          <a:off x="651738" y="1060950"/>
          <a:ext cx="10788850" cy="39631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
            <a:extLst>
              <a:ext uri="{FF2B5EF4-FFF2-40B4-BE49-F238E27FC236}">
                <a16:creationId xmlns:a16="http://schemas.microsoft.com/office/drawing/2014/main" id="{86207C39-0314-88DC-BE76-B9F895FD03ED}"/>
              </a:ext>
            </a:extLst>
          </p:cNvPr>
          <p:cNvSpPr txBox="1"/>
          <p:nvPr/>
        </p:nvSpPr>
        <p:spPr>
          <a:xfrm>
            <a:off x="2030681" y="5963588"/>
            <a:ext cx="9612794" cy="4001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FSRH, Faculty of Sexual and Reproductive Healthcare; NS, non-significant.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a:t>
            </a:r>
            <a:r>
              <a:rPr lang="en-US" sz="1000" b="0" i="0" u="none" strike="noStrike" kern="1200" cap="none" spc="0" baseline="0" dirty="0">
                <a:solidFill>
                  <a:srgbClr val="1D1D1B"/>
                </a:solidFill>
                <a:uFillTx/>
                <a:latin typeface="Arial" pitchFamily="34"/>
                <a:cs typeface="Arial" pitchFamily="34"/>
              </a:rPr>
              <a:t> Palacios, S., </a:t>
            </a:r>
            <a:r>
              <a:rPr lang="en-US" sz="1000" b="0" i="1" u="none" strike="noStrike" kern="1200" cap="none" spc="0" baseline="0" dirty="0">
                <a:solidFill>
                  <a:srgbClr val="1D1D1B"/>
                </a:solidFill>
                <a:uFillTx/>
                <a:latin typeface="Arial" pitchFamily="34"/>
                <a:cs typeface="Arial" pitchFamily="34"/>
              </a:rPr>
              <a:t>et al. Arch Gynae Obs</a:t>
            </a:r>
            <a:r>
              <a:rPr lang="en-US" sz="1000" b="0" i="0" u="none" strike="noStrike" kern="1200" cap="none" spc="0" baseline="0" dirty="0">
                <a:solidFill>
                  <a:srgbClr val="1D1D1B"/>
                </a:solidFill>
                <a:uFillTx/>
                <a:latin typeface="Arial" pitchFamily="34"/>
                <a:cs typeface="Arial" pitchFamily="34"/>
              </a:rPr>
              <a:t>. 2019. 300:1805-1812. 2. </a:t>
            </a:r>
            <a:r>
              <a:rPr lang="en-GB" sz="1000" b="0" i="0" u="none" strike="noStrike" kern="1200" cap="none" spc="0" baseline="0" dirty="0">
                <a:solidFill>
                  <a:srgbClr val="1D1D1B"/>
                </a:solidFill>
                <a:uFillTx/>
                <a:latin typeface="Arial" pitchFamily="34"/>
                <a:cs typeface="Arial" pitchFamily="34"/>
              </a:rPr>
              <a:t>FSRH Clinical Problematic Bleeding with Hormonal Contraception. 07/2015. </a:t>
            </a:r>
          </a:p>
        </p:txBody>
      </p:sp>
      <p:sp>
        <p:nvSpPr>
          <p:cNvPr id="5" name="TextBox 5">
            <a:extLst>
              <a:ext uri="{FF2B5EF4-FFF2-40B4-BE49-F238E27FC236}">
                <a16:creationId xmlns:a16="http://schemas.microsoft.com/office/drawing/2014/main" id="{1BFC4F58-D012-B0E9-ACDD-6646C15D1790}"/>
              </a:ext>
            </a:extLst>
          </p:cNvPr>
          <p:cNvSpPr txBox="1"/>
          <p:nvPr/>
        </p:nvSpPr>
        <p:spPr>
          <a:xfrm>
            <a:off x="1357816" y="5085481"/>
            <a:ext cx="963722" cy="41549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Drospirenone (%;n)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Desogestrel (%;n)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p-value</a:t>
            </a:r>
          </a:p>
        </p:txBody>
      </p:sp>
      <p:sp>
        <p:nvSpPr>
          <p:cNvPr id="6" name="TextBox 6">
            <a:extLst>
              <a:ext uri="{FF2B5EF4-FFF2-40B4-BE49-F238E27FC236}">
                <a16:creationId xmlns:a16="http://schemas.microsoft.com/office/drawing/2014/main" id="{F865628E-6CC1-94E0-D055-6EFC4F456E7C}"/>
              </a:ext>
            </a:extLst>
          </p:cNvPr>
          <p:cNvSpPr txBox="1"/>
          <p:nvPr/>
        </p:nvSpPr>
        <p:spPr>
          <a:xfrm>
            <a:off x="2371542"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51.4% (692)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74.0% (285)</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&lt;0.0001</a:t>
            </a:r>
          </a:p>
        </p:txBody>
      </p:sp>
      <p:sp>
        <p:nvSpPr>
          <p:cNvPr id="7" name="TextBox 14">
            <a:extLst>
              <a:ext uri="{FF2B5EF4-FFF2-40B4-BE49-F238E27FC236}">
                <a16:creationId xmlns:a16="http://schemas.microsoft.com/office/drawing/2014/main" id="{E246A4AD-8BB5-753F-E307-B36563072BA9}"/>
              </a:ext>
            </a:extLst>
          </p:cNvPr>
          <p:cNvSpPr txBox="1"/>
          <p:nvPr/>
        </p:nvSpPr>
        <p:spPr>
          <a:xfrm>
            <a:off x="3278398"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50.1% (637)</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63.7% (251)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dirty="0">
                <a:solidFill>
                  <a:srgbClr val="1D1D1B"/>
                </a:solidFill>
                <a:uFillTx/>
                <a:latin typeface="Arial" pitchFamily="34"/>
                <a:cs typeface="Arial" pitchFamily="34"/>
              </a:rPr>
              <a:t>0.0002</a:t>
            </a:r>
          </a:p>
        </p:txBody>
      </p:sp>
      <p:sp>
        <p:nvSpPr>
          <p:cNvPr id="8" name="TextBox 15">
            <a:extLst>
              <a:ext uri="{FF2B5EF4-FFF2-40B4-BE49-F238E27FC236}">
                <a16:creationId xmlns:a16="http://schemas.microsoft.com/office/drawing/2014/main" id="{2387E228-C660-175D-D10E-58DDADF18A84}"/>
              </a:ext>
            </a:extLst>
          </p:cNvPr>
          <p:cNvSpPr txBox="1"/>
          <p:nvPr/>
        </p:nvSpPr>
        <p:spPr>
          <a:xfrm>
            <a:off x="4185254"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48.0% (606)</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66.0% (244)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&lt;0.0001</a:t>
            </a:r>
          </a:p>
        </p:txBody>
      </p:sp>
      <p:sp>
        <p:nvSpPr>
          <p:cNvPr id="9" name="TextBox 16">
            <a:extLst>
              <a:ext uri="{FF2B5EF4-FFF2-40B4-BE49-F238E27FC236}">
                <a16:creationId xmlns:a16="http://schemas.microsoft.com/office/drawing/2014/main" id="{9E0CF226-F330-BDFE-188B-AF86D96AE7CA}"/>
              </a:ext>
            </a:extLst>
          </p:cNvPr>
          <p:cNvSpPr txBox="1"/>
          <p:nvPr/>
        </p:nvSpPr>
        <p:spPr>
          <a:xfrm>
            <a:off x="5059841"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44.5% (566)</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53.9% (219)</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0.0185</a:t>
            </a:r>
          </a:p>
        </p:txBody>
      </p:sp>
      <p:sp>
        <p:nvSpPr>
          <p:cNvPr id="10" name="TextBox 17">
            <a:extLst>
              <a:ext uri="{FF2B5EF4-FFF2-40B4-BE49-F238E27FC236}">
                <a16:creationId xmlns:a16="http://schemas.microsoft.com/office/drawing/2014/main" id="{2EB1783E-6515-461E-6ED2-64CD93FBE992}"/>
              </a:ext>
            </a:extLst>
          </p:cNvPr>
          <p:cNvSpPr txBox="1"/>
          <p:nvPr/>
        </p:nvSpPr>
        <p:spPr>
          <a:xfrm>
            <a:off x="5934428"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45.3% (530)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55.3% (199)</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0.0161</a:t>
            </a:r>
          </a:p>
        </p:txBody>
      </p:sp>
      <p:sp>
        <p:nvSpPr>
          <p:cNvPr id="11" name="TextBox 18">
            <a:extLst>
              <a:ext uri="{FF2B5EF4-FFF2-40B4-BE49-F238E27FC236}">
                <a16:creationId xmlns:a16="http://schemas.microsoft.com/office/drawing/2014/main" id="{3CF29F60-9B83-370E-CE14-90D96EE87056}"/>
              </a:ext>
            </a:extLst>
          </p:cNvPr>
          <p:cNvSpPr txBox="1"/>
          <p:nvPr/>
        </p:nvSpPr>
        <p:spPr>
          <a:xfrm>
            <a:off x="6808521"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43.9% (503)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49.2% (185)</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0.2198 (NS)</a:t>
            </a:r>
          </a:p>
        </p:txBody>
      </p:sp>
      <p:sp>
        <p:nvSpPr>
          <p:cNvPr id="12" name="TextBox 19">
            <a:extLst>
              <a:ext uri="{FF2B5EF4-FFF2-40B4-BE49-F238E27FC236}">
                <a16:creationId xmlns:a16="http://schemas.microsoft.com/office/drawing/2014/main" id="{F23BABB0-7001-595F-8001-36770D9DFAE2}"/>
              </a:ext>
            </a:extLst>
          </p:cNvPr>
          <p:cNvSpPr txBox="1"/>
          <p:nvPr/>
        </p:nvSpPr>
        <p:spPr>
          <a:xfrm>
            <a:off x="7683108"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43.2% (468)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48.9% (178)</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0.1919 (NS)</a:t>
            </a:r>
          </a:p>
        </p:txBody>
      </p:sp>
      <p:sp>
        <p:nvSpPr>
          <p:cNvPr id="13" name="TextBox 20">
            <a:extLst>
              <a:ext uri="{FF2B5EF4-FFF2-40B4-BE49-F238E27FC236}">
                <a16:creationId xmlns:a16="http://schemas.microsoft.com/office/drawing/2014/main" id="{75E2141F-CF44-75DE-86CB-593D3EB2DA30}"/>
              </a:ext>
            </a:extLst>
          </p:cNvPr>
          <p:cNvSpPr txBox="1"/>
          <p:nvPr/>
        </p:nvSpPr>
        <p:spPr>
          <a:xfrm>
            <a:off x="8552566"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43.9% (442)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45.3% (161)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0.7511 (NS)</a:t>
            </a:r>
          </a:p>
        </p:txBody>
      </p:sp>
      <p:grpSp>
        <p:nvGrpSpPr>
          <p:cNvPr id="14" name="Group 24">
            <a:extLst>
              <a:ext uri="{FF2B5EF4-FFF2-40B4-BE49-F238E27FC236}">
                <a16:creationId xmlns:a16="http://schemas.microsoft.com/office/drawing/2014/main" id="{54B667D0-E458-2441-B1A1-2CC1E54EA954}"/>
              </a:ext>
            </a:extLst>
          </p:cNvPr>
          <p:cNvGrpSpPr/>
          <p:nvPr/>
        </p:nvGrpSpPr>
        <p:grpSpPr>
          <a:xfrm>
            <a:off x="10237619" y="1127474"/>
            <a:ext cx="1954381" cy="716807"/>
            <a:chOff x="9706639" y="1356731"/>
            <a:chExt cx="1733949" cy="421026"/>
          </a:xfrm>
        </p:grpSpPr>
        <p:grpSp>
          <p:nvGrpSpPr>
            <p:cNvPr id="15" name="Group 25">
              <a:extLst>
                <a:ext uri="{FF2B5EF4-FFF2-40B4-BE49-F238E27FC236}">
                  <a16:creationId xmlns:a16="http://schemas.microsoft.com/office/drawing/2014/main" id="{5D0BBF9E-FD03-67DF-6962-F8B6A317B765}"/>
                </a:ext>
              </a:extLst>
            </p:cNvPr>
            <p:cNvGrpSpPr/>
            <p:nvPr/>
          </p:nvGrpSpPr>
          <p:grpSpPr>
            <a:xfrm>
              <a:off x="9706639" y="1356731"/>
              <a:ext cx="1733949" cy="246220"/>
              <a:chOff x="9706639" y="1356731"/>
              <a:chExt cx="1733949" cy="246220"/>
            </a:xfrm>
          </p:grpSpPr>
          <p:sp>
            <p:nvSpPr>
              <p:cNvPr id="16" name="Rectangle 29">
                <a:extLst>
                  <a:ext uri="{FF2B5EF4-FFF2-40B4-BE49-F238E27FC236}">
                    <a16:creationId xmlns:a16="http://schemas.microsoft.com/office/drawing/2014/main" id="{C4868560-BA90-6595-08C1-B90EFD891542}"/>
                  </a:ext>
                </a:extLst>
              </p:cNvPr>
              <p:cNvSpPr/>
              <p:nvPr/>
            </p:nvSpPr>
            <p:spPr>
              <a:xfrm>
                <a:off x="9706639" y="1409511"/>
                <a:ext cx="149467" cy="140680"/>
              </a:xfrm>
              <a:prstGeom prst="rect">
                <a:avLst/>
              </a:prstGeom>
              <a:solidFill>
                <a:srgbClr val="7F7F7F"/>
              </a:solidFill>
              <a:ln w="12701" cap="flat">
                <a:solidFill>
                  <a:srgbClr val="92928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Arial" pitchFamily="34"/>
                  <a:cs typeface="Arial" pitchFamily="34"/>
                </a:endParaRPr>
              </a:p>
            </p:txBody>
          </p:sp>
          <p:sp>
            <p:nvSpPr>
              <p:cNvPr id="17" name="TextBox 30">
                <a:extLst>
                  <a:ext uri="{FF2B5EF4-FFF2-40B4-BE49-F238E27FC236}">
                    <a16:creationId xmlns:a16="http://schemas.microsoft.com/office/drawing/2014/main" id="{74EC31F7-064C-F416-545E-60E129C5FF65}"/>
                  </a:ext>
                </a:extLst>
              </p:cNvPr>
              <p:cNvSpPr txBox="1"/>
              <p:nvPr/>
            </p:nvSpPr>
            <p:spPr>
              <a:xfrm>
                <a:off x="9875556" y="1356731"/>
                <a:ext cx="1565032"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Desogestrel 75 𝜇g</a:t>
                </a:r>
              </a:p>
            </p:txBody>
          </p:sp>
        </p:grpSp>
        <p:grpSp>
          <p:nvGrpSpPr>
            <p:cNvPr id="18" name="Group 26">
              <a:extLst>
                <a:ext uri="{FF2B5EF4-FFF2-40B4-BE49-F238E27FC236}">
                  <a16:creationId xmlns:a16="http://schemas.microsoft.com/office/drawing/2014/main" id="{F5A0A970-39E2-1824-A336-60EE81517C55}"/>
                </a:ext>
              </a:extLst>
            </p:cNvPr>
            <p:cNvGrpSpPr/>
            <p:nvPr/>
          </p:nvGrpSpPr>
          <p:grpSpPr>
            <a:xfrm>
              <a:off x="9706639" y="1531537"/>
              <a:ext cx="1733949" cy="246220"/>
              <a:chOff x="9706639" y="1531537"/>
              <a:chExt cx="1733949" cy="246220"/>
            </a:xfrm>
          </p:grpSpPr>
          <p:sp>
            <p:nvSpPr>
              <p:cNvPr id="19" name="Rectangle 27">
                <a:extLst>
                  <a:ext uri="{FF2B5EF4-FFF2-40B4-BE49-F238E27FC236}">
                    <a16:creationId xmlns:a16="http://schemas.microsoft.com/office/drawing/2014/main" id="{BECEC97D-3BAF-075A-2CF4-03809FA17277}"/>
                  </a:ext>
                </a:extLst>
              </p:cNvPr>
              <p:cNvSpPr/>
              <p:nvPr/>
            </p:nvSpPr>
            <p:spPr>
              <a:xfrm>
                <a:off x="9706639" y="1584307"/>
                <a:ext cx="149467" cy="140680"/>
              </a:xfrm>
              <a:prstGeom prst="rect">
                <a:avLst/>
              </a:prstGeom>
              <a:solidFill>
                <a:srgbClr val="A416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Arial" pitchFamily="34"/>
                  <a:cs typeface="Arial" pitchFamily="34"/>
                </a:endParaRPr>
              </a:p>
            </p:txBody>
          </p:sp>
          <p:sp>
            <p:nvSpPr>
              <p:cNvPr id="20" name="TextBox 28">
                <a:extLst>
                  <a:ext uri="{FF2B5EF4-FFF2-40B4-BE49-F238E27FC236}">
                    <a16:creationId xmlns:a16="http://schemas.microsoft.com/office/drawing/2014/main" id="{1D414717-771D-5639-1A79-B629125F3B14}"/>
                  </a:ext>
                </a:extLst>
              </p:cNvPr>
              <p:cNvSpPr txBox="1"/>
              <p:nvPr/>
            </p:nvSpPr>
            <p:spPr>
              <a:xfrm>
                <a:off x="9875556" y="1531537"/>
                <a:ext cx="1565032"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Drospirenone 4 mg </a:t>
                </a:r>
              </a:p>
            </p:txBody>
          </p:sp>
        </p:grpSp>
      </p:grpSp>
      <p:sp>
        <p:nvSpPr>
          <p:cNvPr id="22" name="TextBox 8">
            <a:extLst>
              <a:ext uri="{FF2B5EF4-FFF2-40B4-BE49-F238E27FC236}">
                <a16:creationId xmlns:a16="http://schemas.microsoft.com/office/drawing/2014/main" id="{AA89049F-1A51-2E00-C22C-6ADDB076A494}"/>
              </a:ext>
            </a:extLst>
          </p:cNvPr>
          <p:cNvSpPr txBox="1"/>
          <p:nvPr/>
        </p:nvSpPr>
        <p:spPr>
          <a:xfrm>
            <a:off x="9422023" y="5062429"/>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67.9% (527)</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86.5% (222)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&lt;0.0001</a:t>
            </a:r>
          </a:p>
        </p:txBody>
      </p:sp>
      <p:sp>
        <p:nvSpPr>
          <p:cNvPr id="23" name="TextBox 9">
            <a:extLst>
              <a:ext uri="{FF2B5EF4-FFF2-40B4-BE49-F238E27FC236}">
                <a16:creationId xmlns:a16="http://schemas.microsoft.com/office/drawing/2014/main" id="{5ED23899-4B80-B492-25D6-DCC1753BDBED}"/>
              </a:ext>
            </a:extLst>
          </p:cNvPr>
          <p:cNvSpPr txBox="1"/>
          <p:nvPr/>
        </p:nvSpPr>
        <p:spPr>
          <a:xfrm>
            <a:off x="10291480" y="5065291"/>
            <a:ext cx="675183" cy="41549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65.0% (374)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67.9% (137)</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 b="0" i="0" u="none" strike="noStrike" kern="1200" cap="none" spc="0" baseline="0">
                <a:solidFill>
                  <a:srgbClr val="1D1D1B"/>
                </a:solidFill>
                <a:uFillTx/>
                <a:latin typeface="Arial" pitchFamily="34"/>
                <a:cs typeface="Arial" pitchFamily="34"/>
              </a:rPr>
              <a:t>0.5392</a:t>
            </a:r>
          </a:p>
        </p:txBody>
      </p:sp>
      <p:sp>
        <p:nvSpPr>
          <p:cNvPr id="24" name="TextBox 4">
            <a:extLst>
              <a:ext uri="{FF2B5EF4-FFF2-40B4-BE49-F238E27FC236}">
                <a16:creationId xmlns:a16="http://schemas.microsoft.com/office/drawing/2014/main" id="{C66110BC-3A8A-6D02-7526-50E75B46F74B}"/>
              </a:ext>
            </a:extLst>
          </p:cNvPr>
          <p:cNvSpPr txBox="1"/>
          <p:nvPr/>
        </p:nvSpPr>
        <p:spPr>
          <a:xfrm>
            <a:off x="2030681" y="5521165"/>
            <a:ext cx="8935992"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0" u="none" strike="noStrike" kern="1200" cap="none" spc="0" baseline="0" dirty="0">
                <a:solidFill>
                  <a:srgbClr val="1D1D1B"/>
                </a:solidFill>
                <a:uFillTx/>
                <a:latin typeface="Arial"/>
              </a:rPr>
              <a:t>Primary endpoint: </a:t>
            </a:r>
            <a:r>
              <a:rPr lang="en-GB" sz="1000" b="0" i="0" u="none" strike="noStrike" kern="1200" cap="none" spc="0" baseline="0" dirty="0">
                <a:solidFill>
                  <a:srgbClr val="1D1D1B"/>
                </a:solidFill>
                <a:uFillTx/>
                <a:latin typeface="Arial"/>
              </a:rPr>
              <a:t>The proportion of </a:t>
            </a:r>
            <a:r>
              <a:rPr lang="en-GB" sz="1000" dirty="0">
                <a:solidFill>
                  <a:srgbClr val="1D1D1B"/>
                </a:solidFill>
                <a:latin typeface="Arial"/>
              </a:rPr>
              <a:t>individuals</a:t>
            </a:r>
            <a:r>
              <a:rPr lang="en-GB" sz="1000" b="0" i="0" u="none" strike="noStrike" kern="1200" cap="none" spc="0" baseline="0" dirty="0">
                <a:solidFill>
                  <a:srgbClr val="1D1D1B"/>
                </a:solidFill>
                <a:uFillTx/>
                <a:latin typeface="Arial"/>
              </a:rPr>
              <a:t> with unscheduled bleeding/ spotting days in each cycle from cycles 2–9 and cumulative in cycles 2–4 and cycles 7–9. </a:t>
            </a:r>
            <a:r>
              <a:rPr lang="en-US" sz="1000" b="0" i="0" u="none" strike="noStrike" kern="1200" cap="none" spc="0" baseline="0" dirty="0">
                <a:solidFill>
                  <a:srgbClr val="1D1D1B"/>
                </a:solidFill>
                <a:uFillTx/>
                <a:latin typeface="Arial" pitchFamily="34"/>
                <a:cs typeface="Arial" pitchFamily="34"/>
              </a:rPr>
              <a:t>Adapted from Palacios </a:t>
            </a:r>
            <a:r>
              <a:rPr lang="en-US" sz="1000" b="0" i="1" u="none" strike="noStrike" kern="1200" cap="none" spc="0" baseline="0" dirty="0">
                <a:solidFill>
                  <a:srgbClr val="1D1D1B"/>
                </a:solidFill>
                <a:uFillTx/>
                <a:latin typeface="Arial" pitchFamily="34"/>
                <a:cs typeface="Arial" pitchFamily="34"/>
              </a:rPr>
              <a:t>et al. </a:t>
            </a:r>
            <a:r>
              <a:rPr lang="en-US" sz="1000" b="0" i="0" u="none" strike="noStrike" kern="1200" cap="none" spc="0" baseline="0" dirty="0">
                <a:solidFill>
                  <a:srgbClr val="1D1D1B"/>
                </a:solidFill>
                <a:uFillTx/>
                <a:latin typeface="Arial" pitchFamily="34"/>
                <a:cs typeface="Arial" pitchFamily="34"/>
              </a:rPr>
              <a:t>2019.</a:t>
            </a:r>
            <a:r>
              <a:rPr lang="en-US" sz="1000" b="0" i="0" u="none" strike="noStrike" kern="1200" cap="none" spc="0" baseline="30000" dirty="0">
                <a:solidFill>
                  <a:srgbClr val="1D1D1B"/>
                </a:solidFill>
                <a:uFillTx/>
                <a:latin typeface="Arial" pitchFamily="34"/>
                <a:cs typeface="Arial" pitchFamily="34"/>
              </a:rPr>
              <a:t>1</a:t>
            </a:r>
            <a:endParaRPr lang="en-US" sz="1000" b="0" i="0" u="none" strike="noStrike" kern="1200" cap="none" spc="0" baseline="0" dirty="0">
              <a:solidFill>
                <a:srgbClr val="1D1D1B"/>
              </a:solidFill>
              <a:uFillTx/>
              <a:latin typeface="Arial" pitchFamily="34"/>
              <a:cs typeface="Arial" pitchFamily="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B4BE36-C0B1-8F96-CC6B-92B7B6FADD32}"/>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Days of unscheduled bleeding by treatment period</a:t>
            </a:r>
            <a:endParaRPr lang="en-GB" sz="2800">
              <a:solidFill>
                <a:srgbClr val="A4165D"/>
              </a:solidFill>
              <a:latin typeface="Arial" pitchFamily="34"/>
              <a:cs typeface="Arial" pitchFamily="34"/>
            </a:endParaRPr>
          </a:p>
        </p:txBody>
      </p:sp>
      <p:sp>
        <p:nvSpPr>
          <p:cNvPr id="3" name="TextBox 3">
            <a:extLst>
              <a:ext uri="{FF2B5EF4-FFF2-40B4-BE49-F238E27FC236}">
                <a16:creationId xmlns:a16="http://schemas.microsoft.com/office/drawing/2014/main" id="{4D12AF3C-F989-ADB6-6F18-FDA62E20186E}"/>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Palacios, S., </a:t>
            </a:r>
            <a:r>
              <a:rPr lang="en-US" sz="1000" b="0" i="1" u="none" strike="noStrike" kern="1200" cap="none" spc="0" baseline="0" dirty="0">
                <a:solidFill>
                  <a:srgbClr val="1D1D1B"/>
                </a:solidFill>
                <a:uFillTx/>
                <a:latin typeface="Arial" pitchFamily="34"/>
                <a:cs typeface="Arial" pitchFamily="34"/>
              </a:rPr>
              <a:t>et al. Arch Gynae Obs</a:t>
            </a:r>
            <a:r>
              <a:rPr lang="en-US" sz="1000" b="0" i="0" u="none" strike="noStrike" kern="1200" cap="none" spc="0" baseline="0" dirty="0">
                <a:solidFill>
                  <a:srgbClr val="1D1D1B"/>
                </a:solidFill>
                <a:uFillTx/>
                <a:latin typeface="Arial" pitchFamily="34"/>
                <a:cs typeface="Arial" pitchFamily="34"/>
              </a:rPr>
              <a:t>. 2019. 300:1805-1812. </a:t>
            </a:r>
            <a:endParaRPr lang="en-GB" sz="1000" b="0" i="0" u="none" strike="noStrike" kern="1200" cap="none" spc="0" baseline="0" dirty="0">
              <a:solidFill>
                <a:srgbClr val="1D1D1B"/>
              </a:solidFill>
              <a:uFillTx/>
              <a:latin typeface="Arial" pitchFamily="34"/>
              <a:cs typeface="Arial" pitchFamily="34"/>
            </a:endParaRPr>
          </a:p>
        </p:txBody>
      </p:sp>
      <p:graphicFrame>
        <p:nvGraphicFramePr>
          <p:cNvPr id="4" name="Chart 2">
            <a:extLst>
              <a:ext uri="{FF2B5EF4-FFF2-40B4-BE49-F238E27FC236}">
                <a16:creationId xmlns:a16="http://schemas.microsoft.com/office/drawing/2014/main" id="{D6C936D3-934B-7321-0D8D-5D4AAE7C99AF}"/>
              </a:ext>
            </a:extLst>
          </p:cNvPr>
          <p:cNvGraphicFramePr/>
          <p:nvPr/>
        </p:nvGraphicFramePr>
        <p:xfrm>
          <a:off x="5212080" y="1727850"/>
          <a:ext cx="6356030" cy="39330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6">
            <a:extLst>
              <a:ext uri="{FF2B5EF4-FFF2-40B4-BE49-F238E27FC236}">
                <a16:creationId xmlns:a16="http://schemas.microsoft.com/office/drawing/2014/main" id="{C8A08FE4-8DC2-F832-7289-684DB0224AB6}"/>
              </a:ext>
            </a:extLst>
          </p:cNvPr>
          <p:cNvSpPr txBox="1"/>
          <p:nvPr/>
        </p:nvSpPr>
        <p:spPr>
          <a:xfrm>
            <a:off x="6481239" y="5046674"/>
            <a:ext cx="980675" cy="2462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Cycle 2-4 </a:t>
            </a:r>
          </a:p>
        </p:txBody>
      </p:sp>
      <p:sp>
        <p:nvSpPr>
          <p:cNvPr id="6" name="TextBox 27">
            <a:extLst>
              <a:ext uri="{FF2B5EF4-FFF2-40B4-BE49-F238E27FC236}">
                <a16:creationId xmlns:a16="http://schemas.microsoft.com/office/drawing/2014/main" id="{55880F13-C7E8-D144-FC9C-24729E668264}"/>
              </a:ext>
            </a:extLst>
          </p:cNvPr>
          <p:cNvSpPr txBox="1"/>
          <p:nvPr/>
        </p:nvSpPr>
        <p:spPr>
          <a:xfrm>
            <a:off x="7750573" y="5046674"/>
            <a:ext cx="970114" cy="2462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Cycle 2-6* </a:t>
            </a:r>
          </a:p>
        </p:txBody>
      </p:sp>
      <p:sp>
        <p:nvSpPr>
          <p:cNvPr id="7" name="TextBox 28">
            <a:extLst>
              <a:ext uri="{FF2B5EF4-FFF2-40B4-BE49-F238E27FC236}">
                <a16:creationId xmlns:a16="http://schemas.microsoft.com/office/drawing/2014/main" id="{B0FA3D84-8B17-F621-A564-F3281F5F54D8}"/>
              </a:ext>
            </a:extLst>
          </p:cNvPr>
          <p:cNvSpPr txBox="1"/>
          <p:nvPr/>
        </p:nvSpPr>
        <p:spPr>
          <a:xfrm>
            <a:off x="9009336" y="5046674"/>
            <a:ext cx="970114" cy="2462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Cycle 2-9 </a:t>
            </a:r>
          </a:p>
        </p:txBody>
      </p:sp>
      <p:grpSp>
        <p:nvGrpSpPr>
          <p:cNvPr id="8" name="Group 52">
            <a:extLst>
              <a:ext uri="{FF2B5EF4-FFF2-40B4-BE49-F238E27FC236}">
                <a16:creationId xmlns:a16="http://schemas.microsoft.com/office/drawing/2014/main" id="{2A5432C3-978D-442F-C19C-67A61BCB2BD0}"/>
              </a:ext>
            </a:extLst>
          </p:cNvPr>
          <p:cNvGrpSpPr/>
          <p:nvPr/>
        </p:nvGrpSpPr>
        <p:grpSpPr>
          <a:xfrm>
            <a:off x="8245153" y="3238109"/>
            <a:ext cx="532071" cy="714668"/>
            <a:chOff x="8245153" y="3238109"/>
            <a:chExt cx="532071" cy="714668"/>
          </a:xfrm>
        </p:grpSpPr>
        <p:cxnSp>
          <p:nvCxnSpPr>
            <p:cNvPr id="9" name="Straight Connector 46">
              <a:extLst>
                <a:ext uri="{FF2B5EF4-FFF2-40B4-BE49-F238E27FC236}">
                  <a16:creationId xmlns:a16="http://schemas.microsoft.com/office/drawing/2014/main" id="{F4E3664D-DB0F-5EB3-E219-6D94A900DB8E}"/>
                </a:ext>
              </a:extLst>
            </p:cNvPr>
            <p:cNvCxnSpPr/>
            <p:nvPr/>
          </p:nvCxnSpPr>
          <p:spPr>
            <a:xfrm>
              <a:off x="8341138" y="3238109"/>
              <a:ext cx="0" cy="714668"/>
            </a:xfrm>
            <a:prstGeom prst="straightConnector1">
              <a:avLst/>
            </a:prstGeom>
            <a:noFill/>
            <a:ln w="12701" cap="flat">
              <a:solidFill>
                <a:srgbClr val="A4165D"/>
              </a:solidFill>
              <a:prstDash val="solid"/>
              <a:miter/>
            </a:ln>
          </p:spPr>
        </p:cxnSp>
        <p:cxnSp>
          <p:nvCxnSpPr>
            <p:cNvPr id="10" name="Straight Connector 47">
              <a:extLst>
                <a:ext uri="{FF2B5EF4-FFF2-40B4-BE49-F238E27FC236}">
                  <a16:creationId xmlns:a16="http://schemas.microsoft.com/office/drawing/2014/main" id="{4CFB35DB-3DDA-659F-4856-C096F0088891}"/>
                </a:ext>
              </a:extLst>
            </p:cNvPr>
            <p:cNvCxnSpPr/>
            <p:nvPr/>
          </p:nvCxnSpPr>
          <p:spPr>
            <a:xfrm>
              <a:off x="8245153" y="3238109"/>
              <a:ext cx="191960" cy="0"/>
            </a:xfrm>
            <a:prstGeom prst="straightConnector1">
              <a:avLst/>
            </a:prstGeom>
            <a:noFill/>
            <a:ln w="12701" cap="flat">
              <a:solidFill>
                <a:srgbClr val="A4165D"/>
              </a:solidFill>
              <a:prstDash val="solid"/>
              <a:miter/>
            </a:ln>
          </p:spPr>
        </p:cxnSp>
        <p:cxnSp>
          <p:nvCxnSpPr>
            <p:cNvPr id="11" name="Straight Connector 48">
              <a:extLst>
                <a:ext uri="{FF2B5EF4-FFF2-40B4-BE49-F238E27FC236}">
                  <a16:creationId xmlns:a16="http://schemas.microsoft.com/office/drawing/2014/main" id="{23F9782B-FD74-CC57-803F-2E23D69A4BE1}"/>
                </a:ext>
              </a:extLst>
            </p:cNvPr>
            <p:cNvCxnSpPr/>
            <p:nvPr/>
          </p:nvCxnSpPr>
          <p:spPr>
            <a:xfrm>
              <a:off x="8245153" y="3952777"/>
              <a:ext cx="191960" cy="0"/>
            </a:xfrm>
            <a:prstGeom prst="straightConnector1">
              <a:avLst/>
            </a:prstGeom>
            <a:noFill/>
            <a:ln w="12701" cap="flat">
              <a:solidFill>
                <a:srgbClr val="A4165D"/>
              </a:solidFill>
              <a:prstDash val="solid"/>
              <a:miter/>
            </a:ln>
          </p:spPr>
        </p:cxnSp>
        <p:sp>
          <p:nvSpPr>
            <p:cNvPr id="12" name="TextBox 51">
              <a:extLst>
                <a:ext uri="{FF2B5EF4-FFF2-40B4-BE49-F238E27FC236}">
                  <a16:creationId xmlns:a16="http://schemas.microsoft.com/office/drawing/2014/main" id="{F3021200-0A5D-937C-1AEC-0A53DE342A46}"/>
                </a:ext>
              </a:extLst>
            </p:cNvPr>
            <p:cNvSpPr txBox="1"/>
            <p:nvPr/>
          </p:nvSpPr>
          <p:spPr>
            <a:xfrm>
              <a:off x="8461299" y="3371054"/>
              <a:ext cx="315925" cy="386087"/>
            </a:xfrm>
            <a:prstGeom prst="rect">
              <a:avLst/>
            </a:prstGeom>
            <a:solidFill>
              <a:srgbClr val="FFFFFF"/>
            </a:solidFill>
            <a:ln cap="flat">
              <a:noFill/>
            </a:ln>
          </p:spPr>
          <p:txBody>
            <a:bodyPr vert="horz" wrap="square" lIns="0" tIns="45720" rIns="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10.0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days</a:t>
              </a:r>
            </a:p>
          </p:txBody>
        </p:sp>
      </p:grpSp>
      <p:grpSp>
        <p:nvGrpSpPr>
          <p:cNvPr id="13" name="Group 23">
            <a:extLst>
              <a:ext uri="{FF2B5EF4-FFF2-40B4-BE49-F238E27FC236}">
                <a16:creationId xmlns:a16="http://schemas.microsoft.com/office/drawing/2014/main" id="{3D0A09DA-483B-CC69-3582-07E88030E32A}"/>
              </a:ext>
            </a:extLst>
          </p:cNvPr>
          <p:cNvGrpSpPr/>
          <p:nvPr/>
        </p:nvGrpSpPr>
        <p:grpSpPr>
          <a:xfrm>
            <a:off x="6971586" y="3742511"/>
            <a:ext cx="539340" cy="513746"/>
            <a:chOff x="6971586" y="3742511"/>
            <a:chExt cx="539340" cy="513746"/>
          </a:xfrm>
        </p:grpSpPr>
        <p:grpSp>
          <p:nvGrpSpPr>
            <p:cNvPr id="14" name="Group 11">
              <a:extLst>
                <a:ext uri="{FF2B5EF4-FFF2-40B4-BE49-F238E27FC236}">
                  <a16:creationId xmlns:a16="http://schemas.microsoft.com/office/drawing/2014/main" id="{7CB7A058-2CAA-9D4B-1955-2A37636C5294}"/>
                </a:ext>
              </a:extLst>
            </p:cNvPr>
            <p:cNvGrpSpPr/>
            <p:nvPr/>
          </p:nvGrpSpPr>
          <p:grpSpPr>
            <a:xfrm>
              <a:off x="6971586" y="3742511"/>
              <a:ext cx="191960" cy="513746"/>
              <a:chOff x="6971586" y="3742511"/>
              <a:chExt cx="191960" cy="513746"/>
            </a:xfrm>
          </p:grpSpPr>
          <p:cxnSp>
            <p:nvCxnSpPr>
              <p:cNvPr id="15" name="Straight Connector 12">
                <a:extLst>
                  <a:ext uri="{FF2B5EF4-FFF2-40B4-BE49-F238E27FC236}">
                    <a16:creationId xmlns:a16="http://schemas.microsoft.com/office/drawing/2014/main" id="{F44274FD-E164-7BEA-6768-C7F833600EE5}"/>
                  </a:ext>
                </a:extLst>
              </p:cNvPr>
              <p:cNvCxnSpPr/>
              <p:nvPr/>
            </p:nvCxnSpPr>
            <p:spPr>
              <a:xfrm>
                <a:off x="7067562" y="3742511"/>
                <a:ext cx="0" cy="513746"/>
              </a:xfrm>
              <a:prstGeom prst="straightConnector1">
                <a:avLst/>
              </a:prstGeom>
              <a:noFill/>
              <a:ln w="12701" cap="flat">
                <a:solidFill>
                  <a:srgbClr val="A4165D"/>
                </a:solidFill>
                <a:prstDash val="solid"/>
                <a:miter/>
              </a:ln>
            </p:spPr>
          </p:cxnSp>
          <p:cxnSp>
            <p:nvCxnSpPr>
              <p:cNvPr id="16" name="Straight Connector 14">
                <a:extLst>
                  <a:ext uri="{FF2B5EF4-FFF2-40B4-BE49-F238E27FC236}">
                    <a16:creationId xmlns:a16="http://schemas.microsoft.com/office/drawing/2014/main" id="{3B4FA005-3D52-2089-3227-110BD9FB9D70}"/>
                  </a:ext>
                </a:extLst>
              </p:cNvPr>
              <p:cNvCxnSpPr/>
              <p:nvPr/>
            </p:nvCxnSpPr>
            <p:spPr>
              <a:xfrm>
                <a:off x="6971586" y="3742511"/>
                <a:ext cx="191960" cy="0"/>
              </a:xfrm>
              <a:prstGeom prst="straightConnector1">
                <a:avLst/>
              </a:prstGeom>
              <a:noFill/>
              <a:ln w="12701" cap="flat">
                <a:solidFill>
                  <a:srgbClr val="A4165D"/>
                </a:solidFill>
                <a:prstDash val="solid"/>
                <a:miter/>
              </a:ln>
            </p:spPr>
          </p:cxnSp>
          <p:cxnSp>
            <p:nvCxnSpPr>
              <p:cNvPr id="17" name="Straight Connector 15">
                <a:extLst>
                  <a:ext uri="{FF2B5EF4-FFF2-40B4-BE49-F238E27FC236}">
                    <a16:creationId xmlns:a16="http://schemas.microsoft.com/office/drawing/2014/main" id="{2F953A7B-DDBB-1A59-81AA-86BCAAB92E11}"/>
                  </a:ext>
                </a:extLst>
              </p:cNvPr>
              <p:cNvCxnSpPr/>
              <p:nvPr/>
            </p:nvCxnSpPr>
            <p:spPr>
              <a:xfrm>
                <a:off x="6971586" y="4254355"/>
                <a:ext cx="191960" cy="0"/>
              </a:xfrm>
              <a:prstGeom prst="straightConnector1">
                <a:avLst/>
              </a:prstGeom>
              <a:noFill/>
              <a:ln w="12701" cap="flat">
                <a:solidFill>
                  <a:srgbClr val="A4165D"/>
                </a:solidFill>
                <a:prstDash val="solid"/>
                <a:miter/>
              </a:ln>
            </p:spPr>
          </p:cxnSp>
        </p:grpSp>
        <p:sp>
          <p:nvSpPr>
            <p:cNvPr id="18" name="TextBox 18">
              <a:extLst>
                <a:ext uri="{FF2B5EF4-FFF2-40B4-BE49-F238E27FC236}">
                  <a16:creationId xmlns:a16="http://schemas.microsoft.com/office/drawing/2014/main" id="{1A0F8158-31B8-93DC-C885-480702F81AD4}"/>
                </a:ext>
              </a:extLst>
            </p:cNvPr>
            <p:cNvSpPr txBox="1"/>
            <p:nvPr/>
          </p:nvSpPr>
          <p:spPr>
            <a:xfrm>
              <a:off x="7172105" y="3802651"/>
              <a:ext cx="338821" cy="393475"/>
            </a:xfrm>
            <a:prstGeom prst="rect">
              <a:avLst/>
            </a:prstGeom>
            <a:solidFill>
              <a:srgbClr val="FFFFFF"/>
            </a:solidFill>
            <a:ln cap="flat">
              <a:noFill/>
            </a:ln>
          </p:spPr>
          <p:txBody>
            <a:bodyPr vert="horz" wrap="square" lIns="0" tIns="45720" rIns="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7.3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days</a:t>
              </a:r>
            </a:p>
          </p:txBody>
        </p:sp>
      </p:grpSp>
      <p:grpSp>
        <p:nvGrpSpPr>
          <p:cNvPr id="19" name="Group 22">
            <a:extLst>
              <a:ext uri="{FF2B5EF4-FFF2-40B4-BE49-F238E27FC236}">
                <a16:creationId xmlns:a16="http://schemas.microsoft.com/office/drawing/2014/main" id="{423C1D50-57B9-0002-E151-5C8BB14E321E}"/>
              </a:ext>
            </a:extLst>
          </p:cNvPr>
          <p:cNvGrpSpPr/>
          <p:nvPr/>
        </p:nvGrpSpPr>
        <p:grpSpPr>
          <a:xfrm>
            <a:off x="9536634" y="2415771"/>
            <a:ext cx="523338" cy="935998"/>
            <a:chOff x="9536634" y="2415771"/>
            <a:chExt cx="523338" cy="935998"/>
          </a:xfrm>
        </p:grpSpPr>
        <p:cxnSp>
          <p:nvCxnSpPr>
            <p:cNvPr id="20" name="Straight Connector 58">
              <a:extLst>
                <a:ext uri="{FF2B5EF4-FFF2-40B4-BE49-F238E27FC236}">
                  <a16:creationId xmlns:a16="http://schemas.microsoft.com/office/drawing/2014/main" id="{204B7FAB-D74F-FE56-4FCF-162E4106692D}"/>
                </a:ext>
              </a:extLst>
            </p:cNvPr>
            <p:cNvCxnSpPr/>
            <p:nvPr/>
          </p:nvCxnSpPr>
          <p:spPr>
            <a:xfrm>
              <a:off x="9632618" y="2415771"/>
              <a:ext cx="0" cy="935998"/>
            </a:xfrm>
            <a:prstGeom prst="straightConnector1">
              <a:avLst/>
            </a:prstGeom>
            <a:noFill/>
            <a:ln w="12701" cap="flat">
              <a:solidFill>
                <a:srgbClr val="A4165D"/>
              </a:solidFill>
              <a:prstDash val="solid"/>
              <a:miter/>
            </a:ln>
          </p:spPr>
        </p:cxnSp>
        <p:cxnSp>
          <p:nvCxnSpPr>
            <p:cNvPr id="21" name="Straight Connector 59">
              <a:extLst>
                <a:ext uri="{FF2B5EF4-FFF2-40B4-BE49-F238E27FC236}">
                  <a16:creationId xmlns:a16="http://schemas.microsoft.com/office/drawing/2014/main" id="{A71D4BE6-5A49-9A98-42FA-E3EF2D39AC30}"/>
                </a:ext>
              </a:extLst>
            </p:cNvPr>
            <p:cNvCxnSpPr/>
            <p:nvPr/>
          </p:nvCxnSpPr>
          <p:spPr>
            <a:xfrm>
              <a:off x="9536634" y="2415771"/>
              <a:ext cx="191960" cy="0"/>
            </a:xfrm>
            <a:prstGeom prst="straightConnector1">
              <a:avLst/>
            </a:prstGeom>
            <a:noFill/>
            <a:ln w="12701" cap="flat">
              <a:solidFill>
                <a:srgbClr val="A4165D"/>
              </a:solidFill>
              <a:prstDash val="solid"/>
              <a:miter/>
            </a:ln>
          </p:spPr>
        </p:cxnSp>
        <p:cxnSp>
          <p:nvCxnSpPr>
            <p:cNvPr id="22" name="Straight Connector 60">
              <a:extLst>
                <a:ext uri="{FF2B5EF4-FFF2-40B4-BE49-F238E27FC236}">
                  <a16:creationId xmlns:a16="http://schemas.microsoft.com/office/drawing/2014/main" id="{8D6B59EF-FF99-064A-08E6-0513E84B6BC8}"/>
                </a:ext>
              </a:extLst>
            </p:cNvPr>
            <p:cNvCxnSpPr/>
            <p:nvPr/>
          </p:nvCxnSpPr>
          <p:spPr>
            <a:xfrm>
              <a:off x="9536634" y="3351769"/>
              <a:ext cx="191960" cy="0"/>
            </a:xfrm>
            <a:prstGeom prst="straightConnector1">
              <a:avLst/>
            </a:prstGeom>
            <a:noFill/>
            <a:ln w="12701" cap="flat">
              <a:solidFill>
                <a:srgbClr val="A4165D"/>
              </a:solidFill>
              <a:prstDash val="solid"/>
              <a:miter/>
            </a:ln>
          </p:spPr>
        </p:cxnSp>
        <p:sp>
          <p:nvSpPr>
            <p:cNvPr id="23" name="TextBox 63">
              <a:extLst>
                <a:ext uri="{FF2B5EF4-FFF2-40B4-BE49-F238E27FC236}">
                  <a16:creationId xmlns:a16="http://schemas.microsoft.com/office/drawing/2014/main" id="{FC256AFB-BA16-011D-D9A9-5891E37FE600}"/>
                </a:ext>
              </a:extLst>
            </p:cNvPr>
            <p:cNvSpPr txBox="1"/>
            <p:nvPr/>
          </p:nvSpPr>
          <p:spPr>
            <a:xfrm>
              <a:off x="9772028" y="2665585"/>
              <a:ext cx="287944" cy="362001"/>
            </a:xfrm>
            <a:prstGeom prst="rect">
              <a:avLst/>
            </a:prstGeom>
            <a:solidFill>
              <a:srgbClr val="FFFFFF"/>
            </a:solidFill>
            <a:ln cap="flat">
              <a:noFill/>
            </a:ln>
          </p:spPr>
          <p:txBody>
            <a:bodyPr vert="horz" wrap="square" lIns="0" tIns="45720" rIns="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13.2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days</a:t>
              </a:r>
            </a:p>
          </p:txBody>
        </p:sp>
      </p:grpSp>
      <p:sp>
        <p:nvSpPr>
          <p:cNvPr id="24" name="Content Placeholder 1">
            <a:extLst>
              <a:ext uri="{FF2B5EF4-FFF2-40B4-BE49-F238E27FC236}">
                <a16:creationId xmlns:a16="http://schemas.microsoft.com/office/drawing/2014/main" id="{F7108224-082D-58A6-6939-C1A1A9D89FEA}"/>
              </a:ext>
            </a:extLst>
          </p:cNvPr>
          <p:cNvSpPr txBox="1"/>
          <p:nvPr/>
        </p:nvSpPr>
        <p:spPr>
          <a:xfrm>
            <a:off x="539998" y="1727996"/>
            <a:ext cx="4587663" cy="404112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600" dirty="0">
                <a:solidFill>
                  <a:srgbClr val="1D1D1B"/>
                </a:solidFill>
                <a:latin typeface="Arial" pitchFamily="34"/>
                <a:cs typeface="Arial" pitchFamily="34"/>
              </a:rPr>
              <a:t>Individuals</a:t>
            </a:r>
            <a:r>
              <a:rPr lang="en-US" sz="1600" b="0" i="0" u="none" strike="noStrike" kern="1200" cap="none" spc="0" baseline="0" dirty="0">
                <a:solidFill>
                  <a:srgbClr val="1D1D1B"/>
                </a:solidFill>
                <a:uFillTx/>
                <a:latin typeface="Arial" pitchFamily="34"/>
                <a:cs typeface="Arial" pitchFamily="34"/>
              </a:rPr>
              <a:t> experienced significantly fewer mean days of unscheduled spotting and bleeding with </a:t>
            </a:r>
            <a:r>
              <a:rPr lang="en-US" sz="1600" b="0" i="0" u="none" strike="noStrike" kern="1200" cap="none" spc="0" baseline="0" dirty="0" err="1">
                <a:solidFill>
                  <a:srgbClr val="1D1D1B"/>
                </a:solidFill>
                <a:uFillTx/>
                <a:latin typeface="Arial" pitchFamily="34"/>
                <a:cs typeface="Arial" pitchFamily="34"/>
              </a:rPr>
              <a:t>drospirenone</a:t>
            </a:r>
            <a:r>
              <a:rPr lang="en-US" sz="1600" b="0" i="0" u="none" strike="noStrike" kern="1200" cap="none" spc="0" baseline="0" dirty="0">
                <a:solidFill>
                  <a:srgbClr val="1D1D1B"/>
                </a:solidFill>
                <a:uFillTx/>
                <a:latin typeface="Arial" pitchFamily="34"/>
                <a:cs typeface="Arial" pitchFamily="34"/>
              </a:rPr>
              <a:t> 4 mg vs. </a:t>
            </a:r>
            <a:r>
              <a:rPr lang="en-US" sz="1600" b="0" i="0" u="none" strike="noStrike" kern="1200" cap="none" spc="0" baseline="0" dirty="0" err="1">
                <a:solidFill>
                  <a:srgbClr val="1D1D1B"/>
                </a:solidFill>
                <a:uFillTx/>
                <a:latin typeface="Arial" pitchFamily="34"/>
                <a:cs typeface="Arial" pitchFamily="34"/>
              </a:rPr>
              <a:t>desogestrel</a:t>
            </a:r>
            <a:r>
              <a:rPr lang="en-US" sz="1600" b="0" i="0" u="none" strike="noStrike" kern="1200" cap="none" spc="0" baseline="0" dirty="0">
                <a:solidFill>
                  <a:srgbClr val="1D1D1B"/>
                </a:solidFill>
                <a:uFillTx/>
                <a:latin typeface="Arial" pitchFamily="34"/>
                <a:cs typeface="Arial" pitchFamily="34"/>
              </a:rPr>
              <a:t> 75 𝜇g in each treatment period.</a:t>
            </a:r>
            <a:endParaRPr lang="en-US" sz="1000" b="0"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A4165D"/>
                </a:solidFill>
                <a:uFillTx/>
                <a:latin typeface="Arial" pitchFamily="34"/>
                <a:cs typeface="Arial" pitchFamily="34"/>
              </a:rPr>
              <a:t>Mean no. of days with unscheduled bleeding/spotting:</a:t>
            </a:r>
            <a:endParaRPr lang="en-US" sz="1400" b="0" i="0" u="none" strike="noStrike" kern="1200" cap="none" spc="0" baseline="0" dirty="0">
              <a:solidFill>
                <a:srgbClr val="A4165D"/>
              </a:solidFill>
              <a:uFillTx/>
              <a:latin typeface="Arial" pitchFamily="34"/>
              <a:cs typeface="Arial" pitchFamily="34"/>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1D1D1B"/>
                </a:solidFill>
                <a:uFillTx/>
                <a:latin typeface="Arial" pitchFamily="34"/>
                <a:cs typeface="Arial" pitchFamily="34"/>
              </a:rPr>
              <a:t>Cycle 2–4: </a:t>
            </a:r>
            <a:r>
              <a:rPr lang="en-US" sz="1400" b="0" i="0" u="none" strike="noStrike" kern="1200" cap="none" spc="0" baseline="0" dirty="0" err="1">
                <a:solidFill>
                  <a:srgbClr val="1D1D1B"/>
                </a:solidFill>
                <a:uFillTx/>
                <a:latin typeface="Arial" pitchFamily="34"/>
                <a:cs typeface="Arial" pitchFamily="34"/>
              </a:rPr>
              <a:t>Drospirenone</a:t>
            </a:r>
            <a:r>
              <a:rPr lang="en-US" sz="1400" b="0" i="0" u="none" strike="noStrike" kern="1200" cap="none" spc="0" baseline="0" dirty="0">
                <a:solidFill>
                  <a:srgbClr val="1D1D1B"/>
                </a:solidFill>
                <a:uFillTx/>
                <a:latin typeface="Arial" pitchFamily="34"/>
                <a:cs typeface="Arial" pitchFamily="34"/>
              </a:rPr>
              <a:t> 4 mg – 9.6 (n=858); </a:t>
            </a:r>
            <a:br>
              <a:rPr lang="en-US" sz="1400" b="0" i="0" u="none" strike="noStrike" kern="1200" cap="none" spc="0" baseline="0" dirty="0">
                <a:solidFill>
                  <a:srgbClr val="1D1D1B"/>
                </a:solidFill>
                <a:uFillTx/>
                <a:latin typeface="Arial" pitchFamily="34"/>
                <a:cs typeface="Arial" pitchFamily="34"/>
              </a:rPr>
            </a:br>
            <a:r>
              <a:rPr lang="en-US" sz="1400" b="0" i="0" u="none" strike="noStrike" kern="1200" cap="none" spc="0" baseline="0" dirty="0" err="1">
                <a:solidFill>
                  <a:srgbClr val="1D1D1B"/>
                </a:solidFill>
                <a:uFillTx/>
                <a:latin typeface="Arial" pitchFamily="34"/>
                <a:cs typeface="Arial" pitchFamily="34"/>
              </a:rPr>
              <a:t>Desogestrel</a:t>
            </a:r>
            <a:r>
              <a:rPr lang="en-US" sz="1400" b="0" i="0" u="none" strike="noStrike" kern="1200" cap="none" spc="0" baseline="0" dirty="0">
                <a:solidFill>
                  <a:srgbClr val="1D1D1B"/>
                </a:solidFill>
                <a:uFillTx/>
                <a:latin typeface="Arial" pitchFamily="34"/>
                <a:cs typeface="Arial" pitchFamily="34"/>
              </a:rPr>
              <a:t> 75 𝜇g – 16.9 (n=332); p&lt;0.0001</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1D1D1B"/>
                </a:solidFill>
                <a:uFillTx/>
                <a:latin typeface="Arial" pitchFamily="34"/>
                <a:cs typeface="Arial" pitchFamily="34"/>
              </a:rPr>
              <a:t>Cycle 2–6*: </a:t>
            </a:r>
            <a:r>
              <a:rPr lang="en-US" sz="1400" b="0" i="0" u="none" strike="noStrike" kern="1200" cap="none" spc="0" baseline="0" dirty="0" err="1">
                <a:solidFill>
                  <a:srgbClr val="1D1D1B"/>
                </a:solidFill>
                <a:uFillTx/>
                <a:latin typeface="Arial" pitchFamily="34"/>
                <a:cs typeface="Arial" pitchFamily="34"/>
              </a:rPr>
              <a:t>Drospirenone</a:t>
            </a:r>
            <a:r>
              <a:rPr lang="en-US" sz="1400" b="0" i="0" u="none" strike="noStrike" kern="1200" cap="none" spc="0" baseline="0" dirty="0">
                <a:solidFill>
                  <a:srgbClr val="1D1D1B"/>
                </a:solidFill>
                <a:uFillTx/>
                <a:latin typeface="Arial" pitchFamily="34"/>
                <a:cs typeface="Arial" pitchFamily="34"/>
              </a:rPr>
              <a:t> 4 mg – 13.7 (n=858); </a:t>
            </a:r>
            <a:r>
              <a:rPr lang="en-US" sz="1400" b="0" i="0" u="none" strike="noStrike" kern="1200" cap="none" spc="0" baseline="0" dirty="0" err="1">
                <a:solidFill>
                  <a:srgbClr val="1D1D1B"/>
                </a:solidFill>
                <a:uFillTx/>
                <a:latin typeface="Arial" pitchFamily="34"/>
                <a:cs typeface="Arial" pitchFamily="34"/>
              </a:rPr>
              <a:t>Desogestrel</a:t>
            </a:r>
            <a:r>
              <a:rPr lang="en-US" sz="1400" b="0" i="0" u="none" strike="noStrike" kern="1200" cap="none" spc="0" baseline="0" dirty="0">
                <a:solidFill>
                  <a:srgbClr val="1D1D1B"/>
                </a:solidFill>
                <a:uFillTx/>
                <a:latin typeface="Arial" pitchFamily="34"/>
                <a:cs typeface="Arial" pitchFamily="34"/>
              </a:rPr>
              <a:t> 75 𝜇g – 23.7 (n=332); p&lt;0.0001* </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1D1D1B"/>
                </a:solidFill>
                <a:uFillTx/>
                <a:latin typeface="Arial" pitchFamily="34"/>
                <a:cs typeface="Arial" pitchFamily="34"/>
              </a:rPr>
              <a:t>Cycle 2–9: </a:t>
            </a:r>
            <a:r>
              <a:rPr lang="en-US" sz="1400" b="0" i="0" u="none" strike="noStrike" kern="1200" cap="none" spc="0" baseline="0" dirty="0" err="1">
                <a:solidFill>
                  <a:srgbClr val="1D1D1B"/>
                </a:solidFill>
                <a:uFillTx/>
                <a:latin typeface="Arial" pitchFamily="34"/>
                <a:cs typeface="Arial" pitchFamily="34"/>
              </a:rPr>
              <a:t>Drospirenone</a:t>
            </a:r>
            <a:r>
              <a:rPr lang="en-US" sz="1400" b="0" i="0" u="none" strike="noStrike" kern="1200" cap="none" spc="0" baseline="0" dirty="0">
                <a:solidFill>
                  <a:srgbClr val="1D1D1B"/>
                </a:solidFill>
                <a:uFillTx/>
                <a:latin typeface="Arial" pitchFamily="34"/>
                <a:cs typeface="Arial" pitchFamily="34"/>
              </a:rPr>
              <a:t> 4 mg – 21.5 (n=858); </a:t>
            </a:r>
            <a:r>
              <a:rPr lang="en-US" sz="1400" b="0" i="0" u="none" strike="noStrike" kern="1200" cap="none" spc="0" baseline="0" dirty="0" err="1">
                <a:solidFill>
                  <a:srgbClr val="1D1D1B"/>
                </a:solidFill>
                <a:uFillTx/>
                <a:latin typeface="Arial" pitchFamily="34"/>
                <a:cs typeface="Arial" pitchFamily="34"/>
              </a:rPr>
              <a:t>Desogestrel</a:t>
            </a:r>
            <a:r>
              <a:rPr lang="en-US" sz="1400" b="0" i="0" u="none" strike="noStrike" kern="1200" cap="none" spc="0" baseline="0" dirty="0">
                <a:solidFill>
                  <a:srgbClr val="1D1D1B"/>
                </a:solidFill>
                <a:uFillTx/>
                <a:latin typeface="Arial" pitchFamily="34"/>
                <a:cs typeface="Arial" pitchFamily="34"/>
              </a:rPr>
              <a:t> 75 𝜇g – 34.7 (n=332); p=0.0003</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1D1D1B"/>
                </a:solidFill>
                <a:uFillTx/>
                <a:latin typeface="Arial" pitchFamily="34"/>
                <a:cs typeface="Arial" pitchFamily="34"/>
              </a:rPr>
              <a:t>Cycle 7-9: </a:t>
            </a:r>
            <a:r>
              <a:rPr lang="en-US" sz="1400" b="0" i="0" u="none" strike="noStrike" kern="1200" cap="none" spc="0" baseline="0" dirty="0" err="1">
                <a:solidFill>
                  <a:srgbClr val="1D1D1B"/>
                </a:solidFill>
                <a:uFillTx/>
                <a:latin typeface="Arial" pitchFamily="34"/>
                <a:cs typeface="Arial" pitchFamily="34"/>
              </a:rPr>
              <a:t>Drospirenone</a:t>
            </a:r>
            <a:r>
              <a:rPr lang="en-US" sz="1400" b="0" i="0" u="none" strike="noStrike" kern="1200" cap="none" spc="0" baseline="0" dirty="0">
                <a:solidFill>
                  <a:srgbClr val="1D1D1B"/>
                </a:solidFill>
                <a:uFillTx/>
                <a:latin typeface="Arial" pitchFamily="34"/>
                <a:cs typeface="Arial" pitchFamily="34"/>
              </a:rPr>
              <a:t> 4 mg – 7.2 (n=858); </a:t>
            </a:r>
            <a:br>
              <a:rPr lang="en-US" sz="1400" b="0" i="0" u="none" strike="noStrike" kern="1200" cap="none" spc="0" baseline="0" dirty="0">
                <a:solidFill>
                  <a:srgbClr val="1D1D1B"/>
                </a:solidFill>
                <a:uFillTx/>
                <a:latin typeface="Arial" pitchFamily="34"/>
                <a:cs typeface="Arial" pitchFamily="34"/>
              </a:rPr>
            </a:br>
            <a:r>
              <a:rPr lang="en-US" sz="1400" b="0" i="0" u="none" strike="noStrike" kern="1200" cap="none" spc="0" baseline="0" dirty="0" err="1">
                <a:solidFill>
                  <a:srgbClr val="1D1D1B"/>
                </a:solidFill>
                <a:uFillTx/>
                <a:latin typeface="Arial" pitchFamily="34"/>
                <a:cs typeface="Arial" pitchFamily="34"/>
              </a:rPr>
              <a:t>Desogestrel</a:t>
            </a:r>
            <a:r>
              <a:rPr lang="en-US" sz="1400" b="0" i="0" u="none" strike="noStrike" kern="1200" cap="none" spc="0" baseline="0" dirty="0">
                <a:solidFill>
                  <a:srgbClr val="1D1D1B"/>
                </a:solidFill>
                <a:uFillTx/>
                <a:latin typeface="Arial" pitchFamily="34"/>
                <a:cs typeface="Arial" pitchFamily="34"/>
              </a:rPr>
              <a:t> 75 𝜇g – 10.8 (n=332); p=0.0277</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1600" b="0" i="0" u="none" strike="noStrike" kern="1200" cap="none" spc="0" baseline="30000" dirty="0">
              <a:solidFill>
                <a:srgbClr val="1D1D1B"/>
              </a:solidFill>
              <a:uFillTx/>
              <a:latin typeface="Helvetica" pitchFamily="2"/>
            </a:endParaRPr>
          </a:p>
        </p:txBody>
      </p:sp>
      <p:grpSp>
        <p:nvGrpSpPr>
          <p:cNvPr id="25" name="Group 6">
            <a:extLst>
              <a:ext uri="{FF2B5EF4-FFF2-40B4-BE49-F238E27FC236}">
                <a16:creationId xmlns:a16="http://schemas.microsoft.com/office/drawing/2014/main" id="{0AEB3078-ED14-B91D-38D7-047FB3F90FA8}"/>
              </a:ext>
            </a:extLst>
          </p:cNvPr>
          <p:cNvGrpSpPr/>
          <p:nvPr/>
        </p:nvGrpSpPr>
        <p:grpSpPr>
          <a:xfrm>
            <a:off x="10153103" y="2044705"/>
            <a:ext cx="1733940" cy="421016"/>
            <a:chOff x="6474390" y="1962732"/>
            <a:chExt cx="1733940" cy="421016"/>
          </a:xfrm>
        </p:grpSpPr>
        <p:grpSp>
          <p:nvGrpSpPr>
            <p:cNvPr id="26" name="Group 7">
              <a:extLst>
                <a:ext uri="{FF2B5EF4-FFF2-40B4-BE49-F238E27FC236}">
                  <a16:creationId xmlns:a16="http://schemas.microsoft.com/office/drawing/2014/main" id="{CF3795BF-BDA5-861B-EDB0-36D7CAE61B80}"/>
                </a:ext>
              </a:extLst>
            </p:cNvPr>
            <p:cNvGrpSpPr/>
            <p:nvPr/>
          </p:nvGrpSpPr>
          <p:grpSpPr>
            <a:xfrm>
              <a:off x="6474390" y="1962732"/>
              <a:ext cx="1733940" cy="246220"/>
              <a:chOff x="6474390" y="1962732"/>
              <a:chExt cx="1733940" cy="246220"/>
            </a:xfrm>
          </p:grpSpPr>
          <p:sp>
            <p:nvSpPr>
              <p:cNvPr id="27" name="Rectangle 13">
                <a:extLst>
                  <a:ext uri="{FF2B5EF4-FFF2-40B4-BE49-F238E27FC236}">
                    <a16:creationId xmlns:a16="http://schemas.microsoft.com/office/drawing/2014/main" id="{01FF90D7-2CBE-9279-9C78-4393515CEBD2}"/>
                  </a:ext>
                </a:extLst>
              </p:cNvPr>
              <p:cNvSpPr/>
              <p:nvPr/>
            </p:nvSpPr>
            <p:spPr>
              <a:xfrm>
                <a:off x="6474390" y="2015502"/>
                <a:ext cx="149467" cy="140680"/>
              </a:xfrm>
              <a:prstGeom prst="rect">
                <a:avLst/>
              </a:prstGeom>
              <a:solidFill>
                <a:srgbClr val="7F7F7F"/>
              </a:solidFill>
              <a:ln w="12701" cap="flat">
                <a:solidFill>
                  <a:srgbClr val="92928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Arial" pitchFamily="34"/>
                  <a:cs typeface="Arial" pitchFamily="34"/>
                </a:endParaRPr>
              </a:p>
            </p:txBody>
          </p:sp>
          <p:sp>
            <p:nvSpPr>
              <p:cNvPr id="28" name="TextBox 19">
                <a:extLst>
                  <a:ext uri="{FF2B5EF4-FFF2-40B4-BE49-F238E27FC236}">
                    <a16:creationId xmlns:a16="http://schemas.microsoft.com/office/drawing/2014/main" id="{947CF821-2B29-8622-7124-238CE21124B2}"/>
                  </a:ext>
                </a:extLst>
              </p:cNvPr>
              <p:cNvSpPr txBox="1"/>
              <p:nvPr/>
            </p:nvSpPr>
            <p:spPr>
              <a:xfrm>
                <a:off x="6643298" y="1962732"/>
                <a:ext cx="1565032"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Desogestrel 75 𝜇g</a:t>
                </a:r>
              </a:p>
            </p:txBody>
          </p:sp>
        </p:grpSp>
        <p:grpSp>
          <p:nvGrpSpPr>
            <p:cNvPr id="29" name="Group 8">
              <a:extLst>
                <a:ext uri="{FF2B5EF4-FFF2-40B4-BE49-F238E27FC236}">
                  <a16:creationId xmlns:a16="http://schemas.microsoft.com/office/drawing/2014/main" id="{BE5BC88F-6EA2-24B0-B050-430505D002C1}"/>
                </a:ext>
              </a:extLst>
            </p:cNvPr>
            <p:cNvGrpSpPr/>
            <p:nvPr/>
          </p:nvGrpSpPr>
          <p:grpSpPr>
            <a:xfrm>
              <a:off x="6474390" y="2137528"/>
              <a:ext cx="1733940" cy="246220"/>
              <a:chOff x="6474390" y="2137528"/>
              <a:chExt cx="1733940" cy="246220"/>
            </a:xfrm>
          </p:grpSpPr>
          <p:sp>
            <p:nvSpPr>
              <p:cNvPr id="30" name="Rectangle 9">
                <a:extLst>
                  <a:ext uri="{FF2B5EF4-FFF2-40B4-BE49-F238E27FC236}">
                    <a16:creationId xmlns:a16="http://schemas.microsoft.com/office/drawing/2014/main" id="{0D3C3D11-6195-CDBA-8824-D36CC6BF085E}"/>
                  </a:ext>
                </a:extLst>
              </p:cNvPr>
              <p:cNvSpPr/>
              <p:nvPr/>
            </p:nvSpPr>
            <p:spPr>
              <a:xfrm>
                <a:off x="6474390" y="2190298"/>
                <a:ext cx="149467" cy="140680"/>
              </a:xfrm>
              <a:prstGeom prst="rect">
                <a:avLst/>
              </a:prstGeom>
              <a:solidFill>
                <a:srgbClr val="A416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Arial" pitchFamily="34"/>
                  <a:cs typeface="Arial" pitchFamily="34"/>
                </a:endParaRPr>
              </a:p>
            </p:txBody>
          </p:sp>
          <p:sp>
            <p:nvSpPr>
              <p:cNvPr id="31" name="TextBox 10">
                <a:extLst>
                  <a:ext uri="{FF2B5EF4-FFF2-40B4-BE49-F238E27FC236}">
                    <a16:creationId xmlns:a16="http://schemas.microsoft.com/office/drawing/2014/main" id="{E09C5C2C-8A3C-4444-4706-6C7D8971C39F}"/>
                  </a:ext>
                </a:extLst>
              </p:cNvPr>
              <p:cNvSpPr txBox="1"/>
              <p:nvPr/>
            </p:nvSpPr>
            <p:spPr>
              <a:xfrm>
                <a:off x="6643298" y="2137528"/>
                <a:ext cx="1565032"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Drospirenone 4 mg </a:t>
                </a:r>
              </a:p>
            </p:txBody>
          </p:sp>
        </p:grpSp>
      </p:grpSp>
      <p:sp>
        <p:nvSpPr>
          <p:cNvPr id="33" name="TextBox 21">
            <a:extLst>
              <a:ext uri="{FF2B5EF4-FFF2-40B4-BE49-F238E27FC236}">
                <a16:creationId xmlns:a16="http://schemas.microsoft.com/office/drawing/2014/main" id="{03137F17-9C3B-F034-C8C2-60E5504F4C3D}"/>
              </a:ext>
            </a:extLst>
          </p:cNvPr>
          <p:cNvSpPr txBox="1"/>
          <p:nvPr/>
        </p:nvSpPr>
        <p:spPr>
          <a:xfrm>
            <a:off x="10314733" y="5042083"/>
            <a:ext cx="980675" cy="2462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Cycle 7-9</a:t>
            </a:r>
          </a:p>
        </p:txBody>
      </p:sp>
      <p:grpSp>
        <p:nvGrpSpPr>
          <p:cNvPr id="34" name="Group 25">
            <a:extLst>
              <a:ext uri="{FF2B5EF4-FFF2-40B4-BE49-F238E27FC236}">
                <a16:creationId xmlns:a16="http://schemas.microsoft.com/office/drawing/2014/main" id="{E39C37A9-4753-C5AD-8ABA-CF2A6FA3C113}"/>
              </a:ext>
            </a:extLst>
          </p:cNvPr>
          <p:cNvGrpSpPr/>
          <p:nvPr/>
        </p:nvGrpSpPr>
        <p:grpSpPr>
          <a:xfrm>
            <a:off x="10841126" y="4196117"/>
            <a:ext cx="201104" cy="246906"/>
            <a:chOff x="10841126" y="4196117"/>
            <a:chExt cx="201104" cy="246906"/>
          </a:xfrm>
        </p:grpSpPr>
        <p:cxnSp>
          <p:nvCxnSpPr>
            <p:cNvPr id="35" name="Straight Connector 32">
              <a:extLst>
                <a:ext uri="{FF2B5EF4-FFF2-40B4-BE49-F238E27FC236}">
                  <a16:creationId xmlns:a16="http://schemas.microsoft.com/office/drawing/2014/main" id="{4CC65282-7C20-5142-0C68-1CC1EC1712F9}"/>
                </a:ext>
              </a:extLst>
            </p:cNvPr>
            <p:cNvCxnSpPr/>
            <p:nvPr/>
          </p:nvCxnSpPr>
          <p:spPr>
            <a:xfrm>
              <a:off x="10941673" y="4196117"/>
              <a:ext cx="0" cy="246906"/>
            </a:xfrm>
            <a:prstGeom prst="straightConnector1">
              <a:avLst/>
            </a:prstGeom>
            <a:noFill/>
            <a:ln w="12701" cap="flat">
              <a:solidFill>
                <a:srgbClr val="A4165D"/>
              </a:solidFill>
              <a:prstDash val="solid"/>
              <a:miter/>
            </a:ln>
          </p:spPr>
        </p:cxnSp>
        <p:cxnSp>
          <p:nvCxnSpPr>
            <p:cNvPr id="36" name="Straight Connector 33">
              <a:extLst>
                <a:ext uri="{FF2B5EF4-FFF2-40B4-BE49-F238E27FC236}">
                  <a16:creationId xmlns:a16="http://schemas.microsoft.com/office/drawing/2014/main" id="{AE2ABBBF-1DE2-7E23-C94B-D6749E485A02}"/>
                </a:ext>
              </a:extLst>
            </p:cNvPr>
            <p:cNvCxnSpPr/>
            <p:nvPr/>
          </p:nvCxnSpPr>
          <p:spPr>
            <a:xfrm>
              <a:off x="10841126" y="4196117"/>
              <a:ext cx="201104" cy="0"/>
            </a:xfrm>
            <a:prstGeom prst="straightConnector1">
              <a:avLst/>
            </a:prstGeom>
            <a:noFill/>
            <a:ln w="12701" cap="flat">
              <a:solidFill>
                <a:srgbClr val="A4165D"/>
              </a:solidFill>
              <a:prstDash val="solid"/>
              <a:miter/>
            </a:ln>
          </p:spPr>
        </p:cxnSp>
        <p:cxnSp>
          <p:nvCxnSpPr>
            <p:cNvPr id="37" name="Straight Connector 34">
              <a:extLst>
                <a:ext uri="{FF2B5EF4-FFF2-40B4-BE49-F238E27FC236}">
                  <a16:creationId xmlns:a16="http://schemas.microsoft.com/office/drawing/2014/main" id="{51774F05-2FE5-48E3-275D-8A36BE214820}"/>
                </a:ext>
              </a:extLst>
            </p:cNvPr>
            <p:cNvCxnSpPr/>
            <p:nvPr/>
          </p:nvCxnSpPr>
          <p:spPr>
            <a:xfrm>
              <a:off x="10841126" y="4442109"/>
              <a:ext cx="201104" cy="0"/>
            </a:xfrm>
            <a:prstGeom prst="straightConnector1">
              <a:avLst/>
            </a:prstGeom>
            <a:noFill/>
            <a:ln w="12701" cap="flat">
              <a:solidFill>
                <a:srgbClr val="A4165D"/>
              </a:solidFill>
              <a:prstDash val="solid"/>
              <a:miter/>
            </a:ln>
          </p:spPr>
        </p:cxnSp>
      </p:grpSp>
      <p:sp>
        <p:nvSpPr>
          <p:cNvPr id="38" name="TextBox 31">
            <a:extLst>
              <a:ext uri="{FF2B5EF4-FFF2-40B4-BE49-F238E27FC236}">
                <a16:creationId xmlns:a16="http://schemas.microsoft.com/office/drawing/2014/main" id="{D3475A6E-257D-0D0E-8EA0-7394F381D294}"/>
              </a:ext>
            </a:extLst>
          </p:cNvPr>
          <p:cNvSpPr txBox="1"/>
          <p:nvPr/>
        </p:nvSpPr>
        <p:spPr>
          <a:xfrm>
            <a:off x="11109822" y="4122837"/>
            <a:ext cx="338821" cy="393475"/>
          </a:xfrm>
          <a:prstGeom prst="rect">
            <a:avLst/>
          </a:prstGeom>
          <a:solidFill>
            <a:srgbClr val="FFFFFF"/>
          </a:solidFill>
          <a:ln cap="flat">
            <a:noFill/>
          </a:ln>
        </p:spPr>
        <p:txBody>
          <a:bodyPr vert="horz" wrap="square" lIns="0" tIns="45720" rIns="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3.6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days</a:t>
            </a:r>
          </a:p>
        </p:txBody>
      </p:sp>
      <p:sp>
        <p:nvSpPr>
          <p:cNvPr id="39" name="TextBox 16">
            <a:extLst>
              <a:ext uri="{FF2B5EF4-FFF2-40B4-BE49-F238E27FC236}">
                <a16:creationId xmlns:a16="http://schemas.microsoft.com/office/drawing/2014/main" id="{2CDEE98D-5BE1-5E08-AED5-7E72F9E89E01}"/>
              </a:ext>
            </a:extLst>
          </p:cNvPr>
          <p:cNvSpPr txBox="1"/>
          <p:nvPr/>
        </p:nvSpPr>
        <p:spPr>
          <a:xfrm>
            <a:off x="5799207" y="5410148"/>
            <a:ext cx="5626742"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0" u="none" strike="noStrike" kern="1200" cap="none" spc="0" baseline="0" dirty="0">
                <a:solidFill>
                  <a:srgbClr val="1D1D1B"/>
                </a:solidFill>
                <a:uFillTx/>
                <a:latin typeface="Arial"/>
              </a:rPr>
              <a:t>Secondary endpoint: </a:t>
            </a:r>
            <a:r>
              <a:rPr lang="en-GB" sz="1000" b="0" i="0" u="none" strike="noStrike" kern="1200" cap="none" spc="0" baseline="0" dirty="0">
                <a:solidFill>
                  <a:srgbClr val="1D1D1B"/>
                </a:solidFill>
                <a:uFillTx/>
                <a:latin typeface="Arial"/>
              </a:rPr>
              <a:t>Number of bleeding/spotting days during cycles 2–4, 7–9 and 2–9 and proportion of subjects with no bleeding/spotting. </a:t>
            </a:r>
            <a:r>
              <a:rPr lang="en-US" sz="1000" b="0" i="0" u="none" strike="noStrike" kern="1200" cap="none" spc="0" baseline="0" dirty="0">
                <a:solidFill>
                  <a:srgbClr val="1D1D1B"/>
                </a:solidFill>
                <a:uFillTx/>
                <a:latin typeface="Arial" pitchFamily="34"/>
                <a:cs typeface="Arial" pitchFamily="34"/>
              </a:rPr>
              <a:t>Adapted from Palacios </a:t>
            </a:r>
            <a:r>
              <a:rPr lang="en-US" sz="1000" b="0" i="1" u="none" strike="noStrike" kern="1200" cap="none" spc="0" baseline="0" dirty="0">
                <a:solidFill>
                  <a:srgbClr val="1D1D1B"/>
                </a:solidFill>
                <a:uFillTx/>
                <a:latin typeface="Arial" pitchFamily="34"/>
                <a:cs typeface="Arial" pitchFamily="34"/>
              </a:rPr>
              <a:t>et al. </a:t>
            </a:r>
            <a:r>
              <a:rPr lang="en-US" sz="1000" b="0" i="0" u="none" strike="noStrike" kern="1200" cap="none" spc="0" baseline="0" dirty="0">
                <a:solidFill>
                  <a:srgbClr val="1D1D1B"/>
                </a:solidFill>
                <a:uFillTx/>
                <a:latin typeface="Arial" pitchFamily="34"/>
                <a:cs typeface="Arial" pitchFamily="34"/>
              </a:rPr>
              <a:t>2019. </a:t>
            </a:r>
            <a:br>
              <a:rPr lang="en-US" sz="1000" b="0" i="0" u="none" strike="noStrike" kern="1200" cap="none" spc="0" baseline="0" dirty="0">
                <a:solidFill>
                  <a:srgbClr val="1D1D1B"/>
                </a:solidFill>
                <a:uFillTx/>
                <a:latin typeface="Arial" pitchFamily="34"/>
                <a:cs typeface="Arial" pitchFamily="34"/>
              </a:rPr>
            </a:br>
            <a:r>
              <a:rPr lang="en-GB" sz="1000" b="0" i="0" u="none" strike="noStrike" kern="1200" cap="none" spc="0" baseline="0" dirty="0">
                <a:solidFill>
                  <a:srgbClr val="1D1D1B"/>
                </a:solidFill>
                <a:uFillTx/>
                <a:latin typeface="Arial"/>
              </a:rPr>
              <a:t>*Cycle 2-6 was not a defined endpoint.</a:t>
            </a:r>
            <a:endParaRPr lang="en-US" sz="1000" b="0" i="0" u="none" strike="noStrike" kern="1200" cap="none" spc="0" baseline="0" dirty="0">
              <a:solidFill>
                <a:srgbClr val="1D1D1B"/>
              </a:solidFill>
              <a:uFillTx/>
              <a:latin typeface="Arial" pitchFamily="34"/>
              <a:cs typeface="Arial" pitchFamily="3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50707C-FA0F-6677-4335-DCE2A743AF7E}"/>
              </a:ext>
            </a:extLst>
          </p:cNvPr>
          <p:cNvSpPr txBox="1">
            <a:spLocks noGrp="1"/>
          </p:cNvSpPr>
          <p:nvPr>
            <p:ph type="body" idx="4294967295"/>
          </p:nvPr>
        </p:nvSpPr>
        <p:spPr>
          <a:xfrm>
            <a:off x="539752" y="539752"/>
            <a:ext cx="11028358" cy="365129"/>
          </a:xfrm>
        </p:spPr>
        <p:txBody>
          <a:bodyPr>
            <a:noAutofit/>
          </a:bodyPr>
          <a:lstStyle/>
          <a:p>
            <a:pPr marL="0" lvl="0" indent="0">
              <a:buNone/>
            </a:pPr>
            <a:r>
              <a:rPr lang="en-US" sz="2800">
                <a:solidFill>
                  <a:srgbClr val="A4165D"/>
                </a:solidFill>
                <a:latin typeface="Arial" pitchFamily="34"/>
                <a:cs typeface="Arial" pitchFamily="34"/>
              </a:rPr>
              <a:t>Experience of episodes of prolonged bleeding</a:t>
            </a:r>
            <a:endParaRPr lang="en-GB" sz="2800">
              <a:solidFill>
                <a:srgbClr val="A4165D"/>
              </a:solidFill>
              <a:latin typeface="Arial" pitchFamily="34"/>
              <a:cs typeface="Arial" pitchFamily="34"/>
            </a:endParaRPr>
          </a:p>
        </p:txBody>
      </p:sp>
      <p:sp>
        <p:nvSpPr>
          <p:cNvPr id="3" name="Content Placeholder 1">
            <a:extLst>
              <a:ext uri="{FF2B5EF4-FFF2-40B4-BE49-F238E27FC236}">
                <a16:creationId xmlns:a16="http://schemas.microsoft.com/office/drawing/2014/main" id="{76894171-E903-D18A-CBBE-30B130D38AAB}"/>
              </a:ext>
            </a:extLst>
          </p:cNvPr>
          <p:cNvSpPr txBox="1"/>
          <p:nvPr/>
        </p:nvSpPr>
        <p:spPr>
          <a:xfrm>
            <a:off x="539998" y="1727996"/>
            <a:ext cx="4587663" cy="355543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1D1D1B"/>
                </a:solidFill>
                <a:uFillTx/>
                <a:latin typeface="Arial" pitchFamily="34"/>
                <a:cs typeface="Arial" pitchFamily="34"/>
              </a:rPr>
              <a:t>Fewer </a:t>
            </a:r>
            <a:r>
              <a:rPr lang="en-US" sz="1600" dirty="0">
                <a:solidFill>
                  <a:srgbClr val="1D1D1B"/>
                </a:solidFill>
                <a:latin typeface="Arial" pitchFamily="34"/>
                <a:cs typeface="Arial" pitchFamily="34"/>
              </a:rPr>
              <a:t>individuals</a:t>
            </a:r>
            <a:r>
              <a:rPr lang="en-US" sz="1600" b="0" i="0" u="none" strike="noStrike" kern="1200" cap="none" spc="0" baseline="0" dirty="0">
                <a:solidFill>
                  <a:srgbClr val="1D1D1B"/>
                </a:solidFill>
                <a:uFillTx/>
                <a:latin typeface="Arial" pitchFamily="34"/>
                <a:cs typeface="Arial" pitchFamily="34"/>
              </a:rPr>
              <a:t> experienced episodes of prolonged bleeding (lasting &gt;10 days) across each treatment period with </a:t>
            </a:r>
            <a:r>
              <a:rPr lang="en-US" sz="1600" b="0" i="0" u="none" strike="noStrike" kern="1200" cap="none" spc="0" baseline="0" dirty="0" err="1">
                <a:solidFill>
                  <a:srgbClr val="1D1D1B"/>
                </a:solidFill>
                <a:uFillTx/>
                <a:latin typeface="Arial" pitchFamily="34"/>
                <a:cs typeface="Arial" pitchFamily="34"/>
              </a:rPr>
              <a:t>drospirenone</a:t>
            </a:r>
            <a:r>
              <a:rPr lang="en-US" sz="1600" b="0" i="0" u="none" strike="noStrike" kern="1200" cap="none" spc="0" baseline="0" dirty="0">
                <a:solidFill>
                  <a:srgbClr val="1D1D1B"/>
                </a:solidFill>
                <a:uFillTx/>
                <a:latin typeface="Arial" pitchFamily="34"/>
                <a:cs typeface="Arial" pitchFamily="34"/>
              </a:rPr>
              <a:t> 4 mg </a:t>
            </a:r>
            <a:br>
              <a:rPr lang="en-US" sz="1600" b="0" i="0" u="none" strike="noStrike" kern="1200" cap="none" spc="0" baseline="0" dirty="0">
                <a:solidFill>
                  <a:srgbClr val="1D1D1B"/>
                </a:solidFill>
                <a:uFillTx/>
                <a:latin typeface="Arial" pitchFamily="34"/>
                <a:cs typeface="Arial" pitchFamily="34"/>
              </a:rPr>
            </a:br>
            <a:r>
              <a:rPr lang="en-US" sz="1600" b="0" i="0" u="none" strike="noStrike" kern="1200" cap="none" spc="0" baseline="0" dirty="0">
                <a:solidFill>
                  <a:srgbClr val="1D1D1B"/>
                </a:solidFill>
                <a:uFillTx/>
                <a:latin typeface="Arial" pitchFamily="34"/>
                <a:cs typeface="Arial" pitchFamily="34"/>
              </a:rPr>
              <a:t>vs. </a:t>
            </a:r>
            <a:r>
              <a:rPr lang="en-US" sz="1600" b="0" i="0" u="none" strike="noStrike" kern="1200" cap="none" spc="0" baseline="0" dirty="0" err="1">
                <a:solidFill>
                  <a:srgbClr val="1D1D1B"/>
                </a:solidFill>
                <a:uFillTx/>
                <a:latin typeface="Arial" pitchFamily="34"/>
                <a:cs typeface="Arial" pitchFamily="34"/>
              </a:rPr>
              <a:t>desogestrel</a:t>
            </a:r>
            <a:r>
              <a:rPr lang="en-US" sz="1600" b="0" i="0" u="none" strike="noStrike" kern="1200" cap="none" spc="0" baseline="0" dirty="0">
                <a:solidFill>
                  <a:srgbClr val="1D1D1B"/>
                </a:solidFill>
                <a:uFillTx/>
                <a:latin typeface="Arial" pitchFamily="34"/>
                <a:cs typeface="Arial" pitchFamily="34"/>
              </a:rPr>
              <a:t> 75 𝜇g. This difference was significant during cycles 5</a:t>
            </a:r>
            <a:r>
              <a:rPr lang="en-GB" sz="1600" b="0" i="0" u="none" strike="noStrike" kern="1200" cap="none" spc="0" baseline="0" dirty="0">
                <a:solidFill>
                  <a:srgbClr val="1D1D1B"/>
                </a:solidFill>
                <a:uFillTx/>
                <a:latin typeface="Arial" pitchFamily="34"/>
                <a:cs typeface="Arial" pitchFamily="34"/>
              </a:rPr>
              <a:t>–</a:t>
            </a:r>
            <a:r>
              <a:rPr lang="en-US" sz="1600" b="0" i="0" u="none" strike="noStrike" kern="1200" cap="none" spc="0" baseline="0" dirty="0">
                <a:solidFill>
                  <a:srgbClr val="1D1D1B"/>
                </a:solidFill>
                <a:uFillTx/>
                <a:latin typeface="Arial" pitchFamily="34"/>
                <a:cs typeface="Arial" pitchFamily="34"/>
              </a:rPr>
              <a:t>7 and 7</a:t>
            </a:r>
            <a:r>
              <a:rPr lang="en-GB" sz="1600" b="0" i="0" u="none" strike="noStrike" kern="1200" cap="none" spc="0" baseline="0" dirty="0">
                <a:solidFill>
                  <a:srgbClr val="1D1D1B"/>
                </a:solidFill>
                <a:uFillTx/>
                <a:latin typeface="Arial" pitchFamily="34"/>
                <a:cs typeface="Arial" pitchFamily="34"/>
              </a:rPr>
              <a:t>–</a:t>
            </a:r>
            <a:r>
              <a:rPr lang="en-US" sz="1600" b="0" i="0" u="none" strike="noStrike" kern="1200" cap="none" spc="0" baseline="0" dirty="0">
                <a:solidFill>
                  <a:srgbClr val="1D1D1B"/>
                </a:solidFill>
                <a:uFillTx/>
                <a:latin typeface="Arial" pitchFamily="34"/>
                <a:cs typeface="Arial" pitchFamily="34"/>
              </a:rPr>
              <a:t>9.</a:t>
            </a:r>
            <a:endParaRPr lang="en-US" sz="1800" b="0" i="0" u="none" strike="noStrike" kern="1200" cap="none" spc="0" baseline="0" dirty="0">
              <a:solidFill>
                <a:srgbClr val="02142D"/>
              </a:solidFill>
              <a:uFillTx/>
              <a:latin typeface="Arial" pitchFamily="34"/>
              <a:cs typeface="Arial" pitchFamily="34"/>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A4165D"/>
                </a:solidFill>
                <a:uFillTx/>
                <a:latin typeface="Arial" pitchFamily="34"/>
                <a:cs typeface="Arial" pitchFamily="34"/>
              </a:rPr>
              <a:t>Proportion of </a:t>
            </a:r>
            <a:r>
              <a:rPr lang="en-US" sz="1400" b="1" dirty="0">
                <a:solidFill>
                  <a:srgbClr val="A4165D"/>
                </a:solidFill>
                <a:latin typeface="Arial" pitchFamily="34"/>
                <a:cs typeface="Arial" pitchFamily="34"/>
              </a:rPr>
              <a:t>individuals</a:t>
            </a:r>
            <a:r>
              <a:rPr lang="en-US" sz="1400" b="1" i="0" u="none" strike="noStrike" kern="1200" cap="none" spc="0" baseline="0" dirty="0">
                <a:solidFill>
                  <a:srgbClr val="A4165D"/>
                </a:solidFill>
                <a:uFillTx/>
                <a:latin typeface="Arial" pitchFamily="34"/>
                <a:cs typeface="Arial" pitchFamily="34"/>
              </a:rPr>
              <a:t> experiencing episodes of prolonged bleeding per treatment cycle</a:t>
            </a:r>
            <a:r>
              <a:rPr lang="en-US" sz="1400" b="0" i="0" u="none" strike="noStrike" kern="1200" cap="none" spc="0" baseline="0" dirty="0">
                <a:solidFill>
                  <a:srgbClr val="A4165D"/>
                </a:solidFill>
                <a:uFillTx/>
                <a:latin typeface="Arial" pitchFamily="34"/>
                <a:cs typeface="Arial" pitchFamily="34"/>
              </a:rPr>
              <a:t>: </a:t>
            </a:r>
            <a:br>
              <a:rPr lang="en-US" sz="1400" b="0" i="0" u="none" strike="noStrike" kern="1200" cap="none" spc="0" baseline="0" dirty="0">
                <a:solidFill>
                  <a:srgbClr val="A4165D"/>
                </a:solidFill>
                <a:uFillTx/>
                <a:latin typeface="Arial" pitchFamily="34"/>
                <a:cs typeface="Arial" pitchFamily="34"/>
              </a:rPr>
            </a:br>
            <a:endParaRPr lang="en-US" sz="1400" b="0" i="0" u="none" strike="noStrike" kern="1200" cap="none" spc="0" baseline="0" dirty="0">
              <a:solidFill>
                <a:srgbClr val="A4165D"/>
              </a:solidFill>
              <a:uFillTx/>
              <a:latin typeface="Arial" pitchFamily="34"/>
              <a:cs typeface="Arial" pitchFamily="34"/>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1D1D1B"/>
                </a:solidFill>
                <a:uFillTx/>
                <a:latin typeface="Arial" pitchFamily="34"/>
                <a:cs typeface="Arial" pitchFamily="34"/>
              </a:rPr>
              <a:t>Cycle 2–4: </a:t>
            </a:r>
            <a:r>
              <a:rPr lang="en-US" sz="1400" b="0" i="0" u="none" strike="noStrike" kern="1200" cap="none" spc="0" baseline="0" dirty="0" err="1">
                <a:solidFill>
                  <a:srgbClr val="1D1D1B"/>
                </a:solidFill>
                <a:uFillTx/>
                <a:latin typeface="Arial" pitchFamily="34"/>
                <a:cs typeface="Arial" pitchFamily="34"/>
              </a:rPr>
              <a:t>Drospirenone</a:t>
            </a:r>
            <a:r>
              <a:rPr lang="en-US" sz="1400" b="0" i="0" u="none" strike="noStrike" kern="1200" cap="none" spc="0" baseline="0" dirty="0">
                <a:solidFill>
                  <a:srgbClr val="1D1D1B"/>
                </a:solidFill>
                <a:uFillTx/>
                <a:latin typeface="Arial" pitchFamily="34"/>
                <a:cs typeface="Arial" pitchFamily="34"/>
              </a:rPr>
              <a:t> 4 mg – 12.1% (n=527); </a:t>
            </a:r>
            <a:r>
              <a:rPr lang="en-US" sz="1400" b="0" i="0" u="none" strike="noStrike" kern="1200" cap="none" spc="0" baseline="0" dirty="0" err="1">
                <a:solidFill>
                  <a:srgbClr val="1D1D1B"/>
                </a:solidFill>
                <a:uFillTx/>
                <a:latin typeface="Arial" pitchFamily="34"/>
                <a:cs typeface="Arial" pitchFamily="34"/>
              </a:rPr>
              <a:t>Desogestrel</a:t>
            </a:r>
            <a:r>
              <a:rPr lang="en-US" sz="1400" b="0" i="0" u="none" strike="noStrike" kern="1200" cap="none" spc="0" baseline="0" dirty="0">
                <a:solidFill>
                  <a:srgbClr val="1D1D1B"/>
                </a:solidFill>
                <a:uFillTx/>
                <a:latin typeface="Arial" pitchFamily="34"/>
                <a:cs typeface="Arial" pitchFamily="34"/>
              </a:rPr>
              <a:t> 75 𝜇g – 16.7% (n=222); p=0.0980 (NS) </a:t>
            </a:r>
            <a:br>
              <a:rPr lang="en-US" sz="1400" b="0" i="0" u="none" strike="noStrike" kern="1200" cap="none" spc="0" baseline="0" dirty="0">
                <a:solidFill>
                  <a:srgbClr val="1D1D1B"/>
                </a:solidFill>
                <a:uFillTx/>
                <a:latin typeface="Arial" pitchFamily="34"/>
                <a:cs typeface="Arial" pitchFamily="34"/>
              </a:rPr>
            </a:br>
            <a:endParaRPr lang="en-US" sz="1400" b="1"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1D1D1B"/>
                </a:solidFill>
                <a:uFillTx/>
                <a:latin typeface="Arial" pitchFamily="34"/>
                <a:cs typeface="Arial" pitchFamily="34"/>
              </a:rPr>
              <a:t>Cycle 5–7: </a:t>
            </a:r>
            <a:r>
              <a:rPr lang="en-US" sz="1400" b="0" i="0" u="none" strike="noStrike" kern="1200" cap="none" spc="0" baseline="0" dirty="0" err="1">
                <a:solidFill>
                  <a:srgbClr val="1D1D1B"/>
                </a:solidFill>
                <a:uFillTx/>
                <a:latin typeface="Arial" pitchFamily="34"/>
                <a:cs typeface="Arial" pitchFamily="34"/>
              </a:rPr>
              <a:t>Drospirenone</a:t>
            </a:r>
            <a:r>
              <a:rPr lang="en-US" sz="1400" b="0" i="0" u="none" strike="noStrike" kern="1200" cap="none" spc="0" baseline="0" dirty="0">
                <a:solidFill>
                  <a:srgbClr val="1D1D1B"/>
                </a:solidFill>
                <a:uFillTx/>
                <a:latin typeface="Arial" pitchFamily="34"/>
                <a:cs typeface="Arial" pitchFamily="34"/>
              </a:rPr>
              <a:t> 4 mg – 6.1% (n=423); </a:t>
            </a:r>
            <a:r>
              <a:rPr lang="en-US" sz="1400" b="0" i="0" u="none" strike="noStrike" kern="1200" cap="none" spc="0" baseline="0" dirty="0" err="1">
                <a:solidFill>
                  <a:srgbClr val="1D1D1B"/>
                </a:solidFill>
                <a:uFillTx/>
                <a:latin typeface="Arial" pitchFamily="34"/>
                <a:cs typeface="Arial" pitchFamily="34"/>
              </a:rPr>
              <a:t>Desogestrel</a:t>
            </a:r>
            <a:r>
              <a:rPr lang="en-US" sz="1400" b="0" i="0" u="none" strike="noStrike" kern="1200" cap="none" spc="0" baseline="0" dirty="0">
                <a:solidFill>
                  <a:srgbClr val="1D1D1B"/>
                </a:solidFill>
                <a:uFillTx/>
                <a:latin typeface="Arial" pitchFamily="34"/>
                <a:cs typeface="Arial" pitchFamily="34"/>
              </a:rPr>
              <a:t> 75 𝜇g – 12.1% (n=157); p=0.0172</a:t>
            </a:r>
            <a:br>
              <a:rPr lang="en-US" sz="1400" b="0" i="0" u="none" strike="noStrike" kern="1200" cap="none" spc="0" baseline="0" dirty="0">
                <a:solidFill>
                  <a:srgbClr val="1D1D1B"/>
                </a:solidFill>
                <a:uFillTx/>
                <a:latin typeface="Arial" pitchFamily="34"/>
                <a:cs typeface="Arial" pitchFamily="34"/>
              </a:rPr>
            </a:br>
            <a:endParaRPr lang="en-US" sz="1400" b="0"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1D1D1B"/>
                </a:solidFill>
                <a:uFillTx/>
                <a:latin typeface="Arial" pitchFamily="34"/>
                <a:cs typeface="Arial" pitchFamily="34"/>
              </a:rPr>
              <a:t>Cycle 7–9: </a:t>
            </a:r>
            <a:r>
              <a:rPr lang="en-US" sz="1400" b="0" i="0" u="none" strike="noStrike" kern="1200" cap="none" spc="0" baseline="0" dirty="0" err="1">
                <a:solidFill>
                  <a:srgbClr val="1D1D1B"/>
                </a:solidFill>
                <a:uFillTx/>
                <a:latin typeface="Arial" pitchFamily="34"/>
                <a:cs typeface="Arial" pitchFamily="34"/>
              </a:rPr>
              <a:t>Drospirenone</a:t>
            </a:r>
            <a:r>
              <a:rPr lang="en-US" sz="1400" b="0" i="0" u="none" strike="noStrike" kern="1200" cap="none" spc="0" baseline="0" dirty="0">
                <a:solidFill>
                  <a:srgbClr val="1D1D1B"/>
                </a:solidFill>
                <a:uFillTx/>
                <a:latin typeface="Arial" pitchFamily="34"/>
                <a:cs typeface="Arial" pitchFamily="34"/>
              </a:rPr>
              <a:t> 4 mg – 2.9% (n=374); </a:t>
            </a:r>
            <a:r>
              <a:rPr lang="en-US" sz="1400" b="0" i="0" u="none" strike="noStrike" kern="1200" cap="none" spc="0" baseline="0" dirty="0" err="1">
                <a:solidFill>
                  <a:srgbClr val="1D1D1B"/>
                </a:solidFill>
                <a:uFillTx/>
                <a:latin typeface="Arial" pitchFamily="34"/>
                <a:cs typeface="Arial" pitchFamily="34"/>
              </a:rPr>
              <a:t>Desogestrel</a:t>
            </a:r>
            <a:r>
              <a:rPr lang="en-US" sz="1400" b="0" i="0" u="none" strike="noStrike" kern="1200" cap="none" spc="0" baseline="0" dirty="0">
                <a:solidFill>
                  <a:srgbClr val="1D1D1B"/>
                </a:solidFill>
                <a:uFillTx/>
                <a:latin typeface="Arial" pitchFamily="34"/>
                <a:cs typeface="Arial" pitchFamily="34"/>
              </a:rPr>
              <a:t> 75 𝜇g – 10.9% (n=137); p=0.0003</a:t>
            </a:r>
          </a:p>
        </p:txBody>
      </p:sp>
      <p:graphicFrame>
        <p:nvGraphicFramePr>
          <p:cNvPr id="4" name="Chart 3">
            <a:extLst>
              <a:ext uri="{FF2B5EF4-FFF2-40B4-BE49-F238E27FC236}">
                <a16:creationId xmlns:a16="http://schemas.microsoft.com/office/drawing/2014/main" id="{24C6BC61-27FC-46C2-5EB7-0E2EC2071687}"/>
              </a:ext>
            </a:extLst>
          </p:cNvPr>
          <p:cNvGraphicFramePr/>
          <p:nvPr/>
        </p:nvGraphicFramePr>
        <p:xfrm>
          <a:off x="5228703" y="1714381"/>
          <a:ext cx="6339407" cy="42492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a:extLst>
              <a:ext uri="{FF2B5EF4-FFF2-40B4-BE49-F238E27FC236}">
                <a16:creationId xmlns:a16="http://schemas.microsoft.com/office/drawing/2014/main" id="{8595A3EF-8922-2C7F-0C1F-F9B062D842BC}"/>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 NS, non-significant.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Palacios, S., </a:t>
            </a:r>
            <a:r>
              <a:rPr lang="en-US" sz="1000" b="0" i="1" u="none" strike="noStrike" kern="1200" cap="none" spc="0" baseline="0" dirty="0">
                <a:solidFill>
                  <a:srgbClr val="1D1D1B"/>
                </a:solidFill>
                <a:uFillTx/>
                <a:latin typeface="Arial" pitchFamily="34"/>
                <a:cs typeface="Arial" pitchFamily="34"/>
              </a:rPr>
              <a:t>et al. Arch Gynae Obs</a:t>
            </a:r>
            <a:r>
              <a:rPr lang="en-US" sz="1000" b="0" i="0" u="none" strike="noStrike" kern="1200" cap="none" spc="0" baseline="0" dirty="0">
                <a:solidFill>
                  <a:srgbClr val="1D1D1B"/>
                </a:solidFill>
                <a:uFillTx/>
                <a:latin typeface="Arial" pitchFamily="34"/>
                <a:cs typeface="Arial" pitchFamily="34"/>
              </a:rPr>
              <a:t>. 2019. 300:1805-1812. </a:t>
            </a:r>
            <a:endParaRPr lang="en-GB" sz="1000" b="0" i="0" u="none" strike="noStrike" kern="1200" cap="none" spc="0" baseline="0" dirty="0">
              <a:solidFill>
                <a:srgbClr val="1D1D1B"/>
              </a:solidFill>
              <a:uFillTx/>
              <a:latin typeface="Arial" pitchFamily="34"/>
              <a:cs typeface="Arial" pitchFamily="34"/>
            </a:endParaRPr>
          </a:p>
        </p:txBody>
      </p:sp>
      <p:grpSp>
        <p:nvGrpSpPr>
          <p:cNvPr id="6" name="Group 11">
            <a:extLst>
              <a:ext uri="{FF2B5EF4-FFF2-40B4-BE49-F238E27FC236}">
                <a16:creationId xmlns:a16="http://schemas.microsoft.com/office/drawing/2014/main" id="{57BDEEE0-68C2-0A62-A6DF-4DA3E55292F5}"/>
              </a:ext>
            </a:extLst>
          </p:cNvPr>
          <p:cNvGrpSpPr/>
          <p:nvPr/>
        </p:nvGrpSpPr>
        <p:grpSpPr>
          <a:xfrm>
            <a:off x="7121319" y="2224442"/>
            <a:ext cx="583615" cy="720008"/>
            <a:chOff x="7121319" y="2224442"/>
            <a:chExt cx="583615" cy="720008"/>
          </a:xfrm>
        </p:grpSpPr>
        <p:grpSp>
          <p:nvGrpSpPr>
            <p:cNvPr id="7" name="Group 5">
              <a:extLst>
                <a:ext uri="{FF2B5EF4-FFF2-40B4-BE49-F238E27FC236}">
                  <a16:creationId xmlns:a16="http://schemas.microsoft.com/office/drawing/2014/main" id="{BF8D6856-8FD1-52C6-959F-C01DAB1A4EEC}"/>
                </a:ext>
              </a:extLst>
            </p:cNvPr>
            <p:cNvGrpSpPr/>
            <p:nvPr/>
          </p:nvGrpSpPr>
          <p:grpSpPr>
            <a:xfrm>
              <a:off x="7195331" y="2224442"/>
              <a:ext cx="284634" cy="720008"/>
              <a:chOff x="7195331" y="2224442"/>
              <a:chExt cx="284634" cy="720008"/>
            </a:xfrm>
          </p:grpSpPr>
          <p:cxnSp>
            <p:nvCxnSpPr>
              <p:cNvPr id="8" name="Straight Connector 6">
                <a:extLst>
                  <a:ext uri="{FF2B5EF4-FFF2-40B4-BE49-F238E27FC236}">
                    <a16:creationId xmlns:a16="http://schemas.microsoft.com/office/drawing/2014/main" id="{74832CEF-85F7-90AA-028B-4BB235E9B96A}"/>
                  </a:ext>
                </a:extLst>
              </p:cNvPr>
              <p:cNvCxnSpPr/>
              <p:nvPr/>
            </p:nvCxnSpPr>
            <p:spPr>
              <a:xfrm>
                <a:off x="7337648" y="2224442"/>
                <a:ext cx="0" cy="720008"/>
              </a:xfrm>
              <a:prstGeom prst="straightConnector1">
                <a:avLst/>
              </a:prstGeom>
              <a:noFill/>
              <a:ln w="12701" cap="flat">
                <a:solidFill>
                  <a:srgbClr val="A4165D"/>
                </a:solidFill>
                <a:prstDash val="solid"/>
                <a:miter/>
              </a:ln>
            </p:spPr>
          </p:cxnSp>
          <p:cxnSp>
            <p:nvCxnSpPr>
              <p:cNvPr id="9" name="Straight Connector 7">
                <a:extLst>
                  <a:ext uri="{FF2B5EF4-FFF2-40B4-BE49-F238E27FC236}">
                    <a16:creationId xmlns:a16="http://schemas.microsoft.com/office/drawing/2014/main" id="{EE6ED120-B153-7659-6D17-4C7B48C505DB}"/>
                  </a:ext>
                </a:extLst>
              </p:cNvPr>
              <p:cNvCxnSpPr/>
              <p:nvPr/>
            </p:nvCxnSpPr>
            <p:spPr>
              <a:xfrm>
                <a:off x="7195331" y="2224442"/>
                <a:ext cx="284634" cy="0"/>
              </a:xfrm>
              <a:prstGeom prst="straightConnector1">
                <a:avLst/>
              </a:prstGeom>
              <a:noFill/>
              <a:ln w="12701" cap="flat">
                <a:solidFill>
                  <a:srgbClr val="A4165D"/>
                </a:solidFill>
                <a:prstDash val="solid"/>
                <a:miter/>
              </a:ln>
            </p:spPr>
          </p:cxnSp>
          <p:cxnSp>
            <p:nvCxnSpPr>
              <p:cNvPr id="10" name="Straight Connector 8">
                <a:extLst>
                  <a:ext uri="{FF2B5EF4-FFF2-40B4-BE49-F238E27FC236}">
                    <a16:creationId xmlns:a16="http://schemas.microsoft.com/office/drawing/2014/main" id="{EB0DC6A4-4A22-6BE1-D9EA-404218529328}"/>
                  </a:ext>
                </a:extLst>
              </p:cNvPr>
              <p:cNvCxnSpPr/>
              <p:nvPr/>
            </p:nvCxnSpPr>
            <p:spPr>
              <a:xfrm>
                <a:off x="7195331" y="2944450"/>
                <a:ext cx="284634" cy="0"/>
              </a:xfrm>
              <a:prstGeom prst="straightConnector1">
                <a:avLst/>
              </a:prstGeom>
              <a:noFill/>
              <a:ln w="12701" cap="flat">
                <a:solidFill>
                  <a:srgbClr val="A4165D"/>
                </a:solidFill>
                <a:prstDash val="solid"/>
                <a:miter/>
              </a:ln>
            </p:spPr>
          </p:cxnSp>
        </p:grpSp>
        <p:grpSp>
          <p:nvGrpSpPr>
            <p:cNvPr id="11" name="Group 9">
              <a:extLst>
                <a:ext uri="{FF2B5EF4-FFF2-40B4-BE49-F238E27FC236}">
                  <a16:creationId xmlns:a16="http://schemas.microsoft.com/office/drawing/2014/main" id="{5C522CFF-F981-7973-69AF-9EE5AFF36C95}"/>
                </a:ext>
              </a:extLst>
            </p:cNvPr>
            <p:cNvGrpSpPr/>
            <p:nvPr/>
          </p:nvGrpSpPr>
          <p:grpSpPr>
            <a:xfrm>
              <a:off x="7121319" y="2450427"/>
              <a:ext cx="583615" cy="251130"/>
              <a:chOff x="7121319" y="2450427"/>
              <a:chExt cx="583615" cy="251130"/>
            </a:xfrm>
          </p:grpSpPr>
          <p:sp>
            <p:nvSpPr>
              <p:cNvPr id="12" name="Rectangle 10">
                <a:extLst>
                  <a:ext uri="{FF2B5EF4-FFF2-40B4-BE49-F238E27FC236}">
                    <a16:creationId xmlns:a16="http://schemas.microsoft.com/office/drawing/2014/main" id="{37D87A4A-7018-6E4A-0F2A-3C9338B06AFB}"/>
                  </a:ext>
                </a:extLst>
              </p:cNvPr>
              <p:cNvSpPr/>
              <p:nvPr/>
            </p:nvSpPr>
            <p:spPr>
              <a:xfrm>
                <a:off x="7135611" y="2497857"/>
                <a:ext cx="569323" cy="203700"/>
              </a:xfrm>
              <a:prstGeom prst="rect">
                <a:avLst/>
              </a:prstGeom>
              <a:solidFill>
                <a:srgbClr val="FFFFFF"/>
              </a:solidFill>
              <a:ln cap="flat">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A4165D"/>
                  </a:solidFill>
                  <a:uFillTx/>
                  <a:latin typeface="Arial"/>
                </a:endParaRPr>
              </a:p>
            </p:txBody>
          </p:sp>
          <p:sp>
            <p:nvSpPr>
              <p:cNvPr id="13" name="TextBox 19">
                <a:extLst>
                  <a:ext uri="{FF2B5EF4-FFF2-40B4-BE49-F238E27FC236}">
                    <a16:creationId xmlns:a16="http://schemas.microsoft.com/office/drawing/2014/main" id="{F033F16A-20CB-AEBB-BC11-30C3EEA4CAFA}"/>
                  </a:ext>
                </a:extLst>
              </p:cNvPr>
              <p:cNvSpPr txBox="1"/>
              <p:nvPr/>
            </p:nvSpPr>
            <p:spPr>
              <a:xfrm>
                <a:off x="7121319" y="2450427"/>
                <a:ext cx="474811" cy="203700"/>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4.5%</a:t>
                </a:r>
              </a:p>
            </p:txBody>
          </p:sp>
        </p:grpSp>
      </p:grpSp>
      <p:grpSp>
        <p:nvGrpSpPr>
          <p:cNvPr id="14" name="Group 12">
            <a:extLst>
              <a:ext uri="{FF2B5EF4-FFF2-40B4-BE49-F238E27FC236}">
                <a16:creationId xmlns:a16="http://schemas.microsoft.com/office/drawing/2014/main" id="{A6A2852C-D249-B819-E597-D8FBED81AC0A}"/>
              </a:ext>
            </a:extLst>
          </p:cNvPr>
          <p:cNvGrpSpPr/>
          <p:nvPr/>
        </p:nvGrpSpPr>
        <p:grpSpPr>
          <a:xfrm>
            <a:off x="8848776" y="3197840"/>
            <a:ext cx="474811" cy="914087"/>
            <a:chOff x="8878019" y="2998692"/>
            <a:chExt cx="474811" cy="935998"/>
          </a:xfrm>
        </p:grpSpPr>
        <p:grpSp>
          <p:nvGrpSpPr>
            <p:cNvPr id="15" name="Group 20">
              <a:extLst>
                <a:ext uri="{FF2B5EF4-FFF2-40B4-BE49-F238E27FC236}">
                  <a16:creationId xmlns:a16="http://schemas.microsoft.com/office/drawing/2014/main" id="{3499EA4E-869A-9161-1DEB-3ECA3FAA7EEA}"/>
                </a:ext>
              </a:extLst>
            </p:cNvPr>
            <p:cNvGrpSpPr/>
            <p:nvPr/>
          </p:nvGrpSpPr>
          <p:grpSpPr>
            <a:xfrm>
              <a:off x="8927780" y="2998692"/>
              <a:ext cx="287753" cy="935998"/>
              <a:chOff x="8927780" y="2998692"/>
              <a:chExt cx="287753" cy="935998"/>
            </a:xfrm>
          </p:grpSpPr>
          <p:cxnSp>
            <p:nvCxnSpPr>
              <p:cNvPr id="16" name="Straight Connector 21">
                <a:extLst>
                  <a:ext uri="{FF2B5EF4-FFF2-40B4-BE49-F238E27FC236}">
                    <a16:creationId xmlns:a16="http://schemas.microsoft.com/office/drawing/2014/main" id="{304EF658-ED29-6C6B-7992-7D88BCE3885A}"/>
                  </a:ext>
                </a:extLst>
              </p:cNvPr>
              <p:cNvCxnSpPr/>
              <p:nvPr/>
            </p:nvCxnSpPr>
            <p:spPr>
              <a:xfrm>
                <a:off x="9071661" y="2998692"/>
                <a:ext cx="0" cy="935998"/>
              </a:xfrm>
              <a:prstGeom prst="straightConnector1">
                <a:avLst/>
              </a:prstGeom>
              <a:noFill/>
              <a:ln w="12701" cap="flat">
                <a:solidFill>
                  <a:srgbClr val="A4165D"/>
                </a:solidFill>
                <a:prstDash val="solid"/>
                <a:miter/>
              </a:ln>
            </p:spPr>
          </p:cxnSp>
          <p:cxnSp>
            <p:nvCxnSpPr>
              <p:cNvPr id="17" name="Straight Connector 22">
                <a:extLst>
                  <a:ext uri="{FF2B5EF4-FFF2-40B4-BE49-F238E27FC236}">
                    <a16:creationId xmlns:a16="http://schemas.microsoft.com/office/drawing/2014/main" id="{D2BE6D2F-A753-737A-023A-3EF59B73DB1D}"/>
                  </a:ext>
                </a:extLst>
              </p:cNvPr>
              <p:cNvCxnSpPr/>
              <p:nvPr/>
            </p:nvCxnSpPr>
            <p:spPr>
              <a:xfrm>
                <a:off x="8927780" y="2998692"/>
                <a:ext cx="287753" cy="0"/>
              </a:xfrm>
              <a:prstGeom prst="straightConnector1">
                <a:avLst/>
              </a:prstGeom>
              <a:noFill/>
              <a:ln w="12701" cap="flat">
                <a:solidFill>
                  <a:srgbClr val="A4165D"/>
                </a:solidFill>
                <a:prstDash val="solid"/>
                <a:miter/>
              </a:ln>
            </p:spPr>
          </p:cxnSp>
          <p:cxnSp>
            <p:nvCxnSpPr>
              <p:cNvPr id="18" name="Straight Connector 23">
                <a:extLst>
                  <a:ext uri="{FF2B5EF4-FFF2-40B4-BE49-F238E27FC236}">
                    <a16:creationId xmlns:a16="http://schemas.microsoft.com/office/drawing/2014/main" id="{9DE2CA6F-FFAF-93CF-608F-4466C54FD806}"/>
                  </a:ext>
                </a:extLst>
              </p:cNvPr>
              <p:cNvCxnSpPr/>
              <p:nvPr/>
            </p:nvCxnSpPr>
            <p:spPr>
              <a:xfrm>
                <a:off x="8927780" y="3934690"/>
                <a:ext cx="287753" cy="0"/>
              </a:xfrm>
              <a:prstGeom prst="straightConnector1">
                <a:avLst/>
              </a:prstGeom>
              <a:noFill/>
              <a:ln w="12701" cap="flat">
                <a:solidFill>
                  <a:srgbClr val="A4165D"/>
                </a:solidFill>
                <a:prstDash val="solid"/>
                <a:miter/>
              </a:ln>
            </p:spPr>
          </p:cxnSp>
        </p:grpSp>
        <p:grpSp>
          <p:nvGrpSpPr>
            <p:cNvPr id="19" name="Group 24">
              <a:extLst>
                <a:ext uri="{FF2B5EF4-FFF2-40B4-BE49-F238E27FC236}">
                  <a16:creationId xmlns:a16="http://schemas.microsoft.com/office/drawing/2014/main" id="{7598FAE1-5844-4A17-6023-8AF103E402EF}"/>
                </a:ext>
              </a:extLst>
            </p:cNvPr>
            <p:cNvGrpSpPr/>
            <p:nvPr/>
          </p:nvGrpSpPr>
          <p:grpSpPr>
            <a:xfrm>
              <a:off x="8878019" y="3348441"/>
              <a:ext cx="474811" cy="229614"/>
              <a:chOff x="8878019" y="3348441"/>
              <a:chExt cx="474811" cy="229614"/>
            </a:xfrm>
          </p:grpSpPr>
          <p:sp>
            <p:nvSpPr>
              <p:cNvPr id="20" name="Rectangle 25">
                <a:extLst>
                  <a:ext uri="{FF2B5EF4-FFF2-40B4-BE49-F238E27FC236}">
                    <a16:creationId xmlns:a16="http://schemas.microsoft.com/office/drawing/2014/main" id="{81DB95CB-1FF7-90C4-B1C2-41E48992AE32}"/>
                  </a:ext>
                </a:extLst>
              </p:cNvPr>
              <p:cNvSpPr/>
              <p:nvPr/>
            </p:nvSpPr>
            <p:spPr>
              <a:xfrm>
                <a:off x="8923538" y="3380911"/>
                <a:ext cx="383764" cy="197144"/>
              </a:xfrm>
              <a:prstGeom prst="rect">
                <a:avLst/>
              </a:prstGeom>
              <a:solidFill>
                <a:srgbClr val="FFFFFF"/>
              </a:solidFill>
              <a:ln cap="flat">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A4165D"/>
                  </a:solidFill>
                  <a:uFillTx/>
                  <a:latin typeface="Arial"/>
                </a:endParaRPr>
              </a:p>
            </p:txBody>
          </p:sp>
          <p:sp>
            <p:nvSpPr>
              <p:cNvPr id="21" name="TextBox 26">
                <a:extLst>
                  <a:ext uri="{FF2B5EF4-FFF2-40B4-BE49-F238E27FC236}">
                    <a16:creationId xmlns:a16="http://schemas.microsoft.com/office/drawing/2014/main" id="{1CA62669-91BA-EEF6-F798-C841B61B9950}"/>
                  </a:ext>
                </a:extLst>
              </p:cNvPr>
              <p:cNvSpPr txBox="1"/>
              <p:nvPr/>
            </p:nvSpPr>
            <p:spPr>
              <a:xfrm>
                <a:off x="8878019" y="3348441"/>
                <a:ext cx="474811" cy="19714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6.0%</a:t>
                </a:r>
              </a:p>
            </p:txBody>
          </p:sp>
        </p:grpSp>
      </p:grpSp>
      <p:grpSp>
        <p:nvGrpSpPr>
          <p:cNvPr id="22" name="Group 38">
            <a:extLst>
              <a:ext uri="{FF2B5EF4-FFF2-40B4-BE49-F238E27FC236}">
                <a16:creationId xmlns:a16="http://schemas.microsoft.com/office/drawing/2014/main" id="{CEDB3153-6260-5273-D4B0-0A5E3CDAC8FA}"/>
              </a:ext>
            </a:extLst>
          </p:cNvPr>
          <p:cNvGrpSpPr/>
          <p:nvPr/>
        </p:nvGrpSpPr>
        <p:grpSpPr>
          <a:xfrm>
            <a:off x="10608520" y="3477280"/>
            <a:ext cx="474811" cy="1259997"/>
            <a:chOff x="10557150" y="3197062"/>
            <a:chExt cx="474811" cy="1259997"/>
          </a:xfrm>
        </p:grpSpPr>
        <p:grpSp>
          <p:nvGrpSpPr>
            <p:cNvPr id="23" name="Group 27">
              <a:extLst>
                <a:ext uri="{FF2B5EF4-FFF2-40B4-BE49-F238E27FC236}">
                  <a16:creationId xmlns:a16="http://schemas.microsoft.com/office/drawing/2014/main" id="{74CC39F7-C941-3E07-B942-80E26C6AF3A7}"/>
                </a:ext>
              </a:extLst>
            </p:cNvPr>
            <p:cNvGrpSpPr/>
            <p:nvPr/>
          </p:nvGrpSpPr>
          <p:grpSpPr>
            <a:xfrm>
              <a:off x="10644301" y="3197062"/>
              <a:ext cx="287744" cy="1259997"/>
              <a:chOff x="10644301" y="3197062"/>
              <a:chExt cx="287744" cy="1259997"/>
            </a:xfrm>
          </p:grpSpPr>
          <p:cxnSp>
            <p:nvCxnSpPr>
              <p:cNvPr id="24" name="Straight Connector 28">
                <a:extLst>
                  <a:ext uri="{FF2B5EF4-FFF2-40B4-BE49-F238E27FC236}">
                    <a16:creationId xmlns:a16="http://schemas.microsoft.com/office/drawing/2014/main" id="{D86AB262-724D-DAA0-37A2-26EEC96D7262}"/>
                  </a:ext>
                </a:extLst>
              </p:cNvPr>
              <p:cNvCxnSpPr/>
              <p:nvPr/>
            </p:nvCxnSpPr>
            <p:spPr>
              <a:xfrm>
                <a:off x="10788173" y="3197062"/>
                <a:ext cx="0" cy="1259997"/>
              </a:xfrm>
              <a:prstGeom prst="straightConnector1">
                <a:avLst/>
              </a:prstGeom>
              <a:noFill/>
              <a:ln w="12701" cap="flat">
                <a:solidFill>
                  <a:srgbClr val="A4165D"/>
                </a:solidFill>
                <a:prstDash val="solid"/>
                <a:miter/>
              </a:ln>
            </p:spPr>
          </p:cxnSp>
          <p:cxnSp>
            <p:nvCxnSpPr>
              <p:cNvPr id="25" name="Straight Connector 29">
                <a:extLst>
                  <a:ext uri="{FF2B5EF4-FFF2-40B4-BE49-F238E27FC236}">
                    <a16:creationId xmlns:a16="http://schemas.microsoft.com/office/drawing/2014/main" id="{FC03FD28-18E2-50A1-A9A1-25A65C5F46A7}"/>
                  </a:ext>
                </a:extLst>
              </p:cNvPr>
              <p:cNvCxnSpPr/>
              <p:nvPr/>
            </p:nvCxnSpPr>
            <p:spPr>
              <a:xfrm>
                <a:off x="10644301" y="3197062"/>
                <a:ext cx="287744" cy="0"/>
              </a:xfrm>
              <a:prstGeom prst="straightConnector1">
                <a:avLst/>
              </a:prstGeom>
              <a:noFill/>
              <a:ln w="12701" cap="flat">
                <a:solidFill>
                  <a:srgbClr val="A4165D"/>
                </a:solidFill>
                <a:prstDash val="solid"/>
                <a:miter/>
              </a:ln>
            </p:spPr>
          </p:cxnSp>
          <p:cxnSp>
            <p:nvCxnSpPr>
              <p:cNvPr id="26" name="Straight Connector 30">
                <a:extLst>
                  <a:ext uri="{FF2B5EF4-FFF2-40B4-BE49-F238E27FC236}">
                    <a16:creationId xmlns:a16="http://schemas.microsoft.com/office/drawing/2014/main" id="{E6F05CE2-0AA8-0D6B-08FF-1D6BCBA06C85}"/>
                  </a:ext>
                </a:extLst>
              </p:cNvPr>
              <p:cNvCxnSpPr/>
              <p:nvPr/>
            </p:nvCxnSpPr>
            <p:spPr>
              <a:xfrm>
                <a:off x="10644301" y="4457059"/>
                <a:ext cx="287744" cy="0"/>
              </a:xfrm>
              <a:prstGeom prst="straightConnector1">
                <a:avLst/>
              </a:prstGeom>
              <a:noFill/>
              <a:ln w="12701" cap="flat">
                <a:solidFill>
                  <a:srgbClr val="A4165D"/>
                </a:solidFill>
                <a:prstDash val="solid"/>
                <a:miter/>
              </a:ln>
            </p:spPr>
          </p:cxnSp>
        </p:grpSp>
        <p:grpSp>
          <p:nvGrpSpPr>
            <p:cNvPr id="27" name="Group 31">
              <a:extLst>
                <a:ext uri="{FF2B5EF4-FFF2-40B4-BE49-F238E27FC236}">
                  <a16:creationId xmlns:a16="http://schemas.microsoft.com/office/drawing/2014/main" id="{E3B2C815-5A40-5D95-2F57-C5E35F51C4F1}"/>
                </a:ext>
              </a:extLst>
            </p:cNvPr>
            <p:cNvGrpSpPr/>
            <p:nvPr/>
          </p:nvGrpSpPr>
          <p:grpSpPr>
            <a:xfrm>
              <a:off x="10557150" y="3718435"/>
              <a:ext cx="474811" cy="204596"/>
              <a:chOff x="10557150" y="3718435"/>
              <a:chExt cx="474811" cy="204596"/>
            </a:xfrm>
          </p:grpSpPr>
          <p:sp>
            <p:nvSpPr>
              <p:cNvPr id="28" name="Rectangle 32">
                <a:extLst>
                  <a:ext uri="{FF2B5EF4-FFF2-40B4-BE49-F238E27FC236}">
                    <a16:creationId xmlns:a16="http://schemas.microsoft.com/office/drawing/2014/main" id="{465E39A0-3AF0-AD60-5931-EB3AA9F3CAFD}"/>
                  </a:ext>
                </a:extLst>
              </p:cNvPr>
              <p:cNvSpPr/>
              <p:nvPr/>
            </p:nvSpPr>
            <p:spPr>
              <a:xfrm>
                <a:off x="10594009" y="3731090"/>
                <a:ext cx="401138" cy="191941"/>
              </a:xfrm>
              <a:prstGeom prst="rect">
                <a:avLst/>
              </a:prstGeom>
              <a:solidFill>
                <a:srgbClr val="FFFFFF"/>
              </a:solidFill>
              <a:ln cap="flat">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A4165D"/>
                  </a:solidFill>
                  <a:uFillTx/>
                  <a:latin typeface="Arial"/>
                </a:endParaRPr>
              </a:p>
            </p:txBody>
          </p:sp>
          <p:sp>
            <p:nvSpPr>
              <p:cNvPr id="29" name="TextBox 33">
                <a:extLst>
                  <a:ext uri="{FF2B5EF4-FFF2-40B4-BE49-F238E27FC236}">
                    <a16:creationId xmlns:a16="http://schemas.microsoft.com/office/drawing/2014/main" id="{E977DD4A-1DBC-E7C5-D32E-5484373E5014}"/>
                  </a:ext>
                </a:extLst>
              </p:cNvPr>
              <p:cNvSpPr txBox="1"/>
              <p:nvPr/>
            </p:nvSpPr>
            <p:spPr>
              <a:xfrm>
                <a:off x="10557150" y="3718435"/>
                <a:ext cx="474811" cy="191941"/>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4165D"/>
                    </a:solidFill>
                    <a:uFillTx/>
                    <a:latin typeface="Arial"/>
                  </a:rPr>
                  <a:t>8.0%</a:t>
                </a:r>
              </a:p>
            </p:txBody>
          </p:sp>
        </p:grpSp>
      </p:grpSp>
      <p:grpSp>
        <p:nvGrpSpPr>
          <p:cNvPr id="30" name="Group 53">
            <a:extLst>
              <a:ext uri="{FF2B5EF4-FFF2-40B4-BE49-F238E27FC236}">
                <a16:creationId xmlns:a16="http://schemas.microsoft.com/office/drawing/2014/main" id="{952031A0-E167-2754-C281-67EBDBB80363}"/>
              </a:ext>
            </a:extLst>
          </p:cNvPr>
          <p:cNvGrpSpPr/>
          <p:nvPr/>
        </p:nvGrpSpPr>
        <p:grpSpPr>
          <a:xfrm>
            <a:off x="10017803" y="1870216"/>
            <a:ext cx="1733949" cy="421016"/>
            <a:chOff x="10007998" y="1947233"/>
            <a:chExt cx="1733949" cy="421016"/>
          </a:xfrm>
        </p:grpSpPr>
        <p:grpSp>
          <p:nvGrpSpPr>
            <p:cNvPr id="31" name="Group 54">
              <a:extLst>
                <a:ext uri="{FF2B5EF4-FFF2-40B4-BE49-F238E27FC236}">
                  <a16:creationId xmlns:a16="http://schemas.microsoft.com/office/drawing/2014/main" id="{A4AA1702-08BE-9CBB-6B6B-9C31957CA235}"/>
                </a:ext>
              </a:extLst>
            </p:cNvPr>
            <p:cNvGrpSpPr/>
            <p:nvPr/>
          </p:nvGrpSpPr>
          <p:grpSpPr>
            <a:xfrm>
              <a:off x="10007998" y="1947233"/>
              <a:ext cx="1733949" cy="246220"/>
              <a:chOff x="10007998" y="1947233"/>
              <a:chExt cx="1733949" cy="246220"/>
            </a:xfrm>
          </p:grpSpPr>
          <p:sp>
            <p:nvSpPr>
              <p:cNvPr id="32" name="Rectangle 58">
                <a:extLst>
                  <a:ext uri="{FF2B5EF4-FFF2-40B4-BE49-F238E27FC236}">
                    <a16:creationId xmlns:a16="http://schemas.microsoft.com/office/drawing/2014/main" id="{49CA0B83-7623-B1CA-C9C4-F45F6F40A866}"/>
                  </a:ext>
                </a:extLst>
              </p:cNvPr>
              <p:cNvSpPr/>
              <p:nvPr/>
            </p:nvSpPr>
            <p:spPr>
              <a:xfrm>
                <a:off x="10007998" y="2000003"/>
                <a:ext cx="149467" cy="140680"/>
              </a:xfrm>
              <a:prstGeom prst="rect">
                <a:avLst/>
              </a:prstGeom>
              <a:solidFill>
                <a:srgbClr val="7F7F7F"/>
              </a:solidFill>
              <a:ln w="12701" cap="flat">
                <a:solidFill>
                  <a:srgbClr val="92928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Arial" pitchFamily="34"/>
                  <a:cs typeface="Arial" pitchFamily="34"/>
                </a:endParaRPr>
              </a:p>
            </p:txBody>
          </p:sp>
          <p:sp>
            <p:nvSpPr>
              <p:cNvPr id="33" name="TextBox 59">
                <a:extLst>
                  <a:ext uri="{FF2B5EF4-FFF2-40B4-BE49-F238E27FC236}">
                    <a16:creationId xmlns:a16="http://schemas.microsoft.com/office/drawing/2014/main" id="{8D65C97C-845C-2106-7F76-90F5960F440B}"/>
                  </a:ext>
                </a:extLst>
              </p:cNvPr>
              <p:cNvSpPr txBox="1"/>
              <p:nvPr/>
            </p:nvSpPr>
            <p:spPr>
              <a:xfrm>
                <a:off x="10176915" y="1947233"/>
                <a:ext cx="1565032"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Desogestrel 75 𝜇g</a:t>
                </a:r>
              </a:p>
            </p:txBody>
          </p:sp>
        </p:grpSp>
        <p:grpSp>
          <p:nvGrpSpPr>
            <p:cNvPr id="34" name="Group 55">
              <a:extLst>
                <a:ext uri="{FF2B5EF4-FFF2-40B4-BE49-F238E27FC236}">
                  <a16:creationId xmlns:a16="http://schemas.microsoft.com/office/drawing/2014/main" id="{990587EA-74F9-5E05-2646-20CAFFDFE246}"/>
                </a:ext>
              </a:extLst>
            </p:cNvPr>
            <p:cNvGrpSpPr/>
            <p:nvPr/>
          </p:nvGrpSpPr>
          <p:grpSpPr>
            <a:xfrm>
              <a:off x="10007998" y="2122029"/>
              <a:ext cx="1733949" cy="246220"/>
              <a:chOff x="10007998" y="2122029"/>
              <a:chExt cx="1733949" cy="246220"/>
            </a:xfrm>
          </p:grpSpPr>
          <p:sp>
            <p:nvSpPr>
              <p:cNvPr id="35" name="Rectangle 56">
                <a:extLst>
                  <a:ext uri="{FF2B5EF4-FFF2-40B4-BE49-F238E27FC236}">
                    <a16:creationId xmlns:a16="http://schemas.microsoft.com/office/drawing/2014/main" id="{4B289E63-4824-5EAA-5EA1-C608B419297C}"/>
                  </a:ext>
                </a:extLst>
              </p:cNvPr>
              <p:cNvSpPr/>
              <p:nvPr/>
            </p:nvSpPr>
            <p:spPr>
              <a:xfrm>
                <a:off x="10007998" y="2174799"/>
                <a:ext cx="149467" cy="140680"/>
              </a:xfrm>
              <a:prstGeom prst="rect">
                <a:avLst/>
              </a:prstGeom>
              <a:solidFill>
                <a:srgbClr val="A416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Arial" pitchFamily="34"/>
                  <a:cs typeface="Arial" pitchFamily="34"/>
                </a:endParaRPr>
              </a:p>
            </p:txBody>
          </p:sp>
          <p:sp>
            <p:nvSpPr>
              <p:cNvPr id="36" name="TextBox 57">
                <a:extLst>
                  <a:ext uri="{FF2B5EF4-FFF2-40B4-BE49-F238E27FC236}">
                    <a16:creationId xmlns:a16="http://schemas.microsoft.com/office/drawing/2014/main" id="{4EBED20A-5529-84CF-FB79-21375D0BA546}"/>
                  </a:ext>
                </a:extLst>
              </p:cNvPr>
              <p:cNvSpPr txBox="1"/>
              <p:nvPr/>
            </p:nvSpPr>
            <p:spPr>
              <a:xfrm>
                <a:off x="10176915" y="2122029"/>
                <a:ext cx="1565032"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Drospirenone 4 mg </a:t>
                </a:r>
              </a:p>
            </p:txBody>
          </p:sp>
        </p:grpSp>
      </p:grpSp>
      <p:sp>
        <p:nvSpPr>
          <p:cNvPr id="37" name="TextBox 13">
            <a:extLst>
              <a:ext uri="{FF2B5EF4-FFF2-40B4-BE49-F238E27FC236}">
                <a16:creationId xmlns:a16="http://schemas.microsoft.com/office/drawing/2014/main" id="{32CB5445-64AE-1DAA-6234-91FF59710671}"/>
              </a:ext>
            </a:extLst>
          </p:cNvPr>
          <p:cNvSpPr txBox="1"/>
          <p:nvPr/>
        </p:nvSpPr>
        <p:spPr>
          <a:xfrm>
            <a:off x="9291172" y="5742624"/>
            <a:ext cx="2214064" cy="24622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Adapted from Palacios </a:t>
            </a:r>
            <a:r>
              <a:rPr lang="en-US" sz="1000" b="0" i="1" u="none" strike="noStrike" kern="1200" cap="none" spc="0" baseline="0" dirty="0">
                <a:solidFill>
                  <a:srgbClr val="1D1D1B"/>
                </a:solidFill>
                <a:uFillTx/>
                <a:latin typeface="Arial" pitchFamily="34"/>
                <a:cs typeface="Arial" pitchFamily="34"/>
              </a:rPr>
              <a:t>et al. </a:t>
            </a:r>
            <a:r>
              <a:rPr lang="en-US" sz="1000" b="0" i="0" u="none" strike="noStrike" kern="1200" cap="none" spc="0" baseline="0" dirty="0">
                <a:solidFill>
                  <a:srgbClr val="1D1D1B"/>
                </a:solidFill>
                <a:uFillTx/>
                <a:latin typeface="Arial" pitchFamily="34"/>
                <a:cs typeface="Arial" pitchFamily="34"/>
              </a:rPr>
              <a:t>2019.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8A88D9-1382-535A-E1A7-E2C8FA68125A}"/>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Study drop-out due to abnormal uterine bleeding </a:t>
            </a:r>
            <a:endParaRPr lang="en-GB" sz="2800">
              <a:solidFill>
                <a:srgbClr val="A4165D"/>
              </a:solidFill>
              <a:latin typeface="Arial" pitchFamily="34"/>
              <a:cs typeface="Arial" pitchFamily="34"/>
            </a:endParaRPr>
          </a:p>
        </p:txBody>
      </p:sp>
      <p:sp>
        <p:nvSpPr>
          <p:cNvPr id="3" name="Content Placeholder 1">
            <a:extLst>
              <a:ext uri="{FF2B5EF4-FFF2-40B4-BE49-F238E27FC236}">
                <a16:creationId xmlns:a16="http://schemas.microsoft.com/office/drawing/2014/main" id="{F088F79B-27EF-FE0B-3759-C83A396E6F6D}"/>
              </a:ext>
            </a:extLst>
          </p:cNvPr>
          <p:cNvSpPr txBox="1"/>
          <p:nvPr/>
        </p:nvSpPr>
        <p:spPr>
          <a:xfrm>
            <a:off x="539998" y="1727996"/>
            <a:ext cx="4590004" cy="2450207"/>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1D1D1B"/>
                </a:solidFill>
                <a:uFillTx/>
                <a:latin typeface="Arial" pitchFamily="34"/>
                <a:cs typeface="Arial" pitchFamily="34"/>
              </a:rPr>
              <a:t>Significantly fewer </a:t>
            </a:r>
            <a:r>
              <a:rPr lang="en-US" sz="1600" dirty="0">
                <a:solidFill>
                  <a:srgbClr val="1D1D1B"/>
                </a:solidFill>
                <a:latin typeface="Arial" pitchFamily="34"/>
                <a:cs typeface="Arial" pitchFamily="34"/>
              </a:rPr>
              <a:t>individuals</a:t>
            </a:r>
            <a:r>
              <a:rPr lang="en-US" sz="1600" b="0" i="0" u="none" strike="noStrike" kern="1200" cap="none" spc="0" baseline="0" dirty="0">
                <a:solidFill>
                  <a:srgbClr val="1D1D1B"/>
                </a:solidFill>
                <a:uFillTx/>
                <a:latin typeface="Arial" pitchFamily="34"/>
                <a:cs typeface="Arial" pitchFamily="34"/>
              </a:rPr>
              <a:t> dropped out of the study in the </a:t>
            </a:r>
            <a:r>
              <a:rPr lang="en-US" sz="1600" b="0" i="0" u="none" strike="noStrike" kern="1200" cap="none" spc="0" baseline="0" dirty="0" err="1">
                <a:solidFill>
                  <a:srgbClr val="1D1D1B"/>
                </a:solidFill>
                <a:uFillTx/>
                <a:latin typeface="Arial" pitchFamily="34"/>
                <a:cs typeface="Arial" pitchFamily="34"/>
              </a:rPr>
              <a:t>drospirenone</a:t>
            </a:r>
            <a:r>
              <a:rPr lang="en-US" sz="1600" b="0" i="0" u="none" strike="noStrike" kern="1200" cap="none" spc="0" baseline="0" dirty="0">
                <a:solidFill>
                  <a:srgbClr val="1D1D1B"/>
                </a:solidFill>
                <a:uFillTx/>
                <a:latin typeface="Arial" pitchFamily="34"/>
                <a:cs typeface="Arial" pitchFamily="34"/>
              </a:rPr>
              <a:t> 4 mg group due to abnormal uterine bleeding vs. the </a:t>
            </a:r>
            <a:r>
              <a:rPr lang="en-US" sz="1600" b="0" i="0" u="none" strike="noStrike" kern="1200" cap="none" spc="0" baseline="0" dirty="0" err="1">
                <a:solidFill>
                  <a:srgbClr val="1D1D1B"/>
                </a:solidFill>
                <a:uFillTx/>
                <a:latin typeface="Arial" pitchFamily="34"/>
                <a:cs typeface="Arial" pitchFamily="34"/>
              </a:rPr>
              <a:t>desogestrel</a:t>
            </a:r>
            <a:r>
              <a:rPr lang="en-US" sz="1600" b="0" i="0" u="none" strike="noStrike" kern="1200" cap="none" spc="0" baseline="0" dirty="0">
                <a:solidFill>
                  <a:srgbClr val="1D1D1B"/>
                </a:solidFill>
                <a:uFillTx/>
                <a:latin typeface="Arial" pitchFamily="34"/>
                <a:cs typeface="Arial" pitchFamily="34"/>
              </a:rPr>
              <a:t> </a:t>
            </a:r>
            <a:br>
              <a:rPr lang="en-US" sz="1600" b="0" i="0" u="none" strike="noStrike" kern="1200" cap="none" spc="0" baseline="0" dirty="0">
                <a:solidFill>
                  <a:srgbClr val="1D1D1B"/>
                </a:solidFill>
                <a:uFillTx/>
                <a:latin typeface="Arial" pitchFamily="34"/>
                <a:cs typeface="Arial" pitchFamily="34"/>
              </a:rPr>
            </a:br>
            <a:r>
              <a:rPr lang="en-US" sz="1600" b="0" i="0" u="none" strike="noStrike" kern="1200" cap="none" spc="0" baseline="0" dirty="0">
                <a:solidFill>
                  <a:srgbClr val="1D1D1B"/>
                </a:solidFill>
                <a:uFillTx/>
                <a:latin typeface="Arial" pitchFamily="34"/>
                <a:cs typeface="Arial" pitchFamily="34"/>
              </a:rPr>
              <a:t>75 𝜇g group.</a:t>
            </a:r>
            <a:endParaRPr lang="en-US" sz="1800" b="0" i="0" u="none" strike="noStrike" kern="1200" cap="none" spc="0" baseline="0" dirty="0">
              <a:solidFill>
                <a:srgbClr val="02142D"/>
              </a:solidFill>
              <a:uFillTx/>
              <a:latin typeface="Arial" pitchFamily="34"/>
              <a:cs typeface="Arial" pitchFamily="34"/>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A4165D"/>
                </a:solidFill>
                <a:uFillTx/>
                <a:latin typeface="Arial" pitchFamily="34"/>
                <a:cs typeface="Arial" pitchFamily="34"/>
              </a:rPr>
              <a:t>Study drop-out due to abnormal </a:t>
            </a:r>
            <a:br>
              <a:rPr lang="en-US" sz="1400" b="1" i="0" u="none" strike="noStrike" kern="1200" cap="none" spc="0" baseline="0" dirty="0">
                <a:solidFill>
                  <a:srgbClr val="A4165D"/>
                </a:solidFill>
                <a:uFillTx/>
                <a:latin typeface="Arial" pitchFamily="34"/>
                <a:cs typeface="Arial" pitchFamily="34"/>
              </a:rPr>
            </a:br>
            <a:r>
              <a:rPr lang="en-US" sz="1400" b="1" i="0" u="none" strike="noStrike" kern="1200" cap="none" spc="0" baseline="0" dirty="0">
                <a:solidFill>
                  <a:srgbClr val="A4165D"/>
                </a:solidFill>
                <a:uFillTx/>
                <a:latin typeface="Arial" pitchFamily="34"/>
                <a:cs typeface="Arial" pitchFamily="34"/>
              </a:rPr>
              <a:t>uterine bleeding: </a:t>
            </a:r>
            <a:endParaRPr lang="en-US" sz="1400" b="0"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US" sz="1400" b="0" i="0" u="none" strike="noStrike" kern="1200" cap="none" spc="0" baseline="0" dirty="0" err="1">
                <a:solidFill>
                  <a:srgbClr val="1D1D1B"/>
                </a:solidFill>
                <a:uFillTx/>
                <a:latin typeface="Arial" pitchFamily="34"/>
                <a:cs typeface="Arial" pitchFamily="34"/>
              </a:rPr>
              <a:t>Drospirenone</a:t>
            </a:r>
            <a:r>
              <a:rPr lang="en-US" sz="1400" b="0" i="0" u="none" strike="noStrike" kern="1200" cap="none" spc="0" baseline="0" dirty="0">
                <a:solidFill>
                  <a:srgbClr val="1D1D1B"/>
                </a:solidFill>
                <a:uFillTx/>
                <a:latin typeface="Arial" pitchFamily="34"/>
                <a:cs typeface="Arial" pitchFamily="34"/>
              </a:rPr>
              <a:t> 4 mg– 3.3% (n=27)</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US" sz="1400" b="0" i="0" u="none" strike="noStrike" kern="1200" cap="none" spc="0" baseline="0" dirty="0" err="1">
                <a:solidFill>
                  <a:srgbClr val="1D1D1B"/>
                </a:solidFill>
                <a:uFillTx/>
                <a:latin typeface="Arial" pitchFamily="34"/>
                <a:cs typeface="Arial" pitchFamily="34"/>
              </a:rPr>
              <a:t>Desogestrel</a:t>
            </a:r>
            <a:r>
              <a:rPr lang="en-US" sz="1400" b="0" i="0" u="none" strike="noStrike" kern="1200" cap="none" spc="0" baseline="0" dirty="0">
                <a:solidFill>
                  <a:srgbClr val="1D1D1B"/>
                </a:solidFill>
                <a:uFillTx/>
                <a:latin typeface="Arial" pitchFamily="34"/>
                <a:cs typeface="Arial" pitchFamily="34"/>
              </a:rPr>
              <a:t> 75 𝜇g – 6.6% (n=22); p&lt;0.05</a:t>
            </a:r>
            <a:endParaRPr lang="en-US" sz="1400" b="1" i="0" u="none" strike="noStrike" kern="1200" cap="none" spc="0" baseline="0" dirty="0">
              <a:solidFill>
                <a:srgbClr val="1D1D1B"/>
              </a:solidFill>
              <a:uFillTx/>
              <a:latin typeface="Arial" pitchFamily="34"/>
              <a:cs typeface="Arial" pitchFamily="34"/>
            </a:endParaRPr>
          </a:p>
        </p:txBody>
      </p:sp>
      <p:graphicFrame>
        <p:nvGraphicFramePr>
          <p:cNvPr id="4" name="Chart 2">
            <a:extLst>
              <a:ext uri="{FF2B5EF4-FFF2-40B4-BE49-F238E27FC236}">
                <a16:creationId xmlns:a16="http://schemas.microsoft.com/office/drawing/2014/main" id="{AB0E426B-FAAA-07C7-34D2-578233D3AD57}"/>
              </a:ext>
            </a:extLst>
          </p:cNvPr>
          <p:cNvGraphicFramePr/>
          <p:nvPr/>
        </p:nvGraphicFramePr>
        <p:xfrm>
          <a:off x="5149443" y="1773241"/>
          <a:ext cx="6418667" cy="35036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8">
            <a:extLst>
              <a:ext uri="{FF2B5EF4-FFF2-40B4-BE49-F238E27FC236}">
                <a16:creationId xmlns:a16="http://schemas.microsoft.com/office/drawing/2014/main" id="{4991EDA2-8459-56B3-CFD1-303EF0A41432}"/>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Palacios, S., </a:t>
            </a:r>
            <a:r>
              <a:rPr lang="en-US" sz="1000" b="0" i="1" u="none" strike="noStrike" kern="1200" cap="none" spc="0" baseline="0" dirty="0">
                <a:solidFill>
                  <a:srgbClr val="1D1D1B"/>
                </a:solidFill>
                <a:uFillTx/>
                <a:latin typeface="Arial" pitchFamily="34"/>
                <a:cs typeface="Arial" pitchFamily="34"/>
              </a:rPr>
              <a:t>et al. Arch Gynae Obs</a:t>
            </a:r>
            <a:r>
              <a:rPr lang="en-US" sz="1000" b="0" i="0" u="none" strike="noStrike" kern="1200" cap="none" spc="0" baseline="0" dirty="0">
                <a:solidFill>
                  <a:srgbClr val="1D1D1B"/>
                </a:solidFill>
                <a:uFillTx/>
                <a:latin typeface="Arial" pitchFamily="34"/>
                <a:cs typeface="Arial" pitchFamily="34"/>
              </a:rPr>
              <a:t>. 2019. 300:1805-1812. </a:t>
            </a:r>
            <a:endParaRPr lang="en-GB" sz="1000" b="0" i="0" u="none" strike="noStrike" kern="1200" cap="none" spc="0" baseline="0" dirty="0">
              <a:solidFill>
                <a:srgbClr val="1D1D1B"/>
              </a:solidFill>
              <a:uFillTx/>
              <a:latin typeface="Arial" pitchFamily="34"/>
              <a:cs typeface="Arial" pitchFamily="34"/>
            </a:endParaRPr>
          </a:p>
        </p:txBody>
      </p:sp>
      <p:grpSp>
        <p:nvGrpSpPr>
          <p:cNvPr id="6" name="Group 3">
            <a:extLst>
              <a:ext uri="{FF2B5EF4-FFF2-40B4-BE49-F238E27FC236}">
                <a16:creationId xmlns:a16="http://schemas.microsoft.com/office/drawing/2014/main" id="{8FADA491-DE0C-4447-84A8-D0325DE1DA32}"/>
              </a:ext>
            </a:extLst>
          </p:cNvPr>
          <p:cNvGrpSpPr/>
          <p:nvPr/>
        </p:nvGrpSpPr>
        <p:grpSpPr>
          <a:xfrm>
            <a:off x="10234029" y="1906479"/>
            <a:ext cx="1733949" cy="421026"/>
            <a:chOff x="10007998" y="2009220"/>
            <a:chExt cx="1733949" cy="421026"/>
          </a:xfrm>
        </p:grpSpPr>
        <p:grpSp>
          <p:nvGrpSpPr>
            <p:cNvPr id="7" name="Group 5">
              <a:extLst>
                <a:ext uri="{FF2B5EF4-FFF2-40B4-BE49-F238E27FC236}">
                  <a16:creationId xmlns:a16="http://schemas.microsoft.com/office/drawing/2014/main" id="{A8CFD58C-B5E4-8590-D62A-AEC863E0F0A4}"/>
                </a:ext>
              </a:extLst>
            </p:cNvPr>
            <p:cNvGrpSpPr/>
            <p:nvPr/>
          </p:nvGrpSpPr>
          <p:grpSpPr>
            <a:xfrm>
              <a:off x="10007998" y="2009220"/>
              <a:ext cx="1733949" cy="246220"/>
              <a:chOff x="10007998" y="2009220"/>
              <a:chExt cx="1733949" cy="246220"/>
            </a:xfrm>
          </p:grpSpPr>
          <p:sp>
            <p:nvSpPr>
              <p:cNvPr id="8" name="Rectangle 9">
                <a:extLst>
                  <a:ext uri="{FF2B5EF4-FFF2-40B4-BE49-F238E27FC236}">
                    <a16:creationId xmlns:a16="http://schemas.microsoft.com/office/drawing/2014/main" id="{0A5F747F-CDAB-EA7B-59A4-1BBE722F0CC4}"/>
                  </a:ext>
                </a:extLst>
              </p:cNvPr>
              <p:cNvSpPr/>
              <p:nvPr/>
            </p:nvSpPr>
            <p:spPr>
              <a:xfrm>
                <a:off x="10007998" y="2061999"/>
                <a:ext cx="149467" cy="140680"/>
              </a:xfrm>
              <a:prstGeom prst="rect">
                <a:avLst/>
              </a:prstGeom>
              <a:solidFill>
                <a:srgbClr val="7F7F7F"/>
              </a:solidFill>
              <a:ln w="12701" cap="flat">
                <a:solidFill>
                  <a:srgbClr val="92928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Arial" pitchFamily="34"/>
                  <a:cs typeface="Arial" pitchFamily="34"/>
                </a:endParaRPr>
              </a:p>
            </p:txBody>
          </p:sp>
          <p:sp>
            <p:nvSpPr>
              <p:cNvPr id="9" name="TextBox 10">
                <a:extLst>
                  <a:ext uri="{FF2B5EF4-FFF2-40B4-BE49-F238E27FC236}">
                    <a16:creationId xmlns:a16="http://schemas.microsoft.com/office/drawing/2014/main" id="{E86DF7F0-9157-EC02-CF4E-FE4F21400109}"/>
                  </a:ext>
                </a:extLst>
              </p:cNvPr>
              <p:cNvSpPr txBox="1"/>
              <p:nvPr/>
            </p:nvSpPr>
            <p:spPr>
              <a:xfrm>
                <a:off x="10176915" y="2009220"/>
                <a:ext cx="1565032"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Desogestrel 75 𝜇g</a:t>
                </a:r>
              </a:p>
            </p:txBody>
          </p:sp>
        </p:grpSp>
        <p:grpSp>
          <p:nvGrpSpPr>
            <p:cNvPr id="10" name="Group 6">
              <a:extLst>
                <a:ext uri="{FF2B5EF4-FFF2-40B4-BE49-F238E27FC236}">
                  <a16:creationId xmlns:a16="http://schemas.microsoft.com/office/drawing/2014/main" id="{26868BE9-C907-5977-3ECC-D18DF8D158ED}"/>
                </a:ext>
              </a:extLst>
            </p:cNvPr>
            <p:cNvGrpSpPr/>
            <p:nvPr/>
          </p:nvGrpSpPr>
          <p:grpSpPr>
            <a:xfrm>
              <a:off x="10007998" y="2184026"/>
              <a:ext cx="1733949" cy="246220"/>
              <a:chOff x="10007998" y="2184026"/>
              <a:chExt cx="1733949" cy="246220"/>
            </a:xfrm>
          </p:grpSpPr>
          <p:sp>
            <p:nvSpPr>
              <p:cNvPr id="11" name="Rectangle 7">
                <a:extLst>
                  <a:ext uri="{FF2B5EF4-FFF2-40B4-BE49-F238E27FC236}">
                    <a16:creationId xmlns:a16="http://schemas.microsoft.com/office/drawing/2014/main" id="{60548B8C-016F-0C6C-3135-A77078FD1B32}"/>
                  </a:ext>
                </a:extLst>
              </p:cNvPr>
              <p:cNvSpPr/>
              <p:nvPr/>
            </p:nvSpPr>
            <p:spPr>
              <a:xfrm>
                <a:off x="10007998" y="2236796"/>
                <a:ext cx="149467" cy="140680"/>
              </a:xfrm>
              <a:prstGeom prst="rect">
                <a:avLst/>
              </a:prstGeom>
              <a:solidFill>
                <a:srgbClr val="A4165D"/>
              </a:solidFill>
              <a:ln w="12701" cap="flat">
                <a:solidFill>
                  <a:srgbClr val="A617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Arial" pitchFamily="34"/>
                  <a:cs typeface="Arial" pitchFamily="34"/>
                </a:endParaRPr>
              </a:p>
            </p:txBody>
          </p:sp>
          <p:sp>
            <p:nvSpPr>
              <p:cNvPr id="12" name="TextBox 8">
                <a:extLst>
                  <a:ext uri="{FF2B5EF4-FFF2-40B4-BE49-F238E27FC236}">
                    <a16:creationId xmlns:a16="http://schemas.microsoft.com/office/drawing/2014/main" id="{EE955082-7CF7-B29A-8075-C6084019BAB1}"/>
                  </a:ext>
                </a:extLst>
              </p:cNvPr>
              <p:cNvSpPr txBox="1"/>
              <p:nvPr/>
            </p:nvSpPr>
            <p:spPr>
              <a:xfrm>
                <a:off x="10176915" y="2184026"/>
                <a:ext cx="1565032"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1D1D1B"/>
                    </a:solidFill>
                    <a:uFillTx/>
                    <a:latin typeface="Arial" pitchFamily="34"/>
                    <a:cs typeface="Arial" pitchFamily="34"/>
                  </a:rPr>
                  <a:t>Drospirenone 4 mg </a:t>
                </a:r>
              </a:p>
            </p:txBody>
          </p:sp>
        </p:grpSp>
      </p:grpSp>
      <p:sp>
        <p:nvSpPr>
          <p:cNvPr id="13" name="TextBox 11">
            <a:extLst>
              <a:ext uri="{FF2B5EF4-FFF2-40B4-BE49-F238E27FC236}">
                <a16:creationId xmlns:a16="http://schemas.microsoft.com/office/drawing/2014/main" id="{CA1C23AF-84DC-E684-2671-B54849134E4E}"/>
              </a:ext>
            </a:extLst>
          </p:cNvPr>
          <p:cNvSpPr txBox="1"/>
          <p:nvPr/>
        </p:nvSpPr>
        <p:spPr>
          <a:xfrm>
            <a:off x="9291172" y="5742624"/>
            <a:ext cx="2214064" cy="24622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Adapted from Palacios </a:t>
            </a:r>
            <a:r>
              <a:rPr lang="en-US" sz="1000" b="0" i="1" u="none" strike="noStrike" kern="1200" cap="none" spc="0" baseline="0" dirty="0">
                <a:solidFill>
                  <a:srgbClr val="1D1D1B"/>
                </a:solidFill>
                <a:uFillTx/>
                <a:latin typeface="Arial" pitchFamily="34"/>
                <a:cs typeface="Arial" pitchFamily="34"/>
              </a:rPr>
              <a:t>et al. </a:t>
            </a:r>
            <a:r>
              <a:rPr lang="en-US" sz="1000" b="0" i="0" u="none" strike="noStrike" kern="1200" cap="none" spc="0" baseline="0" dirty="0">
                <a:solidFill>
                  <a:srgbClr val="1D1D1B"/>
                </a:solidFill>
                <a:uFillTx/>
                <a:latin typeface="Arial" pitchFamily="34"/>
                <a:cs typeface="Arial" pitchFamily="34"/>
              </a:rPr>
              <a:t>2019.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6BBB7-435A-A4A2-F703-EEBFFE7BFD5A}"/>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6175D"/>
                </a:solidFill>
                <a:latin typeface="Arial" pitchFamily="34"/>
                <a:cs typeface="Arial" pitchFamily="34"/>
              </a:rPr>
              <a:t>Drospirenone 4 mg in adolescents </a:t>
            </a:r>
          </a:p>
        </p:txBody>
      </p:sp>
      <p:sp>
        <p:nvSpPr>
          <p:cNvPr id="3" name="TextBox 2">
            <a:extLst>
              <a:ext uri="{FF2B5EF4-FFF2-40B4-BE49-F238E27FC236}">
                <a16:creationId xmlns:a16="http://schemas.microsoft.com/office/drawing/2014/main" id="{0D9DCE59-48CA-1062-9577-47EDFC763215}"/>
              </a:ext>
            </a:extLst>
          </p:cNvPr>
          <p:cNvSpPr txBox="1"/>
          <p:nvPr/>
        </p:nvSpPr>
        <p:spPr>
          <a:xfrm>
            <a:off x="548521" y="1698324"/>
            <a:ext cx="10942167" cy="11285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40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pitchFamily="34"/>
                <a:cs typeface="Arial" pitchFamily="34"/>
              </a:rPr>
              <a:t>The safety and tolerability of </a:t>
            </a:r>
            <a:r>
              <a:rPr lang="en-GB" sz="1600" b="0" i="0" u="none" strike="noStrike" kern="1200" cap="none" spc="0" baseline="0" dirty="0" err="1">
                <a:solidFill>
                  <a:srgbClr val="1D1D1B"/>
                </a:solidFill>
                <a:uFillTx/>
                <a:latin typeface="Arial" pitchFamily="34"/>
                <a:cs typeface="Arial" pitchFamily="34"/>
              </a:rPr>
              <a:t>drospirenone</a:t>
            </a:r>
            <a:r>
              <a:rPr lang="en-GB" sz="1600" b="0" i="0" u="none" strike="noStrike" kern="1200" cap="none" spc="0" baseline="0" dirty="0">
                <a:solidFill>
                  <a:srgbClr val="1D1D1B"/>
                </a:solidFill>
                <a:uFillTx/>
                <a:latin typeface="Arial" pitchFamily="34"/>
                <a:cs typeface="Arial" pitchFamily="34"/>
              </a:rPr>
              <a:t> 4 mg were assessed in an adolescent population (age 12</a:t>
            </a:r>
            <a:r>
              <a:rPr lang="en-GB" sz="1600" b="0" i="0" u="none" strike="noStrike" kern="1200" cap="none" spc="0" baseline="0" dirty="0">
                <a:solidFill>
                  <a:srgbClr val="1D1D1B"/>
                </a:solidFill>
                <a:uFillTx/>
                <a:latin typeface="Arial"/>
              </a:rPr>
              <a:t>–</a:t>
            </a:r>
            <a:r>
              <a:rPr lang="en-GB" sz="1600" b="0" i="0" u="none" strike="noStrike" kern="1200" cap="none" spc="0" baseline="0" dirty="0">
                <a:solidFill>
                  <a:srgbClr val="1D1D1B"/>
                </a:solidFill>
                <a:uFillTx/>
                <a:latin typeface="Arial" pitchFamily="34"/>
                <a:cs typeface="Arial" pitchFamily="34"/>
              </a:rPr>
              <a:t>17) during a </a:t>
            </a:r>
            <a:br>
              <a:rPr lang="en-GB" sz="1600" b="0" i="0" u="none" strike="noStrike" kern="1200" cap="none" spc="0" baseline="0" dirty="0">
                <a:solidFill>
                  <a:srgbClr val="1D1D1B"/>
                </a:solidFill>
                <a:uFillTx/>
                <a:latin typeface="Arial" pitchFamily="34"/>
                <a:cs typeface="Arial" pitchFamily="34"/>
              </a:rPr>
            </a:br>
            <a:r>
              <a:rPr lang="en-GB" sz="1600" b="0" i="0" u="none" strike="noStrike" kern="1200" cap="none" spc="0" baseline="0" dirty="0">
                <a:solidFill>
                  <a:srgbClr val="1D1D1B"/>
                </a:solidFill>
                <a:uFillTx/>
                <a:latin typeface="Arial" pitchFamily="34"/>
                <a:cs typeface="Arial" pitchFamily="34"/>
              </a:rPr>
              <a:t>6-cycle multicentre, open-label study (with an optional 7-cycle extension phase). </a:t>
            </a:r>
          </a:p>
          <a:p>
            <a:pPr marL="0" marR="0" lvl="0" indent="0" algn="l" defTabSz="914400" rtl="0" fontAlgn="auto" hangingPunct="1">
              <a:lnSpc>
                <a:spcPct val="100000"/>
              </a:lnSpc>
              <a:spcBef>
                <a:spcPts val="0"/>
              </a:spcBef>
              <a:spcAft>
                <a:spcPts val="40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pitchFamily="34"/>
                <a:cs typeface="Arial" pitchFamily="34"/>
              </a:rPr>
              <a:t>This population has been historically under-represented during clinical development of contraceptives, despite widespread use of hormonal contraceptives among adolescents.</a:t>
            </a:r>
          </a:p>
        </p:txBody>
      </p:sp>
      <p:sp>
        <p:nvSpPr>
          <p:cNvPr id="4" name="TextBox 4">
            <a:extLst>
              <a:ext uri="{FF2B5EF4-FFF2-40B4-BE49-F238E27FC236}">
                <a16:creationId xmlns:a16="http://schemas.microsoft.com/office/drawing/2014/main" id="{2BA9C494-421E-EFA4-23AD-1F65DD862435}"/>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Apter, D., </a:t>
            </a:r>
            <a:r>
              <a:rPr lang="en-US" sz="1000" b="0" i="1" u="none" strike="noStrike" kern="1200" cap="none" spc="0" baseline="0" dirty="0">
                <a:solidFill>
                  <a:srgbClr val="1D1D1B"/>
                </a:solidFill>
                <a:uFillTx/>
                <a:latin typeface="Arial" pitchFamily="34"/>
                <a:cs typeface="Arial" pitchFamily="34"/>
              </a:rPr>
              <a:t>et al. Contraception</a:t>
            </a:r>
            <a:r>
              <a:rPr lang="en-US" sz="1000" b="0" i="0" u="none" strike="noStrike" kern="1200" cap="none" spc="0" baseline="0" dirty="0">
                <a:solidFill>
                  <a:srgbClr val="1D1D1B"/>
                </a:solidFill>
                <a:uFillTx/>
                <a:latin typeface="Arial" pitchFamily="34"/>
                <a:cs typeface="Arial" pitchFamily="34"/>
              </a:rPr>
              <a:t>. 2020. 1010(6): 412-419.</a:t>
            </a:r>
            <a:endParaRPr lang="en-GB" sz="1000" b="0" i="0" u="none" strike="noStrike" kern="1200" cap="none" spc="0" baseline="0" dirty="0">
              <a:solidFill>
                <a:srgbClr val="1D1D1B"/>
              </a:solidFill>
              <a:uFillTx/>
              <a:latin typeface="Arial" pitchFamily="34"/>
              <a:cs typeface="Arial" pitchFamily="34"/>
            </a:endParaRPr>
          </a:p>
        </p:txBody>
      </p:sp>
      <p:graphicFrame>
        <p:nvGraphicFramePr>
          <p:cNvPr id="5" name="Chart 5">
            <a:extLst>
              <a:ext uri="{FF2B5EF4-FFF2-40B4-BE49-F238E27FC236}">
                <a16:creationId xmlns:a16="http://schemas.microsoft.com/office/drawing/2014/main" id="{048DA26A-16C8-A4A3-B5D3-F8DE92479D49}"/>
              </a:ext>
            </a:extLst>
          </p:cNvPr>
          <p:cNvGraphicFramePr/>
          <p:nvPr/>
        </p:nvGraphicFramePr>
        <p:xfrm>
          <a:off x="3053977" y="3284876"/>
          <a:ext cx="4234879" cy="282325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633B3488-F0A3-A625-8B34-293079A4F24F}"/>
              </a:ext>
            </a:extLst>
          </p:cNvPr>
          <p:cNvSpPr txBox="1"/>
          <p:nvPr/>
        </p:nvSpPr>
        <p:spPr>
          <a:xfrm>
            <a:off x="537804" y="2952844"/>
            <a:ext cx="5516255" cy="307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400" b="1" i="0" u="none" strike="noStrike" kern="1200" cap="none" spc="0" baseline="0">
                <a:solidFill>
                  <a:srgbClr val="A6175D"/>
                </a:solidFill>
                <a:uFillTx/>
                <a:latin typeface="Arial" pitchFamily="34"/>
                <a:cs typeface="Arial" pitchFamily="34"/>
              </a:defRPr>
            </a:pPr>
            <a:r>
              <a:rPr lang="en-US" sz="1400" b="1" i="0" u="none" strike="noStrike" kern="1200" cap="none" spc="0" baseline="0">
                <a:solidFill>
                  <a:srgbClr val="A4165D"/>
                </a:solidFill>
                <a:uFillTx/>
                <a:latin typeface="Arial" pitchFamily="34"/>
                <a:cs typeface="Arial" pitchFamily="34"/>
              </a:rPr>
              <a:t>Subject assessment of drospirenone 4 mg tolerability (n=102)</a:t>
            </a:r>
            <a:r>
              <a:rPr lang="en-US" sz="1400" b="1" i="0" u="none" strike="noStrike" kern="1200" cap="none" spc="0" baseline="30000">
                <a:solidFill>
                  <a:srgbClr val="A4165D"/>
                </a:solidFill>
                <a:uFillTx/>
                <a:latin typeface="Arial" pitchFamily="34"/>
                <a:cs typeface="Arial" pitchFamily="34"/>
              </a:rPr>
              <a:t>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9C467-E8AD-F4A1-CFDA-7C10040B3DEA}"/>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dirty="0">
                <a:solidFill>
                  <a:srgbClr val="A6175D"/>
                </a:solidFill>
                <a:latin typeface="Arial" pitchFamily="34"/>
                <a:cs typeface="Arial" pitchFamily="34"/>
              </a:rPr>
              <a:t>Tolerability </a:t>
            </a:r>
          </a:p>
        </p:txBody>
      </p:sp>
      <p:sp>
        <p:nvSpPr>
          <p:cNvPr id="3" name="TextBox 2">
            <a:extLst>
              <a:ext uri="{FF2B5EF4-FFF2-40B4-BE49-F238E27FC236}">
                <a16:creationId xmlns:a16="http://schemas.microsoft.com/office/drawing/2014/main" id="{57D2D706-674A-6FFC-AF02-B5B2B3431722}"/>
              </a:ext>
            </a:extLst>
          </p:cNvPr>
          <p:cNvSpPr txBox="1"/>
          <p:nvPr/>
        </p:nvSpPr>
        <p:spPr>
          <a:xfrm>
            <a:off x="548521" y="1712844"/>
            <a:ext cx="5258092" cy="25545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pitchFamily="34"/>
                <a:cs typeface="Arial" pitchFamily="34"/>
              </a:rPr>
              <a:t>Drospirenone</a:t>
            </a:r>
            <a:r>
              <a:rPr lang="en-GB" sz="1600" b="0" i="0" u="none" strike="noStrike" kern="1200" cap="none" spc="0" baseline="0" dirty="0">
                <a:solidFill>
                  <a:srgbClr val="1D1D1B"/>
                </a:solidFill>
                <a:uFillTx/>
                <a:latin typeface="Arial" pitchFamily="34"/>
                <a:cs typeface="Arial" pitchFamily="34"/>
              </a:rPr>
              <a:t> has an acceptable tolerability profile.</a:t>
            </a:r>
            <a:endParaRPr lang="en-GB" sz="1600" b="0" i="0" u="none" strike="noStrike" kern="1200" cap="none" spc="0" baseline="30000" dirty="0">
              <a:solidFill>
                <a:srgbClr val="1D1D1B"/>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1D1D1B"/>
              </a:solidFill>
              <a:uFillTx/>
              <a:latin typeface="Arial" pitchFamily="34"/>
              <a:cs typeface="Arial" pitchFamily="34"/>
            </a:endParaRP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pitchFamily="34"/>
                <a:cs typeface="Arial" pitchFamily="34"/>
              </a:rPr>
              <a:t>Drospirenone</a:t>
            </a:r>
            <a:r>
              <a:rPr lang="en-GB" sz="1600" b="0" i="0" u="none" strike="noStrike" kern="1200" cap="none" spc="0" baseline="0" dirty="0">
                <a:solidFill>
                  <a:srgbClr val="1D1D1B"/>
                </a:solidFill>
                <a:uFillTx/>
                <a:latin typeface="Arial" pitchFamily="34"/>
                <a:cs typeface="Arial" pitchFamily="34"/>
              </a:rPr>
              <a:t> was generally well-tolerated by participants during clinical trials.</a:t>
            </a:r>
          </a:p>
          <a:p>
            <a:pPr marL="179999" marR="0" lvl="0" indent="-1799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1D1D1B"/>
              </a:solidFill>
              <a:uFillTx/>
              <a:latin typeface="Arial" pitchFamily="34"/>
              <a:cs typeface="Arial" pitchFamily="34"/>
            </a:endParaRP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pitchFamily="34"/>
                <a:cs typeface="Arial" pitchFamily="34"/>
              </a:rPr>
              <a:t>The most commonly reported adverse events (AEs) in long-term clinical trials of &gt;9 cycles of treatment with </a:t>
            </a:r>
            <a:r>
              <a:rPr lang="en-GB" sz="1600" b="0" i="0" u="none" strike="noStrike" kern="1200" cap="none" spc="0" baseline="0" dirty="0" err="1">
                <a:solidFill>
                  <a:srgbClr val="1D1D1B"/>
                </a:solidFill>
                <a:uFillTx/>
                <a:latin typeface="Arial" pitchFamily="34"/>
                <a:cs typeface="Arial" pitchFamily="34"/>
              </a:rPr>
              <a:t>drospirenone</a:t>
            </a:r>
            <a:r>
              <a:rPr lang="en-GB" sz="1600" b="0" i="0" u="none" strike="noStrike" kern="1200" cap="none" spc="0" baseline="0" dirty="0">
                <a:solidFill>
                  <a:srgbClr val="1D1D1B"/>
                </a:solidFill>
                <a:uFillTx/>
                <a:latin typeface="Arial" pitchFamily="34"/>
                <a:cs typeface="Arial" pitchFamily="34"/>
              </a:rPr>
              <a:t> 4 mg (2,700 </a:t>
            </a:r>
            <a:r>
              <a:rPr lang="en-GB" sz="1600" dirty="0">
                <a:solidFill>
                  <a:srgbClr val="1D1D1B"/>
                </a:solidFill>
                <a:latin typeface="Arial" pitchFamily="34"/>
                <a:cs typeface="Arial" pitchFamily="34"/>
              </a:rPr>
              <a:t>individuals</a:t>
            </a:r>
            <a:r>
              <a:rPr lang="en-GB" sz="1600" b="0" i="0" u="none" strike="noStrike" kern="1200" cap="none" spc="0" baseline="0" dirty="0">
                <a:solidFill>
                  <a:srgbClr val="1D1D1B"/>
                </a:solidFill>
                <a:uFillTx/>
                <a:latin typeface="Arial" pitchFamily="34"/>
                <a:cs typeface="Arial" pitchFamily="34"/>
              </a:rPr>
              <a:t>) were acne (3.8%), metrorrhagia (2.9%), headache (2.7%) and breast pain (2.2%).</a:t>
            </a:r>
          </a:p>
        </p:txBody>
      </p:sp>
      <p:sp>
        <p:nvSpPr>
          <p:cNvPr id="4" name="TextBox 3">
            <a:extLst>
              <a:ext uri="{FF2B5EF4-FFF2-40B4-BE49-F238E27FC236}">
                <a16:creationId xmlns:a16="http://schemas.microsoft.com/office/drawing/2014/main" id="{6C9D7B93-A35C-9E6A-504B-AAE2A9AE2A2E}"/>
              </a:ext>
            </a:extLst>
          </p:cNvPr>
          <p:cNvSpPr txBox="1"/>
          <p:nvPr/>
        </p:nvSpPr>
        <p:spPr>
          <a:xfrm>
            <a:off x="6385383" y="1712844"/>
            <a:ext cx="4678737" cy="40318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A4165D"/>
                </a:solidFill>
                <a:uFillTx/>
                <a:latin typeface="Arial" pitchFamily="34"/>
                <a:cs typeface="Arial" pitchFamily="34"/>
              </a:rPr>
              <a:t>Common AEs (≥1/100 to &lt;1/10):</a:t>
            </a:r>
            <a:endParaRPr lang="en-GB" sz="1600" b="1" i="0" u="none" strike="noStrike" kern="1200" cap="none" spc="0" baseline="30000">
              <a:solidFill>
                <a:srgbClr val="A4165D"/>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a:solidFill>
                <a:srgbClr val="1D1D1B"/>
              </a:solidFill>
              <a:uFillTx/>
              <a:latin typeface="Arial" pitchFamily="34"/>
              <a:cs typeface="Arial" pitchFamily="34"/>
            </a:endParaRP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Libido disorder</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Mood disturbances</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Headache</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Nausea</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Abdominal pain</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Acne</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Breast discomfort</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Metrorrhagia</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Vaginal haemorrhage</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Dysmenorrhea</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Irregular menstruation</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pitchFamily="34"/>
                <a:cs typeface="Arial" pitchFamily="34"/>
              </a:rPr>
              <a:t>Weight increase</a:t>
            </a:r>
          </a:p>
          <a:p>
            <a:pPr marL="179999" marR="0" lvl="0" indent="-1799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a:solidFill>
                <a:srgbClr val="1D1D1B"/>
              </a:solidFill>
              <a:uFillTx/>
              <a:latin typeface="Arial" pitchFamily="34"/>
              <a:cs typeface="Arial" pitchFamily="34"/>
            </a:endParaRPr>
          </a:p>
        </p:txBody>
      </p:sp>
      <p:sp>
        <p:nvSpPr>
          <p:cNvPr id="5" name="TextBox 4">
            <a:extLst>
              <a:ext uri="{FF2B5EF4-FFF2-40B4-BE49-F238E27FC236}">
                <a16:creationId xmlns:a16="http://schemas.microsoft.com/office/drawing/2014/main" id="{816B7D26-D201-919C-7880-55A9E7961499}"/>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AEs, adverse events.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a:t>
            </a:r>
          </a:p>
        </p:txBody>
      </p:sp>
      <p:sp>
        <p:nvSpPr>
          <p:cNvPr id="7" name="TextBox 7">
            <a:extLst>
              <a:ext uri="{FF2B5EF4-FFF2-40B4-BE49-F238E27FC236}">
                <a16:creationId xmlns:a16="http://schemas.microsoft.com/office/drawing/2014/main" id="{D698E085-D75D-BFF6-9385-C9B639EAD9F9}"/>
              </a:ext>
            </a:extLst>
          </p:cNvPr>
          <p:cNvSpPr txBox="1"/>
          <p:nvPr/>
        </p:nvSpPr>
        <p:spPr>
          <a:xfrm>
            <a:off x="6837078" y="5964274"/>
            <a:ext cx="525809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1D1D1B"/>
                </a:solidFill>
                <a:uFillTx/>
                <a:latin typeface="Arial" pitchFamily="34"/>
                <a:cs typeface="Arial" pitchFamily="34"/>
              </a:rPr>
              <a:t>Adverse reactions that have been reported in short- and long-term clinical trials with drospirenone 4 mg. For further information please consult the Summary of Product Characteristics before prescribing.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AEF3A-AFEC-1611-7312-02A6E3A16A39}"/>
              </a:ext>
            </a:extLst>
          </p:cNvPr>
          <p:cNvSpPr txBox="1">
            <a:spLocks noGrp="1"/>
          </p:cNvSpPr>
          <p:nvPr>
            <p:ph type="body" idx="4294967295"/>
          </p:nvPr>
        </p:nvSpPr>
        <p:spPr>
          <a:xfrm>
            <a:off x="512289" y="983006"/>
            <a:ext cx="10515600" cy="365129"/>
          </a:xfrm>
        </p:spPr>
        <p:txBody>
          <a:bodyPr>
            <a:noAutofit/>
          </a:bodyPr>
          <a:lstStyle/>
          <a:p>
            <a:pPr marL="0" lvl="0" indent="0">
              <a:buNone/>
            </a:pPr>
            <a:r>
              <a:rPr lang="en-US" sz="2800" dirty="0">
                <a:solidFill>
                  <a:srgbClr val="A4165D"/>
                </a:solidFill>
                <a:latin typeface="Arial" pitchFamily="34"/>
                <a:cs typeface="Arial" pitchFamily="34"/>
              </a:rPr>
              <a:t>Meeting objectives</a:t>
            </a:r>
          </a:p>
        </p:txBody>
      </p:sp>
      <p:sp>
        <p:nvSpPr>
          <p:cNvPr id="4" name="Rounded Rectangle 4">
            <a:extLst>
              <a:ext uri="{FF2B5EF4-FFF2-40B4-BE49-F238E27FC236}">
                <a16:creationId xmlns:a16="http://schemas.microsoft.com/office/drawing/2014/main" id="{8AC33429-B8DE-1EB0-20C4-9066B077A40C}"/>
              </a:ext>
            </a:extLst>
          </p:cNvPr>
          <p:cNvSpPr/>
          <p:nvPr/>
        </p:nvSpPr>
        <p:spPr>
          <a:xfrm>
            <a:off x="792200" y="2179572"/>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6" name="TextBox 7">
            <a:extLst>
              <a:ext uri="{FF2B5EF4-FFF2-40B4-BE49-F238E27FC236}">
                <a16:creationId xmlns:a16="http://schemas.microsoft.com/office/drawing/2014/main" id="{08EF684B-FA93-4976-8066-83A59D1DA84A}"/>
              </a:ext>
            </a:extLst>
          </p:cNvPr>
          <p:cNvSpPr txBox="1"/>
          <p:nvPr/>
        </p:nvSpPr>
        <p:spPr>
          <a:xfrm>
            <a:off x="2030679" y="2502899"/>
            <a:ext cx="8769108"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provide an overview of POPs focusing on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a:t>
            </a:r>
            <a:r>
              <a:rPr lang="en-GB" b="0" i="0" u="none" strike="noStrike" kern="1200" cap="none" spc="0" baseline="0" dirty="0" err="1">
                <a:solidFill>
                  <a:srgbClr val="FFFFFF"/>
                </a:solidFill>
                <a:uFillTx/>
                <a:latin typeface="Arial" pitchFamily="34"/>
                <a:cs typeface="Arial" pitchFamily="34"/>
              </a:rPr>
              <a:t>Slynd</a:t>
            </a:r>
            <a:r>
              <a:rPr lang="en-GB" b="0" i="0" u="none" strike="noStrike" kern="1200" cap="none" spc="0" baseline="30000" dirty="0">
                <a:solidFill>
                  <a:srgbClr val="FFFFFF"/>
                </a:solidFill>
                <a:uFillTx/>
                <a:latin typeface="Arial" pitchFamily="34"/>
                <a:cs typeface="Arial" pitchFamily="34"/>
              </a:rPr>
              <a:t>®</a:t>
            </a:r>
            <a:r>
              <a:rPr lang="en-GB" b="0" i="0" u="none" strike="noStrike" kern="1200" cap="none" spc="0" baseline="0" dirty="0">
                <a:solidFill>
                  <a:srgbClr val="FFFFFF"/>
                </a:solidFill>
                <a:uFillTx/>
                <a:latin typeface="Arial" pitchFamily="34"/>
                <a:cs typeface="Arial" pitchFamily="34"/>
              </a:rPr>
              <a:t>).</a:t>
            </a:r>
          </a:p>
        </p:txBody>
      </p:sp>
      <p:sp>
        <p:nvSpPr>
          <p:cNvPr id="7" name="Rounded Rectangle 10">
            <a:extLst>
              <a:ext uri="{FF2B5EF4-FFF2-40B4-BE49-F238E27FC236}">
                <a16:creationId xmlns:a16="http://schemas.microsoft.com/office/drawing/2014/main" id="{440FA3A4-6B4F-C1EF-76F5-B96FAD25A943}"/>
              </a:ext>
            </a:extLst>
          </p:cNvPr>
          <p:cNvSpPr/>
          <p:nvPr/>
        </p:nvSpPr>
        <p:spPr>
          <a:xfrm>
            <a:off x="792200" y="3318924"/>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8" name="TextBox 12">
            <a:extLst>
              <a:ext uri="{FF2B5EF4-FFF2-40B4-BE49-F238E27FC236}">
                <a16:creationId xmlns:a16="http://schemas.microsoft.com/office/drawing/2014/main" id="{71145D32-963D-5698-E8C3-40FB32414B66}"/>
              </a:ext>
            </a:extLst>
          </p:cNvPr>
          <p:cNvSpPr txBox="1"/>
          <p:nvPr/>
        </p:nvSpPr>
        <p:spPr>
          <a:xfrm>
            <a:off x="2115128" y="3524655"/>
            <a:ext cx="9566634"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summarise the contraceptive efficacy, tolerability, and features of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including bleeding</a:t>
            </a:r>
            <a:r>
              <a:rPr lang="en-GB" sz="1600" b="0" i="0" u="none" strike="noStrike" kern="1200" cap="none" spc="0" baseline="0" dirty="0">
                <a:solidFill>
                  <a:srgbClr val="FFFFFF"/>
                </a:solidFill>
                <a:uFillTx/>
                <a:latin typeface="Arial" pitchFamily="34"/>
                <a:cs typeface="Arial" pitchFamily="34"/>
              </a:rPr>
              <a:t>. </a:t>
            </a:r>
          </a:p>
        </p:txBody>
      </p:sp>
      <p:sp>
        <p:nvSpPr>
          <p:cNvPr id="9" name="Rounded Rectangle 14">
            <a:extLst>
              <a:ext uri="{FF2B5EF4-FFF2-40B4-BE49-F238E27FC236}">
                <a16:creationId xmlns:a16="http://schemas.microsoft.com/office/drawing/2014/main" id="{64372EF9-19FB-B954-7B9D-8B72E6F27975}"/>
              </a:ext>
            </a:extLst>
          </p:cNvPr>
          <p:cNvSpPr/>
          <p:nvPr/>
        </p:nvSpPr>
        <p:spPr>
          <a:xfrm>
            <a:off x="792200" y="4458285"/>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10" name="TextBox 16">
            <a:extLst>
              <a:ext uri="{FF2B5EF4-FFF2-40B4-BE49-F238E27FC236}">
                <a16:creationId xmlns:a16="http://schemas.microsoft.com/office/drawing/2014/main" id="{0A619C6A-5543-BCE6-4FC5-B1F8EA6762A5}"/>
              </a:ext>
            </a:extLst>
          </p:cNvPr>
          <p:cNvSpPr txBox="1"/>
          <p:nvPr/>
        </p:nvSpPr>
        <p:spPr>
          <a:xfrm>
            <a:off x="2162595" y="4747471"/>
            <a:ext cx="947170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discuss the potential role of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as an additional option.</a:t>
            </a:r>
          </a:p>
        </p:txBody>
      </p:sp>
      <p:grpSp>
        <p:nvGrpSpPr>
          <p:cNvPr id="13" name="Group 47">
            <a:extLst>
              <a:ext uri="{FF2B5EF4-FFF2-40B4-BE49-F238E27FC236}">
                <a16:creationId xmlns:a16="http://schemas.microsoft.com/office/drawing/2014/main" id="{C35506E2-68D8-BDB6-0C68-F04AB9AD676B}"/>
              </a:ext>
            </a:extLst>
          </p:cNvPr>
          <p:cNvGrpSpPr/>
          <p:nvPr/>
        </p:nvGrpSpPr>
        <p:grpSpPr>
          <a:xfrm>
            <a:off x="966216" y="4592218"/>
            <a:ext cx="740883" cy="740883"/>
            <a:chOff x="5523104" y="4575593"/>
            <a:chExt cx="740883" cy="740883"/>
          </a:xfrm>
        </p:grpSpPr>
        <p:sp>
          <p:nvSpPr>
            <p:cNvPr id="14" name="Oval 11">
              <a:extLst>
                <a:ext uri="{FF2B5EF4-FFF2-40B4-BE49-F238E27FC236}">
                  <a16:creationId xmlns:a16="http://schemas.microsoft.com/office/drawing/2014/main" id="{B6636DA0-F59B-8DE4-EAA9-2D2A55101AFE}"/>
                </a:ext>
              </a:extLst>
            </p:cNvPr>
            <p:cNvSpPr/>
            <p:nvPr/>
          </p:nvSpPr>
          <p:spPr>
            <a:xfrm>
              <a:off x="5523104" y="457559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15" name="Group 44">
              <a:extLst>
                <a:ext uri="{FF2B5EF4-FFF2-40B4-BE49-F238E27FC236}">
                  <a16:creationId xmlns:a16="http://schemas.microsoft.com/office/drawing/2014/main" id="{2B1864FB-4EC6-F7ED-D3CE-DF7E5DCE4F92}"/>
                </a:ext>
              </a:extLst>
            </p:cNvPr>
            <p:cNvGrpSpPr/>
            <p:nvPr/>
          </p:nvGrpSpPr>
          <p:grpSpPr>
            <a:xfrm>
              <a:off x="5629284" y="4748031"/>
              <a:ext cx="528523" cy="395999"/>
              <a:chOff x="5629284" y="4748031"/>
              <a:chExt cx="528523" cy="395999"/>
            </a:xfrm>
          </p:grpSpPr>
          <p:sp>
            <p:nvSpPr>
              <p:cNvPr id="16" name="Freeform 26">
                <a:extLst>
                  <a:ext uri="{FF2B5EF4-FFF2-40B4-BE49-F238E27FC236}">
                    <a16:creationId xmlns:a16="http://schemas.microsoft.com/office/drawing/2014/main" id="{4D97EF31-B984-08FC-7DE1-D201B4333107}"/>
                  </a:ext>
                </a:extLst>
              </p:cNvPr>
              <p:cNvSpPr/>
              <p:nvPr/>
            </p:nvSpPr>
            <p:spPr>
              <a:xfrm>
                <a:off x="5629284" y="4748031"/>
                <a:ext cx="528523" cy="395999"/>
              </a:xfrm>
              <a:custGeom>
                <a:avLst/>
                <a:gdLst>
                  <a:gd name="f0" fmla="val 10800000"/>
                  <a:gd name="f1" fmla="val 5400000"/>
                  <a:gd name="f2" fmla="val 180"/>
                  <a:gd name="f3" fmla="val w"/>
                  <a:gd name="f4" fmla="val h"/>
                  <a:gd name="f5" fmla="val 0"/>
                  <a:gd name="f6" fmla="val 685800"/>
                  <a:gd name="f7" fmla="val 513844"/>
                  <a:gd name="f8" fmla="val 66142"/>
                  <a:gd name="f9" fmla="val 29613"/>
                  <a:gd name="f10" fmla="val 29851"/>
                  <a:gd name="f11" fmla="val 66675"/>
                  <a:gd name="f12" fmla="val 409575"/>
                  <a:gd name="f13" fmla="val 446399"/>
                  <a:gd name="f14" fmla="val 476250"/>
                  <a:gd name="f15" fmla="val 103937"/>
                  <a:gd name="f16" fmla="val 619125"/>
                  <a:gd name="f17" fmla="val 655949"/>
                  <a:gd name="f18" fmla="val 133549"/>
                  <a:gd name="f19" fmla="val 170078"/>
                  <a:gd name="f20" fmla="val 349841"/>
                  <a:gd name="f21" fmla="val 381022"/>
                  <a:gd name="f22" fmla="val 660320"/>
                  <a:gd name="f23" fmla="val 406298"/>
                  <a:gd name="f24" fmla="val 628887"/>
                  <a:gd name="f25" fmla="val 626513"/>
                  <a:gd name="f26" fmla="val 624341"/>
                  <a:gd name="f27" fmla="val 407630"/>
                  <a:gd name="f28" fmla="val 623279"/>
                  <a:gd name="f29" fmla="val 409737"/>
                  <a:gd name="f30" fmla="val 574754"/>
                  <a:gd name="f31" fmla="val 506010"/>
                  <a:gd name="f32" fmla="val 569489"/>
                  <a:gd name="f33" fmla="val 516456"/>
                  <a:gd name="f34" fmla="val 554461"/>
                  <a:gd name="f35" fmla="val 549196"/>
                  <a:gd name="f36" fmla="val 501571"/>
                  <a:gd name="f37" fmla="val 411522"/>
                  <a:gd name="f38" fmla="val 499958"/>
                  <a:gd name="f39" fmla="val 408320"/>
                  <a:gd name="f40" fmla="val 496659"/>
                  <a:gd name="f41" fmla="val 493051"/>
                  <a:gd name="f42" fmla="val 276225"/>
                  <a:gd name="f43" fmla="val 239401"/>
                  <a:gd name="f44" fmla="val 209550"/>
                  <a:gd name="f45" fmla="val 376686"/>
                  <a:gd name="f46" fmla="val 340157"/>
                  <a:gd name="f47" fmla="val 302362"/>
                  <a:gd name="f48" fmla="val 192749"/>
                  <a:gd name="f49" fmla="val 189141"/>
                  <a:gd name="f50" fmla="val 185842"/>
                  <a:gd name="f51" fmla="val 304384"/>
                  <a:gd name="f52" fmla="val 184229"/>
                  <a:gd name="f53" fmla="val 307585"/>
                  <a:gd name="f54" fmla="val 136604"/>
                  <a:gd name="f55" fmla="val 402073"/>
                  <a:gd name="f56" fmla="val 131339"/>
                  <a:gd name="f57" fmla="val 412520"/>
                  <a:gd name="f58" fmla="val 116311"/>
                  <a:gd name="f59" fmla="val 111046"/>
                  <a:gd name="f60" fmla="val 62521"/>
                  <a:gd name="f61" fmla="val 305800"/>
                  <a:gd name="f62" fmla="val 61459"/>
                  <a:gd name="f63" fmla="val 303693"/>
                  <a:gd name="f64" fmla="val 59287"/>
                  <a:gd name="f65" fmla="val 56913"/>
                  <a:gd name="f66" fmla="val 25480"/>
                  <a:gd name="f67" fmla="val 277085"/>
                  <a:gd name="f68" fmla="val 245904"/>
                  <a:gd name="f69" fmla="val 283464"/>
                  <a:gd name="f70" fmla="val 457200"/>
                  <a:gd name="f71" fmla="val 40050"/>
                  <a:gd name="f72" fmla="val 435877"/>
                  <a:gd name="f73" fmla="val 18898"/>
                  <a:gd name="f74" fmla="val 40373"/>
                  <a:gd name="f75" fmla="val 19050"/>
                  <a:gd name="f76" fmla="val 266648"/>
                  <a:gd name="f77" fmla="val 36002"/>
                  <a:gd name="f78" fmla="val 66504"/>
                  <a:gd name="f79" fmla="val 75271"/>
                  <a:gd name="f80" fmla="val 288839"/>
                  <a:gd name="f81" fmla="val 79560"/>
                  <a:gd name="f82" fmla="val 297349"/>
                  <a:gd name="f83" fmla="val 123825"/>
                  <a:gd name="f84" fmla="val 385170"/>
                  <a:gd name="f85" fmla="val 167190"/>
                  <a:gd name="f86" fmla="val 299134"/>
                  <a:gd name="f87" fmla="val 172031"/>
                  <a:gd name="f88" fmla="val 289530"/>
                  <a:gd name="f89" fmla="val 181926"/>
                  <a:gd name="f90" fmla="val 122834"/>
                  <a:gd name="f91" fmla="val 249923"/>
                  <a:gd name="f92" fmla="val 228600"/>
                  <a:gd name="f93" fmla="val 143987"/>
                  <a:gd name="f94" fmla="val 366249"/>
                  <a:gd name="f95" fmla="val 387401"/>
                  <a:gd name="f96" fmla="val 503874"/>
                  <a:gd name="f97" fmla="val 513769"/>
                  <a:gd name="f98" fmla="val 393467"/>
                  <a:gd name="f99" fmla="val 518610"/>
                  <a:gd name="f100" fmla="val 403071"/>
                  <a:gd name="f101" fmla="val 561975"/>
                  <a:gd name="f102" fmla="val 489107"/>
                  <a:gd name="f103" fmla="val 606240"/>
                  <a:gd name="f104" fmla="val 401286"/>
                  <a:gd name="f105" fmla="val 610529"/>
                  <a:gd name="f106" fmla="val 392776"/>
                  <a:gd name="f107" fmla="val 619296"/>
                  <a:gd name="f108" fmla="val 649798"/>
                  <a:gd name="f109" fmla="val 666750"/>
                  <a:gd name="f110" fmla="val 370585"/>
                  <a:gd name="f111" fmla="val 645427"/>
                  <a:gd name="f112" fmla="+- 0 0 -90"/>
                  <a:gd name="f113" fmla="*/ f3 1 685800"/>
                  <a:gd name="f114" fmla="*/ f4 1 513844"/>
                  <a:gd name="f115" fmla="+- f7 0 f5"/>
                  <a:gd name="f116" fmla="+- f6 0 f5"/>
                  <a:gd name="f117" fmla="*/ f112 f0 1"/>
                  <a:gd name="f118" fmla="*/ f116 1 685800"/>
                  <a:gd name="f119" fmla="*/ f115 1 513844"/>
                  <a:gd name="f120" fmla="*/ 0 f116 1"/>
                  <a:gd name="f121" fmla="*/ 66142 f115 1"/>
                  <a:gd name="f122" fmla="*/ 66675 f116 1"/>
                  <a:gd name="f123" fmla="*/ 0 f115 1"/>
                  <a:gd name="f124" fmla="*/ 409575 f116 1"/>
                  <a:gd name="f125" fmla="*/ 476250 f116 1"/>
                  <a:gd name="f126" fmla="*/ 103937 f115 1"/>
                  <a:gd name="f127" fmla="*/ 619125 f116 1"/>
                  <a:gd name="f128" fmla="*/ 685800 f116 1"/>
                  <a:gd name="f129" fmla="*/ 170078 f115 1"/>
                  <a:gd name="f130" fmla="*/ 349841 f115 1"/>
                  <a:gd name="f131" fmla="*/ 628887 f116 1"/>
                  <a:gd name="f132" fmla="*/ 406298 f115 1"/>
                  <a:gd name="f133" fmla="*/ 623279 f116 1"/>
                  <a:gd name="f134" fmla="*/ 409737 f115 1"/>
                  <a:gd name="f135" fmla="*/ 574754 f116 1"/>
                  <a:gd name="f136" fmla="*/ 506010 f115 1"/>
                  <a:gd name="f137" fmla="*/ 549196 f116 1"/>
                  <a:gd name="f138" fmla="*/ 501571 f116 1"/>
                  <a:gd name="f139" fmla="*/ 411522 f115 1"/>
                  <a:gd name="f140" fmla="*/ 493051 f116 1"/>
                  <a:gd name="f141" fmla="*/ 276225 f116 1"/>
                  <a:gd name="f142" fmla="*/ 209550 f116 1"/>
                  <a:gd name="f143" fmla="*/ 340157 f115 1"/>
                  <a:gd name="f144" fmla="*/ 302362 f115 1"/>
                  <a:gd name="f145" fmla="*/ 192749 f116 1"/>
                  <a:gd name="f146" fmla="*/ 184229 f116 1"/>
                  <a:gd name="f147" fmla="*/ 307585 f115 1"/>
                  <a:gd name="f148" fmla="*/ 136604 f116 1"/>
                  <a:gd name="f149" fmla="*/ 402073 f115 1"/>
                  <a:gd name="f150" fmla="*/ 111046 f116 1"/>
                  <a:gd name="f151" fmla="*/ 62521 f116 1"/>
                  <a:gd name="f152" fmla="*/ 305800 f115 1"/>
                  <a:gd name="f153" fmla="*/ 56913 f116 1"/>
                  <a:gd name="f154" fmla="*/ 245904 f115 1"/>
                  <a:gd name="f155" fmla="*/ 283464 f115 1"/>
                  <a:gd name="f156" fmla="*/ 457200 f116 1"/>
                  <a:gd name="f157" fmla="*/ 18898 f115 1"/>
                  <a:gd name="f158" fmla="*/ 19050 f116 1"/>
                  <a:gd name="f159" fmla="*/ 79560 f116 1"/>
                  <a:gd name="f160" fmla="*/ 297349 f115 1"/>
                  <a:gd name="f161" fmla="*/ 123825 f116 1"/>
                  <a:gd name="f162" fmla="*/ 385170 f115 1"/>
                  <a:gd name="f163" fmla="*/ 167190 f116 1"/>
                  <a:gd name="f164" fmla="*/ 299134 f115 1"/>
                  <a:gd name="f165" fmla="*/ 122834 f115 1"/>
                  <a:gd name="f166" fmla="*/ 228600 f116 1"/>
                  <a:gd name="f167" fmla="*/ 387401 f115 1"/>
                  <a:gd name="f168" fmla="*/ 518610 f116 1"/>
                  <a:gd name="f169" fmla="*/ 403071 f115 1"/>
                  <a:gd name="f170" fmla="*/ 561975 f116 1"/>
                  <a:gd name="f171" fmla="*/ 489107 f115 1"/>
                  <a:gd name="f172" fmla="*/ 606240 f116 1"/>
                  <a:gd name="f173" fmla="*/ 401286 f115 1"/>
                  <a:gd name="f174" fmla="*/ 666750 f116 1"/>
                  <a:gd name="f175" fmla="*/ f117 1 f2"/>
                  <a:gd name="f176" fmla="*/ f120 1 685800"/>
                  <a:gd name="f177" fmla="*/ f121 1 513844"/>
                  <a:gd name="f178" fmla="*/ f122 1 685800"/>
                  <a:gd name="f179" fmla="*/ f123 1 513844"/>
                  <a:gd name="f180" fmla="*/ f124 1 685800"/>
                  <a:gd name="f181" fmla="*/ f125 1 685800"/>
                  <a:gd name="f182" fmla="*/ f126 1 513844"/>
                  <a:gd name="f183" fmla="*/ f127 1 685800"/>
                  <a:gd name="f184" fmla="*/ f128 1 685800"/>
                  <a:gd name="f185" fmla="*/ f129 1 513844"/>
                  <a:gd name="f186" fmla="*/ f130 1 513844"/>
                  <a:gd name="f187" fmla="*/ f131 1 685800"/>
                  <a:gd name="f188" fmla="*/ f132 1 513844"/>
                  <a:gd name="f189" fmla="*/ f133 1 685800"/>
                  <a:gd name="f190" fmla="*/ f134 1 513844"/>
                  <a:gd name="f191" fmla="*/ f135 1 685800"/>
                  <a:gd name="f192" fmla="*/ f136 1 513844"/>
                  <a:gd name="f193" fmla="*/ f137 1 685800"/>
                  <a:gd name="f194" fmla="*/ f138 1 685800"/>
                  <a:gd name="f195" fmla="*/ f139 1 513844"/>
                  <a:gd name="f196" fmla="*/ f140 1 685800"/>
                  <a:gd name="f197" fmla="*/ f141 1 685800"/>
                  <a:gd name="f198" fmla="*/ f142 1 685800"/>
                  <a:gd name="f199" fmla="*/ f143 1 513844"/>
                  <a:gd name="f200" fmla="*/ f144 1 513844"/>
                  <a:gd name="f201" fmla="*/ f145 1 685800"/>
                  <a:gd name="f202" fmla="*/ f146 1 685800"/>
                  <a:gd name="f203" fmla="*/ f147 1 513844"/>
                  <a:gd name="f204" fmla="*/ f148 1 685800"/>
                  <a:gd name="f205" fmla="*/ f149 1 513844"/>
                  <a:gd name="f206" fmla="*/ f150 1 685800"/>
                  <a:gd name="f207" fmla="*/ f151 1 685800"/>
                  <a:gd name="f208" fmla="*/ f152 1 513844"/>
                  <a:gd name="f209" fmla="*/ f153 1 685800"/>
                  <a:gd name="f210" fmla="*/ f154 1 513844"/>
                  <a:gd name="f211" fmla="*/ f155 1 513844"/>
                  <a:gd name="f212" fmla="*/ f156 1 685800"/>
                  <a:gd name="f213" fmla="*/ f157 1 513844"/>
                  <a:gd name="f214" fmla="*/ f158 1 685800"/>
                  <a:gd name="f215" fmla="*/ f159 1 685800"/>
                  <a:gd name="f216" fmla="*/ f160 1 513844"/>
                  <a:gd name="f217" fmla="*/ f161 1 685800"/>
                  <a:gd name="f218" fmla="*/ f162 1 513844"/>
                  <a:gd name="f219" fmla="*/ f163 1 685800"/>
                  <a:gd name="f220" fmla="*/ f164 1 513844"/>
                  <a:gd name="f221" fmla="*/ f165 1 513844"/>
                  <a:gd name="f222" fmla="*/ f166 1 685800"/>
                  <a:gd name="f223" fmla="*/ f167 1 513844"/>
                  <a:gd name="f224" fmla="*/ f168 1 685800"/>
                  <a:gd name="f225" fmla="*/ f169 1 513844"/>
                  <a:gd name="f226" fmla="*/ f170 1 685800"/>
                  <a:gd name="f227" fmla="*/ f171 1 513844"/>
                  <a:gd name="f228" fmla="*/ f172 1 685800"/>
                  <a:gd name="f229" fmla="*/ f173 1 513844"/>
                  <a:gd name="f230" fmla="*/ f174 1 685800"/>
                  <a:gd name="f231" fmla="*/ f5 1 f118"/>
                  <a:gd name="f232" fmla="*/ f6 1 f118"/>
                  <a:gd name="f233" fmla="*/ f5 1 f119"/>
                  <a:gd name="f234" fmla="*/ f7 1 f119"/>
                  <a:gd name="f235" fmla="+- f175 0 f1"/>
                  <a:gd name="f236" fmla="*/ f176 1 f118"/>
                  <a:gd name="f237" fmla="*/ f177 1 f119"/>
                  <a:gd name="f238" fmla="*/ f178 1 f118"/>
                  <a:gd name="f239" fmla="*/ f179 1 f119"/>
                  <a:gd name="f240" fmla="*/ f180 1 f118"/>
                  <a:gd name="f241" fmla="*/ f181 1 f118"/>
                  <a:gd name="f242" fmla="*/ f182 1 f119"/>
                  <a:gd name="f243" fmla="*/ f183 1 f118"/>
                  <a:gd name="f244" fmla="*/ f184 1 f118"/>
                  <a:gd name="f245" fmla="*/ f185 1 f119"/>
                  <a:gd name="f246" fmla="*/ f186 1 f119"/>
                  <a:gd name="f247" fmla="*/ f187 1 f118"/>
                  <a:gd name="f248" fmla="*/ f188 1 f119"/>
                  <a:gd name="f249" fmla="*/ f189 1 f118"/>
                  <a:gd name="f250" fmla="*/ f190 1 f119"/>
                  <a:gd name="f251" fmla="*/ f191 1 f118"/>
                  <a:gd name="f252" fmla="*/ f192 1 f119"/>
                  <a:gd name="f253" fmla="*/ f193 1 f118"/>
                  <a:gd name="f254" fmla="*/ f194 1 f118"/>
                  <a:gd name="f255" fmla="*/ f195 1 f119"/>
                  <a:gd name="f256" fmla="*/ f196 1 f118"/>
                  <a:gd name="f257" fmla="*/ f197 1 f118"/>
                  <a:gd name="f258" fmla="*/ f198 1 f118"/>
                  <a:gd name="f259" fmla="*/ f199 1 f119"/>
                  <a:gd name="f260" fmla="*/ f200 1 f119"/>
                  <a:gd name="f261" fmla="*/ f201 1 f118"/>
                  <a:gd name="f262" fmla="*/ f202 1 f118"/>
                  <a:gd name="f263" fmla="*/ f203 1 f119"/>
                  <a:gd name="f264" fmla="*/ f204 1 f118"/>
                  <a:gd name="f265" fmla="*/ f205 1 f119"/>
                  <a:gd name="f266" fmla="*/ f206 1 f118"/>
                  <a:gd name="f267" fmla="*/ f207 1 f118"/>
                  <a:gd name="f268" fmla="*/ f208 1 f119"/>
                  <a:gd name="f269" fmla="*/ f209 1 f118"/>
                  <a:gd name="f270" fmla="*/ f210 1 f119"/>
                  <a:gd name="f271" fmla="*/ f211 1 f119"/>
                  <a:gd name="f272" fmla="*/ f212 1 f118"/>
                  <a:gd name="f273" fmla="*/ f213 1 f119"/>
                  <a:gd name="f274" fmla="*/ f214 1 f118"/>
                  <a:gd name="f275" fmla="*/ f215 1 f118"/>
                  <a:gd name="f276" fmla="*/ f216 1 f119"/>
                  <a:gd name="f277" fmla="*/ f217 1 f118"/>
                  <a:gd name="f278" fmla="*/ f218 1 f119"/>
                  <a:gd name="f279" fmla="*/ f219 1 f118"/>
                  <a:gd name="f280" fmla="*/ f220 1 f119"/>
                  <a:gd name="f281" fmla="*/ f221 1 f119"/>
                  <a:gd name="f282" fmla="*/ f222 1 f118"/>
                  <a:gd name="f283" fmla="*/ f223 1 f119"/>
                  <a:gd name="f284" fmla="*/ f224 1 f118"/>
                  <a:gd name="f285" fmla="*/ f225 1 f119"/>
                  <a:gd name="f286" fmla="*/ f226 1 f118"/>
                  <a:gd name="f287" fmla="*/ f227 1 f119"/>
                  <a:gd name="f288" fmla="*/ f228 1 f118"/>
                  <a:gd name="f289" fmla="*/ f229 1 f119"/>
                  <a:gd name="f290" fmla="*/ f230 1 f118"/>
                  <a:gd name="f291" fmla="*/ f231 f113 1"/>
                  <a:gd name="f292" fmla="*/ f232 f113 1"/>
                  <a:gd name="f293" fmla="*/ f234 f114 1"/>
                  <a:gd name="f294" fmla="*/ f233 f114 1"/>
                  <a:gd name="f295" fmla="*/ f236 f113 1"/>
                  <a:gd name="f296" fmla="*/ f237 f114 1"/>
                  <a:gd name="f297" fmla="*/ f238 f113 1"/>
                  <a:gd name="f298" fmla="*/ f239 f114 1"/>
                  <a:gd name="f299" fmla="*/ f240 f113 1"/>
                  <a:gd name="f300" fmla="*/ f241 f113 1"/>
                  <a:gd name="f301" fmla="*/ f242 f114 1"/>
                  <a:gd name="f302" fmla="*/ f243 f113 1"/>
                  <a:gd name="f303" fmla="*/ f244 f113 1"/>
                  <a:gd name="f304" fmla="*/ f245 f114 1"/>
                  <a:gd name="f305" fmla="*/ f246 f114 1"/>
                  <a:gd name="f306" fmla="*/ f247 f113 1"/>
                  <a:gd name="f307" fmla="*/ f248 f114 1"/>
                  <a:gd name="f308" fmla="*/ f249 f113 1"/>
                  <a:gd name="f309" fmla="*/ f250 f114 1"/>
                  <a:gd name="f310" fmla="*/ f251 f113 1"/>
                  <a:gd name="f311" fmla="*/ f252 f114 1"/>
                  <a:gd name="f312" fmla="*/ f253 f113 1"/>
                  <a:gd name="f313" fmla="*/ f254 f113 1"/>
                  <a:gd name="f314" fmla="*/ f255 f114 1"/>
                  <a:gd name="f315" fmla="*/ f256 f113 1"/>
                  <a:gd name="f316" fmla="*/ f257 f113 1"/>
                  <a:gd name="f317" fmla="*/ f258 f113 1"/>
                  <a:gd name="f318" fmla="*/ f259 f114 1"/>
                  <a:gd name="f319" fmla="*/ f260 f114 1"/>
                  <a:gd name="f320" fmla="*/ f261 f113 1"/>
                  <a:gd name="f321" fmla="*/ f262 f113 1"/>
                  <a:gd name="f322" fmla="*/ f263 f114 1"/>
                  <a:gd name="f323" fmla="*/ f264 f113 1"/>
                  <a:gd name="f324" fmla="*/ f265 f114 1"/>
                  <a:gd name="f325" fmla="*/ f266 f113 1"/>
                  <a:gd name="f326" fmla="*/ f267 f113 1"/>
                  <a:gd name="f327" fmla="*/ f268 f114 1"/>
                  <a:gd name="f328" fmla="*/ f269 f113 1"/>
                  <a:gd name="f329" fmla="*/ f270 f114 1"/>
                  <a:gd name="f330" fmla="*/ f271 f114 1"/>
                  <a:gd name="f331" fmla="*/ f272 f113 1"/>
                  <a:gd name="f332" fmla="*/ f273 f114 1"/>
                  <a:gd name="f333" fmla="*/ f274 f113 1"/>
                  <a:gd name="f334" fmla="*/ f275 f113 1"/>
                  <a:gd name="f335" fmla="*/ f276 f114 1"/>
                  <a:gd name="f336" fmla="*/ f277 f113 1"/>
                  <a:gd name="f337" fmla="*/ f278 f114 1"/>
                  <a:gd name="f338" fmla="*/ f279 f113 1"/>
                  <a:gd name="f339" fmla="*/ f280 f114 1"/>
                  <a:gd name="f340" fmla="*/ f281 f114 1"/>
                  <a:gd name="f341" fmla="*/ f282 f113 1"/>
                  <a:gd name="f342" fmla="*/ f283 f114 1"/>
                  <a:gd name="f343" fmla="*/ f284 f113 1"/>
                  <a:gd name="f344" fmla="*/ f285 f114 1"/>
                  <a:gd name="f345" fmla="*/ f286 f113 1"/>
                  <a:gd name="f346" fmla="*/ f287 f114 1"/>
                  <a:gd name="f347" fmla="*/ f288 f113 1"/>
                  <a:gd name="f348" fmla="*/ f289 f114 1"/>
                  <a:gd name="f349" fmla="*/ f290 f113 1"/>
                </a:gdLst>
                <a:ahLst/>
                <a:cxnLst>
                  <a:cxn ang="3cd4">
                    <a:pos x="hc" y="t"/>
                  </a:cxn>
                  <a:cxn ang="0">
                    <a:pos x="r" y="vc"/>
                  </a:cxn>
                  <a:cxn ang="cd4">
                    <a:pos x="hc" y="b"/>
                  </a:cxn>
                  <a:cxn ang="cd2">
                    <a:pos x="l" y="vc"/>
                  </a:cxn>
                  <a:cxn ang="f235">
                    <a:pos x="f295" y="f296"/>
                  </a:cxn>
                  <a:cxn ang="f235">
                    <a:pos x="f297" y="f298"/>
                  </a:cxn>
                  <a:cxn ang="f235">
                    <a:pos x="f299" y="f298"/>
                  </a:cxn>
                  <a:cxn ang="f235">
                    <a:pos x="f300" y="f296"/>
                  </a:cxn>
                  <a:cxn ang="f235">
                    <a:pos x="f300" y="f301"/>
                  </a:cxn>
                  <a:cxn ang="f235">
                    <a:pos x="f302" y="f301"/>
                  </a:cxn>
                  <a:cxn ang="f235">
                    <a:pos x="f303" y="f304"/>
                  </a:cxn>
                  <a:cxn ang="f235">
                    <a:pos x="f303" y="f305"/>
                  </a:cxn>
                  <a:cxn ang="f235">
                    <a:pos x="f306" y="f307"/>
                  </a:cxn>
                  <a:cxn ang="f235">
                    <a:pos x="f308" y="f309"/>
                  </a:cxn>
                  <a:cxn ang="f235">
                    <a:pos x="f310" y="f311"/>
                  </a:cxn>
                  <a:cxn ang="f235">
                    <a:pos x="f312" y="f311"/>
                  </a:cxn>
                  <a:cxn ang="f235">
                    <a:pos x="f313" y="f314"/>
                  </a:cxn>
                  <a:cxn ang="f235">
                    <a:pos x="f315" y="f307"/>
                  </a:cxn>
                  <a:cxn ang="f235">
                    <a:pos x="f316" y="f307"/>
                  </a:cxn>
                  <a:cxn ang="f235">
                    <a:pos x="f317" y="f318"/>
                  </a:cxn>
                  <a:cxn ang="f235">
                    <a:pos x="f317" y="f319"/>
                  </a:cxn>
                  <a:cxn ang="f235">
                    <a:pos x="f320" y="f319"/>
                  </a:cxn>
                  <a:cxn ang="f235">
                    <a:pos x="f321" y="f322"/>
                  </a:cxn>
                  <a:cxn ang="f235">
                    <a:pos x="f323" y="f324"/>
                  </a:cxn>
                  <a:cxn ang="f235">
                    <a:pos x="f325" y="f324"/>
                  </a:cxn>
                  <a:cxn ang="f235">
                    <a:pos x="f326" y="f327"/>
                  </a:cxn>
                  <a:cxn ang="f235">
                    <a:pos x="f328" y="f319"/>
                  </a:cxn>
                  <a:cxn ang="f235">
                    <a:pos x="f295" y="f329"/>
                  </a:cxn>
                  <a:cxn ang="f235">
                    <a:pos x="f295" y="f296"/>
                  </a:cxn>
                  <a:cxn ang="f235">
                    <a:pos x="f317" y="f330"/>
                  </a:cxn>
                  <a:cxn ang="f235">
                    <a:pos x="f317" y="f304"/>
                  </a:cxn>
                  <a:cxn ang="f235">
                    <a:pos x="f316" y="f301"/>
                  </a:cxn>
                  <a:cxn ang="f235">
                    <a:pos x="f331" y="f301"/>
                  </a:cxn>
                  <a:cxn ang="f235">
                    <a:pos x="f331" y="f296"/>
                  </a:cxn>
                  <a:cxn ang="f235">
                    <a:pos x="f299" y="f332"/>
                  </a:cxn>
                  <a:cxn ang="f235">
                    <a:pos x="f297" y="f332"/>
                  </a:cxn>
                  <a:cxn ang="f235">
                    <a:pos x="f333" y="f296"/>
                  </a:cxn>
                  <a:cxn ang="f235">
                    <a:pos x="f333" y="f329"/>
                  </a:cxn>
                  <a:cxn ang="f235">
                    <a:pos x="f328" y="f330"/>
                  </a:cxn>
                  <a:cxn ang="f235">
                    <a:pos x="f334" y="f335"/>
                  </a:cxn>
                  <a:cxn ang="f235">
                    <a:pos x="f336" y="f337"/>
                  </a:cxn>
                  <a:cxn ang="f235">
                    <a:pos x="f338" y="f339"/>
                  </a:cxn>
                  <a:cxn ang="f235">
                    <a:pos x="f320" y="f330"/>
                  </a:cxn>
                  <a:cxn ang="f235">
                    <a:pos x="f317" y="f330"/>
                  </a:cxn>
                  <a:cxn ang="f235">
                    <a:pos x="f316" y="f340"/>
                  </a:cxn>
                  <a:cxn ang="f235">
                    <a:pos x="f341" y="f304"/>
                  </a:cxn>
                  <a:cxn ang="f235">
                    <a:pos x="f341" y="f318"/>
                  </a:cxn>
                  <a:cxn ang="f235">
                    <a:pos x="f316" y="f342"/>
                  </a:cxn>
                  <a:cxn ang="f235">
                    <a:pos x="f315" y="f342"/>
                  </a:cxn>
                  <a:cxn ang="f235">
                    <a:pos x="f343" y="f344"/>
                  </a:cxn>
                  <a:cxn ang="f235">
                    <a:pos x="f345" y="f346"/>
                  </a:cxn>
                  <a:cxn ang="f235">
                    <a:pos x="f347" y="f348"/>
                  </a:cxn>
                  <a:cxn ang="f235">
                    <a:pos x="f306" y="f342"/>
                  </a:cxn>
                  <a:cxn ang="f235">
                    <a:pos x="f349" y="f305"/>
                  </a:cxn>
                  <a:cxn ang="f235">
                    <a:pos x="f349" y="f304"/>
                  </a:cxn>
                  <a:cxn ang="f235">
                    <a:pos x="f302" y="f340"/>
                  </a:cxn>
                  <a:cxn ang="f235">
                    <a:pos x="f316" y="f340"/>
                  </a:cxn>
                </a:cxnLst>
                <a:rect l="f291" t="f294" r="f292" b="f293"/>
                <a:pathLst>
                  <a:path w="685800" h="513844">
                    <a:moveTo>
                      <a:pt x="f5" y="f8"/>
                    </a:moveTo>
                    <a:cubicBezTo>
                      <a:pt x="f5" y="f9"/>
                      <a:pt x="f10" y="f5"/>
                      <a:pt x="f11" y="f5"/>
                    </a:cubicBezTo>
                    <a:lnTo>
                      <a:pt x="f12" y="f5"/>
                    </a:lnTo>
                    <a:cubicBezTo>
                      <a:pt x="f13" y="f5"/>
                      <a:pt x="f14" y="f9"/>
                      <a:pt x="f14" y="f8"/>
                    </a:cubicBezTo>
                    <a:lnTo>
                      <a:pt x="f14" y="f15"/>
                    </a:lnTo>
                    <a:lnTo>
                      <a:pt x="f16" y="f15"/>
                    </a:lnTo>
                    <a:cubicBezTo>
                      <a:pt x="f17" y="f15"/>
                      <a:pt x="f6" y="f18"/>
                      <a:pt x="f6" y="f19"/>
                    </a:cubicBezTo>
                    <a:lnTo>
                      <a:pt x="f6" y="f20"/>
                    </a:lnTo>
                    <a:cubicBezTo>
                      <a:pt x="f6" y="f21"/>
                      <a:pt x="f22" y="f23"/>
                      <a:pt x="f24" y="f23"/>
                    </a:cubicBezTo>
                    <a:cubicBezTo>
                      <a:pt x="f25" y="f23"/>
                      <a:pt x="f26" y="f27"/>
                      <a:pt x="f28" y="f29"/>
                    </a:cubicBezTo>
                    <a:lnTo>
                      <a:pt x="f30" y="f31"/>
                    </a:lnTo>
                    <a:cubicBezTo>
                      <a:pt x="f32" y="f33"/>
                      <a:pt x="f34" y="f33"/>
                      <a:pt x="f35" y="f31"/>
                    </a:cubicBezTo>
                    <a:lnTo>
                      <a:pt x="f36" y="f37"/>
                    </a:lnTo>
                    <a:cubicBezTo>
                      <a:pt x="f38" y="f39"/>
                      <a:pt x="f40" y="f23"/>
                      <a:pt x="f41" y="f23"/>
                    </a:cubicBezTo>
                    <a:lnTo>
                      <a:pt x="f42" y="f23"/>
                    </a:lnTo>
                    <a:cubicBezTo>
                      <a:pt x="f43" y="f23"/>
                      <a:pt x="f44" y="f45"/>
                      <a:pt x="f44" y="f46"/>
                    </a:cubicBezTo>
                    <a:lnTo>
                      <a:pt x="f44" y="f47"/>
                    </a:lnTo>
                    <a:lnTo>
                      <a:pt x="f48" y="f47"/>
                    </a:lnTo>
                    <a:cubicBezTo>
                      <a:pt x="f49" y="f47"/>
                      <a:pt x="f50" y="f51"/>
                      <a:pt x="f52" y="f53"/>
                    </a:cubicBezTo>
                    <a:lnTo>
                      <a:pt x="f54" y="f55"/>
                    </a:lnTo>
                    <a:cubicBezTo>
                      <a:pt x="f56" y="f57"/>
                      <a:pt x="f58" y="f57"/>
                      <a:pt x="f59" y="f55"/>
                    </a:cubicBezTo>
                    <a:lnTo>
                      <a:pt x="f60" y="f61"/>
                    </a:lnTo>
                    <a:cubicBezTo>
                      <a:pt x="f62" y="f63"/>
                      <a:pt x="f64" y="f47"/>
                      <a:pt x="f65" y="f47"/>
                    </a:cubicBezTo>
                    <a:cubicBezTo>
                      <a:pt x="f66" y="f47"/>
                      <a:pt x="f5" y="f67"/>
                      <a:pt x="f5" y="f68"/>
                    </a:cubicBezTo>
                    <a:lnTo>
                      <a:pt x="f5" y="f8"/>
                    </a:lnTo>
                    <a:close/>
                    <a:moveTo>
                      <a:pt x="f44" y="f69"/>
                    </a:moveTo>
                    <a:lnTo>
                      <a:pt x="f44" y="f19"/>
                    </a:lnTo>
                    <a:cubicBezTo>
                      <a:pt x="f44" y="f18"/>
                      <a:pt x="f43" y="f15"/>
                      <a:pt x="f42" y="f15"/>
                    </a:cubicBezTo>
                    <a:lnTo>
                      <a:pt x="f70" y="f15"/>
                    </a:lnTo>
                    <a:lnTo>
                      <a:pt x="f70" y="f8"/>
                    </a:lnTo>
                    <a:cubicBezTo>
                      <a:pt x="f70" y="f71"/>
                      <a:pt x="f72" y="f73"/>
                      <a:pt x="f12" y="f73"/>
                    </a:cubicBezTo>
                    <a:lnTo>
                      <a:pt x="f11" y="f73"/>
                    </a:lnTo>
                    <a:cubicBezTo>
                      <a:pt x="f74" y="f73"/>
                      <a:pt x="f75" y="f71"/>
                      <a:pt x="f75" y="f8"/>
                    </a:cubicBezTo>
                    <a:lnTo>
                      <a:pt x="f75" y="f68"/>
                    </a:lnTo>
                    <a:cubicBezTo>
                      <a:pt x="f75" y="f76"/>
                      <a:pt x="f77" y="f69"/>
                      <a:pt x="f65" y="f69"/>
                    </a:cubicBezTo>
                    <a:cubicBezTo>
                      <a:pt x="f78" y="f69"/>
                      <a:pt x="f79" y="f80"/>
                      <a:pt x="f81" y="f82"/>
                    </a:cubicBezTo>
                    <a:lnTo>
                      <a:pt x="f83" y="f84"/>
                    </a:lnTo>
                    <a:lnTo>
                      <a:pt x="f85" y="f86"/>
                    </a:lnTo>
                    <a:cubicBezTo>
                      <a:pt x="f87" y="f88"/>
                      <a:pt x="f89" y="f69"/>
                      <a:pt x="f48" y="f69"/>
                    </a:cubicBezTo>
                    <a:lnTo>
                      <a:pt x="f44" y="f69"/>
                    </a:lnTo>
                    <a:close/>
                    <a:moveTo>
                      <a:pt x="f42" y="f90"/>
                    </a:moveTo>
                    <a:cubicBezTo>
                      <a:pt x="f91" y="f90"/>
                      <a:pt x="f92" y="f93"/>
                      <a:pt x="f92" y="f19"/>
                    </a:cubicBezTo>
                    <a:lnTo>
                      <a:pt x="f92" y="f46"/>
                    </a:lnTo>
                    <a:cubicBezTo>
                      <a:pt x="f92" y="f94"/>
                      <a:pt x="f91" y="f95"/>
                      <a:pt x="f42" y="f95"/>
                    </a:cubicBezTo>
                    <a:lnTo>
                      <a:pt x="f41" y="f95"/>
                    </a:lnTo>
                    <a:cubicBezTo>
                      <a:pt x="f96" y="f95"/>
                      <a:pt x="f97" y="f98"/>
                      <a:pt x="f99" y="f100"/>
                    </a:cubicBezTo>
                    <a:lnTo>
                      <a:pt x="f101" y="f102"/>
                    </a:lnTo>
                    <a:lnTo>
                      <a:pt x="f103" y="f104"/>
                    </a:lnTo>
                    <a:cubicBezTo>
                      <a:pt x="f105" y="f106"/>
                      <a:pt x="f107" y="f95"/>
                      <a:pt x="f24" y="f95"/>
                    </a:cubicBezTo>
                    <a:cubicBezTo>
                      <a:pt x="f108" y="f95"/>
                      <a:pt x="f109" y="f110"/>
                      <a:pt x="f109" y="f20"/>
                    </a:cubicBezTo>
                    <a:lnTo>
                      <a:pt x="f109" y="f19"/>
                    </a:lnTo>
                    <a:cubicBezTo>
                      <a:pt x="f109" y="f93"/>
                      <a:pt x="f111" y="f90"/>
                      <a:pt x="f16" y="f90"/>
                    </a:cubicBezTo>
                    <a:lnTo>
                      <a:pt x="f42" y="f90"/>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1D1D1B"/>
                  </a:solidFill>
                  <a:uFillTx/>
                  <a:latin typeface="Arial"/>
                </a:endParaRPr>
              </a:p>
            </p:txBody>
          </p:sp>
          <p:sp>
            <p:nvSpPr>
              <p:cNvPr id="17" name="Freeform 27">
                <a:extLst>
                  <a:ext uri="{FF2B5EF4-FFF2-40B4-BE49-F238E27FC236}">
                    <a16:creationId xmlns:a16="http://schemas.microsoft.com/office/drawing/2014/main" id="{4F2392A3-AEEC-5878-B117-BE1DC52B4283}"/>
                  </a:ext>
                </a:extLst>
              </p:cNvPr>
              <p:cNvSpPr/>
              <p:nvPr/>
            </p:nvSpPr>
            <p:spPr>
              <a:xfrm>
                <a:off x="5856841"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8" name="Freeform 28">
                <a:extLst>
                  <a:ext uri="{FF2B5EF4-FFF2-40B4-BE49-F238E27FC236}">
                    <a16:creationId xmlns:a16="http://schemas.microsoft.com/office/drawing/2014/main" id="{7D02063F-B124-A299-A3E6-D08BAF38108D}"/>
                  </a:ext>
                </a:extLst>
              </p:cNvPr>
              <p:cNvSpPr/>
              <p:nvPr/>
            </p:nvSpPr>
            <p:spPr>
              <a:xfrm>
                <a:off x="5944925"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9" name="Freeform 29">
                <a:extLst>
                  <a:ext uri="{FF2B5EF4-FFF2-40B4-BE49-F238E27FC236}">
                    <a16:creationId xmlns:a16="http://schemas.microsoft.com/office/drawing/2014/main" id="{303F749E-1135-8EB9-F6E0-ADA9792250D3}"/>
                  </a:ext>
                </a:extLst>
              </p:cNvPr>
              <p:cNvSpPr/>
              <p:nvPr/>
            </p:nvSpPr>
            <p:spPr>
              <a:xfrm>
                <a:off x="6033019"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0" name="Group 46">
            <a:extLst>
              <a:ext uri="{FF2B5EF4-FFF2-40B4-BE49-F238E27FC236}">
                <a16:creationId xmlns:a16="http://schemas.microsoft.com/office/drawing/2014/main" id="{C72AFD07-5331-A6CE-D77E-50D838A78E76}"/>
              </a:ext>
            </a:extLst>
          </p:cNvPr>
          <p:cNvGrpSpPr/>
          <p:nvPr/>
        </p:nvGrpSpPr>
        <p:grpSpPr>
          <a:xfrm>
            <a:off x="978813" y="2301735"/>
            <a:ext cx="740883" cy="740883"/>
            <a:chOff x="5523104" y="2296890"/>
            <a:chExt cx="740883" cy="740883"/>
          </a:xfrm>
        </p:grpSpPr>
        <p:sp>
          <p:nvSpPr>
            <p:cNvPr id="21" name="Oval 6">
              <a:extLst>
                <a:ext uri="{FF2B5EF4-FFF2-40B4-BE49-F238E27FC236}">
                  <a16:creationId xmlns:a16="http://schemas.microsoft.com/office/drawing/2014/main" id="{1730D740-3524-B9F5-7D3B-BAC598A46B56}"/>
                </a:ext>
              </a:extLst>
            </p:cNvPr>
            <p:cNvSpPr/>
            <p:nvPr/>
          </p:nvSpPr>
          <p:spPr>
            <a:xfrm>
              <a:off x="5523104" y="2296890"/>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22" name="Graphic 33">
              <a:extLst>
                <a:ext uri="{FF2B5EF4-FFF2-40B4-BE49-F238E27FC236}">
                  <a16:creationId xmlns:a16="http://schemas.microsoft.com/office/drawing/2014/main" id="{BC7089DD-55D9-3DA8-B926-38CD7E660092}"/>
                </a:ext>
              </a:extLst>
            </p:cNvPr>
            <p:cNvGrpSpPr/>
            <p:nvPr/>
          </p:nvGrpSpPr>
          <p:grpSpPr>
            <a:xfrm>
              <a:off x="5662467" y="2433328"/>
              <a:ext cx="462156" cy="467999"/>
              <a:chOff x="5662467" y="2433328"/>
              <a:chExt cx="462156" cy="467999"/>
            </a:xfrm>
          </p:grpSpPr>
          <p:sp>
            <p:nvSpPr>
              <p:cNvPr id="23" name="Freeform 36">
                <a:extLst>
                  <a:ext uri="{FF2B5EF4-FFF2-40B4-BE49-F238E27FC236}">
                    <a16:creationId xmlns:a16="http://schemas.microsoft.com/office/drawing/2014/main" id="{919183E9-6BAA-5F0A-1FA1-B89E8A439DD0}"/>
                  </a:ext>
                </a:extLst>
              </p:cNvPr>
              <p:cNvSpPr/>
              <p:nvPr/>
            </p:nvSpPr>
            <p:spPr>
              <a:xfrm>
                <a:off x="5662467" y="2433328"/>
                <a:ext cx="436964" cy="433471"/>
              </a:xfrm>
              <a:custGeom>
                <a:avLst/>
                <a:gdLst>
                  <a:gd name="f0" fmla="val 10800000"/>
                  <a:gd name="f1" fmla="val 5400000"/>
                  <a:gd name="f2" fmla="val 180"/>
                  <a:gd name="f3" fmla="val w"/>
                  <a:gd name="f4" fmla="val h"/>
                  <a:gd name="f5" fmla="val 0"/>
                  <a:gd name="f6" fmla="val 561975"/>
                  <a:gd name="f7" fmla="val 557479"/>
                  <a:gd name="f8" fmla="val 280988"/>
                  <a:gd name="f9" fmla="val 348615"/>
                  <a:gd name="f10" fmla="val 410528"/>
                  <a:gd name="f11" fmla="val 533857"/>
                  <a:gd name="f12" fmla="val 459105"/>
                  <a:gd name="f13" fmla="val 494172"/>
                  <a:gd name="f14" fmla="val 511493"/>
                  <a:gd name="f15" fmla="val 546141"/>
                  <a:gd name="f16" fmla="val 515303"/>
                  <a:gd name="f17" fmla="val 549920"/>
                  <a:gd name="f18" fmla="val 520065"/>
                  <a:gd name="f19" fmla="val 551810"/>
                  <a:gd name="f20" fmla="val 524828"/>
                  <a:gd name="f21" fmla="val 529590"/>
                  <a:gd name="f22" fmla="val 534353"/>
                  <a:gd name="f23" fmla="val 538163"/>
                  <a:gd name="f24" fmla="val 545783"/>
                  <a:gd name="f25" fmla="val 538582"/>
                  <a:gd name="f26" fmla="val 527243"/>
                  <a:gd name="f27" fmla="val 519684"/>
                  <a:gd name="f28" fmla="val 486728"/>
                  <a:gd name="f29" fmla="val 468660"/>
                  <a:gd name="f30" fmla="val 533400"/>
                  <a:gd name="f31" fmla="val 418582"/>
                  <a:gd name="f32" fmla="val 352440"/>
                  <a:gd name="f33" fmla="val 278740"/>
                  <a:gd name="f34" fmla="val 124724"/>
                  <a:gd name="f35" fmla="val 436245"/>
                  <a:gd name="f36" fmla="val 125730"/>
                  <a:gd name="f37" fmla="val 432755"/>
                  <a:gd name="f38" fmla="val 126682"/>
                  <a:gd name="f39" fmla="val 37795"/>
                  <a:gd name="f40" fmla="val 415290"/>
                  <a:gd name="f41" fmla="val 523875"/>
                  <a:gd name="f42" fmla="val 145512"/>
                  <a:gd name="f43" fmla="val 411968"/>
                  <a:gd name="f44" fmla="val 146685"/>
                  <a:gd name="f45" fmla="val 38100"/>
                  <a:gd name="f46" fmla="val 147638"/>
                  <a:gd name="f47" fmla="+- 0 0 -90"/>
                  <a:gd name="f48" fmla="*/ f3 1 561975"/>
                  <a:gd name="f49" fmla="*/ f4 1 557479"/>
                  <a:gd name="f50" fmla="+- f7 0 f5"/>
                  <a:gd name="f51" fmla="+- f6 0 f5"/>
                  <a:gd name="f52" fmla="*/ f47 f0 1"/>
                  <a:gd name="f53" fmla="*/ f51 1 561975"/>
                  <a:gd name="f54" fmla="*/ f50 1 557479"/>
                  <a:gd name="f55" fmla="*/ 280988 f51 1"/>
                  <a:gd name="f56" fmla="*/ 557479 f50 1"/>
                  <a:gd name="f57" fmla="*/ 459105 f51 1"/>
                  <a:gd name="f58" fmla="*/ 494172 f50 1"/>
                  <a:gd name="f59" fmla="*/ 511493 f51 1"/>
                  <a:gd name="f60" fmla="*/ 546141 f50 1"/>
                  <a:gd name="f61" fmla="*/ 524828 f51 1"/>
                  <a:gd name="f62" fmla="*/ 551810 f50 1"/>
                  <a:gd name="f63" fmla="*/ 538163 f51 1"/>
                  <a:gd name="f64" fmla="*/ 519684 f50 1"/>
                  <a:gd name="f65" fmla="*/ 486728 f51 1"/>
                  <a:gd name="f66" fmla="*/ 468660 f50 1"/>
                  <a:gd name="f67" fmla="*/ 561975 f51 1"/>
                  <a:gd name="f68" fmla="*/ 278740 f50 1"/>
                  <a:gd name="f69" fmla="*/ 0 f50 1"/>
                  <a:gd name="f70" fmla="*/ 0 f51 1"/>
                  <a:gd name="f71" fmla="*/ 37795 f50 1"/>
                  <a:gd name="f72" fmla="*/ 523875 f51 1"/>
                  <a:gd name="f73" fmla="*/ 38100 f51 1"/>
                  <a:gd name="f74" fmla="*/ f52 1 f2"/>
                  <a:gd name="f75" fmla="*/ f55 1 561975"/>
                  <a:gd name="f76" fmla="*/ f56 1 557479"/>
                  <a:gd name="f77" fmla="*/ f57 1 561975"/>
                  <a:gd name="f78" fmla="*/ f58 1 557479"/>
                  <a:gd name="f79" fmla="*/ f59 1 561975"/>
                  <a:gd name="f80" fmla="*/ f60 1 557479"/>
                  <a:gd name="f81" fmla="*/ f61 1 561975"/>
                  <a:gd name="f82" fmla="*/ f62 1 557479"/>
                  <a:gd name="f83" fmla="*/ f63 1 561975"/>
                  <a:gd name="f84" fmla="*/ f64 1 557479"/>
                  <a:gd name="f85" fmla="*/ f65 1 561975"/>
                  <a:gd name="f86" fmla="*/ f66 1 557479"/>
                  <a:gd name="f87" fmla="*/ f67 1 561975"/>
                  <a:gd name="f88" fmla="*/ f68 1 557479"/>
                  <a:gd name="f89" fmla="*/ f69 1 557479"/>
                  <a:gd name="f90" fmla="*/ f70 1 561975"/>
                  <a:gd name="f91" fmla="*/ f71 1 557479"/>
                  <a:gd name="f92" fmla="*/ f72 1 561975"/>
                  <a:gd name="f93" fmla="*/ f73 1 561975"/>
                  <a:gd name="f94" fmla="*/ f5 1 f53"/>
                  <a:gd name="f95" fmla="*/ f6 1 f53"/>
                  <a:gd name="f96" fmla="*/ f5 1 f54"/>
                  <a:gd name="f97" fmla="*/ f7 1 f54"/>
                  <a:gd name="f98" fmla="+- f74 0 f1"/>
                  <a:gd name="f99" fmla="*/ f75 1 f53"/>
                  <a:gd name="f100" fmla="*/ f76 1 f54"/>
                  <a:gd name="f101" fmla="*/ f77 1 f53"/>
                  <a:gd name="f102" fmla="*/ f78 1 f54"/>
                  <a:gd name="f103" fmla="*/ f79 1 f53"/>
                  <a:gd name="f104" fmla="*/ f80 1 f54"/>
                  <a:gd name="f105" fmla="*/ f81 1 f53"/>
                  <a:gd name="f106" fmla="*/ f82 1 f54"/>
                  <a:gd name="f107" fmla="*/ f83 1 f53"/>
                  <a:gd name="f108" fmla="*/ f84 1 f54"/>
                  <a:gd name="f109" fmla="*/ f85 1 f53"/>
                  <a:gd name="f110" fmla="*/ f86 1 f54"/>
                  <a:gd name="f111" fmla="*/ f87 1 f53"/>
                  <a:gd name="f112" fmla="*/ f88 1 f54"/>
                  <a:gd name="f113" fmla="*/ f89 1 f54"/>
                  <a:gd name="f114" fmla="*/ f90 1 f53"/>
                  <a:gd name="f115" fmla="*/ f91 1 f54"/>
                  <a:gd name="f116" fmla="*/ f92 1 f53"/>
                  <a:gd name="f117" fmla="*/ f93 1 f53"/>
                  <a:gd name="f118" fmla="*/ f94 f48 1"/>
                  <a:gd name="f119" fmla="*/ f95 f48 1"/>
                  <a:gd name="f120" fmla="*/ f97 f49 1"/>
                  <a:gd name="f121" fmla="*/ f96 f49 1"/>
                  <a:gd name="f122" fmla="*/ f99 f48 1"/>
                  <a:gd name="f123" fmla="*/ f100 f49 1"/>
                  <a:gd name="f124" fmla="*/ f101 f48 1"/>
                  <a:gd name="f125" fmla="*/ f102 f49 1"/>
                  <a:gd name="f126" fmla="*/ f103 f48 1"/>
                  <a:gd name="f127" fmla="*/ f104 f49 1"/>
                  <a:gd name="f128" fmla="*/ f105 f48 1"/>
                  <a:gd name="f129" fmla="*/ f106 f49 1"/>
                  <a:gd name="f130" fmla="*/ f107 f48 1"/>
                  <a:gd name="f131" fmla="*/ f108 f49 1"/>
                  <a:gd name="f132" fmla="*/ f109 f48 1"/>
                  <a:gd name="f133" fmla="*/ f110 f49 1"/>
                  <a:gd name="f134" fmla="*/ f111 f48 1"/>
                  <a:gd name="f135" fmla="*/ f112 f49 1"/>
                  <a:gd name="f136" fmla="*/ f113 f49 1"/>
                  <a:gd name="f137" fmla="*/ f114 f48 1"/>
                  <a:gd name="f138" fmla="*/ f115 f49 1"/>
                  <a:gd name="f139" fmla="*/ f116 f48 1"/>
                  <a:gd name="f140" fmla="*/ f117 f48 1"/>
                </a:gdLst>
                <a:ahLst/>
                <a:cxnLst>
                  <a:cxn ang="3cd4">
                    <a:pos x="hc" y="t"/>
                  </a:cxn>
                  <a:cxn ang="0">
                    <a:pos x="r" y="vc"/>
                  </a:cxn>
                  <a:cxn ang="cd4">
                    <a:pos x="hc" y="b"/>
                  </a:cxn>
                  <a:cxn ang="cd2">
                    <a:pos x="l" y="vc"/>
                  </a:cxn>
                  <a:cxn ang="f98">
                    <a:pos x="f122" y="f123"/>
                  </a:cxn>
                  <a:cxn ang="f98">
                    <a:pos x="f124" y="f125"/>
                  </a:cxn>
                  <a:cxn ang="f98">
                    <a:pos x="f126" y="f127"/>
                  </a:cxn>
                  <a:cxn ang="f98">
                    <a:pos x="f128" y="f129"/>
                  </a:cxn>
                  <a:cxn ang="f98">
                    <a:pos x="f130" y="f127"/>
                  </a:cxn>
                  <a:cxn ang="f98">
                    <a:pos x="f130" y="f131"/>
                  </a:cxn>
                  <a:cxn ang="f98">
                    <a:pos x="f132" y="f133"/>
                  </a:cxn>
                  <a:cxn ang="f98">
                    <a:pos x="f134" y="f135"/>
                  </a:cxn>
                  <a:cxn ang="f98">
                    <a:pos x="f122" y="f136"/>
                  </a:cxn>
                  <a:cxn ang="f98">
                    <a:pos x="f137" y="f135"/>
                  </a:cxn>
                  <a:cxn ang="f98">
                    <a:pos x="f122" y="f123"/>
                  </a:cxn>
                  <a:cxn ang="f98">
                    <a:pos x="f122" y="f138"/>
                  </a:cxn>
                  <a:cxn ang="f98">
                    <a:pos x="f139" y="f135"/>
                  </a:cxn>
                  <a:cxn ang="f98">
                    <a:pos x="f122" y="f131"/>
                  </a:cxn>
                  <a:cxn ang="f98">
                    <a:pos x="f140" y="f135"/>
                  </a:cxn>
                  <a:cxn ang="f98">
                    <a:pos x="f122" y="f138"/>
                  </a:cxn>
                </a:cxnLst>
                <a:rect l="f118" t="f121" r="f119" b="f120"/>
                <a:pathLst>
                  <a:path w="561975" h="557479">
                    <a:moveTo>
                      <a:pt x="f8" y="f7"/>
                    </a:moveTo>
                    <a:cubicBezTo>
                      <a:pt x="f9" y="f7"/>
                      <a:pt x="f10" y="f11"/>
                      <a:pt x="f12" y="f13"/>
                    </a:cubicBezTo>
                    <a:lnTo>
                      <a:pt x="f14" y="f15"/>
                    </a:lnTo>
                    <a:cubicBezTo>
                      <a:pt x="f16" y="f17"/>
                      <a:pt x="f18" y="f19"/>
                      <a:pt x="f20" y="f19"/>
                    </a:cubicBezTo>
                    <a:cubicBezTo>
                      <a:pt x="f21" y="f19"/>
                      <a:pt x="f22" y="f17"/>
                      <a:pt x="f23" y="f15"/>
                    </a:cubicBezTo>
                    <a:cubicBezTo>
                      <a:pt x="f24" y="f25"/>
                      <a:pt x="f24" y="f26"/>
                      <a:pt x="f23" y="f27"/>
                    </a:cubicBezTo>
                    <a:lnTo>
                      <a:pt x="f28" y="f29"/>
                    </a:lnTo>
                    <a:cubicBezTo>
                      <a:pt x="f30" y="f31"/>
                      <a:pt x="f6" y="f32"/>
                      <a:pt x="f6" y="f33"/>
                    </a:cubicBezTo>
                    <a:cubicBezTo>
                      <a:pt x="f6" y="f34"/>
                      <a:pt x="f35" y="f5"/>
                      <a:pt x="f8" y="f5"/>
                    </a:cubicBezTo>
                    <a:cubicBezTo>
                      <a:pt x="f36" y="f5"/>
                      <a:pt x="f5" y="f34"/>
                      <a:pt x="f5" y="f33"/>
                    </a:cubicBezTo>
                    <a:cubicBezTo>
                      <a:pt x="f5" y="f37"/>
                      <a:pt x="f38" y="f7"/>
                      <a:pt x="f8" y="f7"/>
                    </a:cubicBezTo>
                    <a:close/>
                    <a:moveTo>
                      <a:pt x="f8" y="f39"/>
                    </a:moveTo>
                    <a:cubicBezTo>
                      <a:pt x="f40" y="f39"/>
                      <a:pt x="f41" y="f42"/>
                      <a:pt x="f41" y="f33"/>
                    </a:cubicBezTo>
                    <a:cubicBezTo>
                      <a:pt x="f41" y="f43"/>
                      <a:pt x="f40" y="f27"/>
                      <a:pt x="f8" y="f27"/>
                    </a:cubicBezTo>
                    <a:cubicBezTo>
                      <a:pt x="f44" y="f27"/>
                      <a:pt x="f45" y="f43"/>
                      <a:pt x="f45" y="f33"/>
                    </a:cubicBezTo>
                    <a:cubicBezTo>
                      <a:pt x="f45" y="f42"/>
                      <a:pt x="f46" y="f39"/>
                      <a:pt x="f8" y="f3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4" name="Freeform 37">
                <a:extLst>
                  <a:ext uri="{FF2B5EF4-FFF2-40B4-BE49-F238E27FC236}">
                    <a16:creationId xmlns:a16="http://schemas.microsoft.com/office/drawing/2014/main" id="{799AD566-3489-3F76-FC91-88D505342ACB}"/>
                  </a:ext>
                </a:extLst>
              </p:cNvPr>
              <p:cNvSpPr/>
              <p:nvPr/>
            </p:nvSpPr>
            <p:spPr>
              <a:xfrm>
                <a:off x="6086109" y="2862392"/>
                <a:ext cx="38514" cy="38935"/>
              </a:xfrm>
              <a:custGeom>
                <a:avLst/>
                <a:gdLst>
                  <a:gd name="f0" fmla="val 10800000"/>
                  <a:gd name="f1" fmla="val 5400000"/>
                  <a:gd name="f2" fmla="val 180"/>
                  <a:gd name="f3" fmla="val w"/>
                  <a:gd name="f4" fmla="val h"/>
                  <a:gd name="f5" fmla="val 0"/>
                  <a:gd name="f6" fmla="val 49529"/>
                  <a:gd name="f7" fmla="val 50078"/>
                  <a:gd name="f8" fmla="val 5715"/>
                  <a:gd name="f9" fmla="val 33071"/>
                  <a:gd name="f10" fmla="val 17145"/>
                  <a:gd name="f11" fmla="val 44409"/>
                  <a:gd name="f12" fmla="val 20955"/>
                  <a:gd name="f13" fmla="val 48189"/>
                  <a:gd name="f14" fmla="val 25717"/>
                  <a:gd name="f15" fmla="val 50079"/>
                  <a:gd name="f16" fmla="val 30480"/>
                  <a:gd name="f17" fmla="val 35242"/>
                  <a:gd name="f18" fmla="val 40005"/>
                  <a:gd name="f19" fmla="val 43815"/>
                  <a:gd name="f20" fmla="val 51435"/>
                  <a:gd name="f21" fmla="val 36850"/>
                  <a:gd name="f22" fmla="val 25512"/>
                  <a:gd name="f23" fmla="val 17953"/>
                  <a:gd name="f24" fmla="val 32385"/>
                  <a:gd name="f25" fmla="val 5669"/>
                  <a:gd name="f26" fmla="val 24765"/>
                  <a:gd name="f27" fmla="+- 0 0 1890"/>
                  <a:gd name="f28" fmla="val 13335"/>
                  <a:gd name="f29" fmla="+- 0 0 1905"/>
                  <a:gd name="f30" fmla="val 13228"/>
                  <a:gd name="f31" fmla="+- 0 0 -90"/>
                  <a:gd name="f32" fmla="*/ f3 1 49529"/>
                  <a:gd name="f33" fmla="*/ f4 1 50078"/>
                  <a:gd name="f34" fmla="+- f7 0 f5"/>
                  <a:gd name="f35" fmla="+- f6 0 f5"/>
                  <a:gd name="f36" fmla="*/ f31 f0 1"/>
                  <a:gd name="f37" fmla="*/ f35 1 49529"/>
                  <a:gd name="f38" fmla="*/ f34 1 50078"/>
                  <a:gd name="f39" fmla="*/ 5715 f35 1"/>
                  <a:gd name="f40" fmla="*/ 33071 f34 1"/>
                  <a:gd name="f41" fmla="*/ 17145 f35 1"/>
                  <a:gd name="f42" fmla="*/ 44409 f34 1"/>
                  <a:gd name="f43" fmla="*/ 30480 f35 1"/>
                  <a:gd name="f44" fmla="*/ 50079 f34 1"/>
                  <a:gd name="f45" fmla="*/ 43815 f35 1"/>
                  <a:gd name="f46" fmla="*/ 17953 f34 1"/>
                  <a:gd name="f47" fmla="*/ 32385 f35 1"/>
                  <a:gd name="f48" fmla="*/ 5669 f34 1"/>
                  <a:gd name="f49" fmla="*/ f36 1 f2"/>
                  <a:gd name="f50" fmla="*/ f39 1 49529"/>
                  <a:gd name="f51" fmla="*/ f40 1 50078"/>
                  <a:gd name="f52" fmla="*/ f41 1 49529"/>
                  <a:gd name="f53" fmla="*/ f42 1 50078"/>
                  <a:gd name="f54" fmla="*/ f43 1 49529"/>
                  <a:gd name="f55" fmla="*/ f44 1 50078"/>
                  <a:gd name="f56" fmla="*/ f45 1 49529"/>
                  <a:gd name="f57" fmla="*/ f46 1 50078"/>
                  <a:gd name="f58" fmla="*/ f47 1 49529"/>
                  <a:gd name="f59" fmla="*/ f48 1 50078"/>
                  <a:gd name="f60" fmla="*/ f5 1 f37"/>
                  <a:gd name="f61" fmla="*/ f6 1 f37"/>
                  <a:gd name="f62" fmla="*/ f5 1 f38"/>
                  <a:gd name="f63" fmla="*/ f7 1 f38"/>
                  <a:gd name="f64" fmla="+- f49 0 f1"/>
                  <a:gd name="f65" fmla="*/ f50 1 f37"/>
                  <a:gd name="f66" fmla="*/ f51 1 f38"/>
                  <a:gd name="f67" fmla="*/ f52 1 f37"/>
                  <a:gd name="f68" fmla="*/ f53 1 f38"/>
                  <a:gd name="f69" fmla="*/ f54 1 f37"/>
                  <a:gd name="f70" fmla="*/ f55 1 f38"/>
                  <a:gd name="f71" fmla="*/ f56 1 f37"/>
                  <a:gd name="f72" fmla="*/ f57 1 f38"/>
                  <a:gd name="f73" fmla="*/ f58 1 f37"/>
                  <a:gd name="f74" fmla="*/ f59 1 f38"/>
                  <a:gd name="f75" fmla="*/ f60 f32 1"/>
                  <a:gd name="f76" fmla="*/ f61 f32 1"/>
                  <a:gd name="f77" fmla="*/ f63 f33 1"/>
                  <a:gd name="f78" fmla="*/ f62 f33 1"/>
                  <a:gd name="f79" fmla="*/ f65 f32 1"/>
                  <a:gd name="f80" fmla="*/ f66 f33 1"/>
                  <a:gd name="f81" fmla="*/ f67 f32 1"/>
                  <a:gd name="f82" fmla="*/ f68 f33 1"/>
                  <a:gd name="f83" fmla="*/ f69 f32 1"/>
                  <a:gd name="f84" fmla="*/ f70 f33 1"/>
                  <a:gd name="f85" fmla="*/ f71 f32 1"/>
                  <a:gd name="f86" fmla="*/ f72 f33 1"/>
                  <a:gd name="f87" fmla="*/ f73 f32 1"/>
                  <a:gd name="f88" fmla="*/ f74 f33 1"/>
                </a:gdLst>
                <a:ahLst/>
                <a:cxnLst>
                  <a:cxn ang="3cd4">
                    <a:pos x="hc" y="t"/>
                  </a:cxn>
                  <a:cxn ang="0">
                    <a:pos x="r" y="vc"/>
                  </a:cxn>
                  <a:cxn ang="cd4">
                    <a:pos x="hc" y="b"/>
                  </a:cxn>
                  <a:cxn ang="cd2">
                    <a:pos x="l" y="vc"/>
                  </a:cxn>
                  <a:cxn ang="f64">
                    <a:pos x="f79" y="f80"/>
                  </a:cxn>
                  <a:cxn ang="f64">
                    <a:pos x="f81" y="f82"/>
                  </a:cxn>
                  <a:cxn ang="f64">
                    <a:pos x="f83" y="f84"/>
                  </a:cxn>
                  <a:cxn ang="f64">
                    <a:pos x="f85" y="f82"/>
                  </a:cxn>
                  <a:cxn ang="f64">
                    <a:pos x="f85" y="f86"/>
                  </a:cxn>
                  <a:cxn ang="f64">
                    <a:pos x="f87" y="f88"/>
                  </a:cxn>
                  <a:cxn ang="f64">
                    <a:pos x="f79" y="f88"/>
                  </a:cxn>
                  <a:cxn ang="f64">
                    <a:pos x="f79" y="f80"/>
                  </a:cxn>
                </a:cxnLst>
                <a:rect l="f75" t="f78" r="f76" b="f77"/>
                <a:pathLst>
                  <a:path w="49529" h="50078">
                    <a:moveTo>
                      <a:pt x="f8" y="f9"/>
                    </a:moveTo>
                    <a:lnTo>
                      <a:pt x="f10" y="f11"/>
                    </a:lnTo>
                    <a:cubicBezTo>
                      <a:pt x="f12" y="f13"/>
                      <a:pt x="f14" y="f15"/>
                      <a:pt x="f16" y="f15"/>
                    </a:cubicBezTo>
                    <a:cubicBezTo>
                      <a:pt x="f17" y="f15"/>
                      <a:pt x="f18" y="f13"/>
                      <a:pt x="f19" y="f11"/>
                    </a:cubicBezTo>
                    <a:cubicBezTo>
                      <a:pt x="f20" y="f21"/>
                      <a:pt x="f20" y="f22"/>
                      <a:pt x="f19" y="f23"/>
                    </a:cubicBezTo>
                    <a:lnTo>
                      <a:pt x="f24" y="f25"/>
                    </a:lnTo>
                    <a:cubicBezTo>
                      <a:pt x="f26" y="f27"/>
                      <a:pt x="f28" y="f27"/>
                      <a:pt x="f8" y="f25"/>
                    </a:cubicBezTo>
                    <a:cubicBezTo>
                      <a:pt x="f29" y="f30"/>
                      <a:pt x="f29" y="f22"/>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5" name="Freeform 38">
                <a:extLst>
                  <a:ext uri="{FF2B5EF4-FFF2-40B4-BE49-F238E27FC236}">
                    <a16:creationId xmlns:a16="http://schemas.microsoft.com/office/drawing/2014/main" id="{0814E34D-A276-34EB-7D79-B1E4170A5C74}"/>
                  </a:ext>
                </a:extLst>
              </p:cNvPr>
              <p:cNvSpPr/>
              <p:nvPr/>
            </p:nvSpPr>
            <p:spPr>
              <a:xfrm>
                <a:off x="5773567" y="2646392"/>
                <a:ext cx="29626" cy="88166"/>
              </a:xfrm>
              <a:custGeom>
                <a:avLst/>
                <a:gdLst>
                  <a:gd name="f0" fmla="val 10800000"/>
                  <a:gd name="f1" fmla="val 5400000"/>
                  <a:gd name="f2" fmla="val 180"/>
                  <a:gd name="f3" fmla="val w"/>
                  <a:gd name="f4" fmla="val h"/>
                  <a:gd name="f5" fmla="val 0"/>
                  <a:gd name="f6" fmla="val 38100"/>
                  <a:gd name="f7" fmla="val 113385"/>
                  <a:gd name="f8" fmla="val 19050"/>
                  <a:gd name="f9" fmla="val 113386"/>
                  <a:gd name="f10" fmla="val 29528"/>
                  <a:gd name="f11" fmla="val 104882"/>
                  <a:gd name="f12" fmla="val 94488"/>
                  <a:gd name="f13" fmla="val 18898"/>
                  <a:gd name="f14" fmla="val 8504"/>
                  <a:gd name="f15" fmla="val 8573"/>
                  <a:gd name="f16" fmla="+- 0 0 -90"/>
                  <a:gd name="f17" fmla="*/ f3 1 38100"/>
                  <a:gd name="f18" fmla="*/ f4 1 113385"/>
                  <a:gd name="f19" fmla="+- f7 0 f5"/>
                  <a:gd name="f20" fmla="+- f6 0 f5"/>
                  <a:gd name="f21" fmla="*/ f16 f0 1"/>
                  <a:gd name="f22" fmla="*/ f20 1 38100"/>
                  <a:gd name="f23" fmla="*/ f19 1 113385"/>
                  <a:gd name="f24" fmla="*/ 19050 f20 1"/>
                  <a:gd name="f25" fmla="*/ 113386 f19 1"/>
                  <a:gd name="f26" fmla="*/ 38100 f20 1"/>
                  <a:gd name="f27" fmla="*/ 94488 f19 1"/>
                  <a:gd name="f28" fmla="*/ 18898 f19 1"/>
                  <a:gd name="f29" fmla="*/ 0 f19 1"/>
                  <a:gd name="f30" fmla="*/ 0 f20 1"/>
                  <a:gd name="f31" fmla="*/ f21 1 f2"/>
                  <a:gd name="f32" fmla="*/ f24 1 38100"/>
                  <a:gd name="f33" fmla="*/ f25 1 113385"/>
                  <a:gd name="f34" fmla="*/ f26 1 38100"/>
                  <a:gd name="f35" fmla="*/ f27 1 113385"/>
                  <a:gd name="f36" fmla="*/ f28 1 113385"/>
                  <a:gd name="f37" fmla="*/ f29 1 113385"/>
                  <a:gd name="f38" fmla="*/ f30 1 3810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7" y="f58"/>
                  </a:cxn>
                  <a:cxn ang="f43">
                    <a:pos x="f57" y="f59"/>
                  </a:cxn>
                  <a:cxn ang="f43">
                    <a:pos x="f55" y="f60"/>
                  </a:cxn>
                  <a:cxn ang="f43">
                    <a:pos x="f61" y="f59"/>
                  </a:cxn>
                  <a:cxn ang="f43">
                    <a:pos x="f61" y="f58"/>
                  </a:cxn>
                  <a:cxn ang="f43">
                    <a:pos x="f55" y="f56"/>
                  </a:cxn>
                </a:cxnLst>
                <a:rect l="f51" t="f54" r="f52" b="f53"/>
                <a:pathLst>
                  <a:path w="38100" h="113385">
                    <a:moveTo>
                      <a:pt x="f8" y="f9"/>
                    </a:moveTo>
                    <a:cubicBezTo>
                      <a:pt x="f10" y="f9"/>
                      <a:pt x="f6" y="f11"/>
                      <a:pt x="f6" y="f12"/>
                    </a:cubicBezTo>
                    <a:lnTo>
                      <a:pt x="f6" y="f13"/>
                    </a:lnTo>
                    <a:cubicBezTo>
                      <a:pt x="f6" y="f14"/>
                      <a:pt x="f10" y="f5"/>
                      <a:pt x="f8" y="f5"/>
                    </a:cubicBezTo>
                    <a:cubicBezTo>
                      <a:pt x="f15" y="f5"/>
                      <a:pt x="f5" y="f14"/>
                      <a:pt x="f5" y="f13"/>
                    </a:cubicBezTo>
                    <a:lnTo>
                      <a:pt x="f5" y="f12"/>
                    </a:lnTo>
                    <a:cubicBezTo>
                      <a:pt x="f5" y="f11"/>
                      <a:pt x="f1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6" name="Freeform 39">
                <a:extLst>
                  <a:ext uri="{FF2B5EF4-FFF2-40B4-BE49-F238E27FC236}">
                    <a16:creationId xmlns:a16="http://schemas.microsoft.com/office/drawing/2014/main" id="{954B0A44-0769-CD3C-EB9D-0278C96CA495}"/>
                  </a:ext>
                </a:extLst>
              </p:cNvPr>
              <p:cNvSpPr/>
              <p:nvPr/>
            </p:nvSpPr>
            <p:spPr>
              <a:xfrm>
                <a:off x="5855031" y="2602309"/>
                <a:ext cx="29626" cy="37472"/>
              </a:xfrm>
              <a:custGeom>
                <a:avLst/>
                <a:gdLst>
                  <a:gd name="f0" fmla="val 10800000"/>
                  <a:gd name="f1" fmla="val 5400000"/>
                  <a:gd name="f2" fmla="val 180"/>
                  <a:gd name="f3" fmla="val w"/>
                  <a:gd name="f4" fmla="val h"/>
                  <a:gd name="f5" fmla="val 0"/>
                  <a:gd name="f6" fmla="val 38100"/>
                  <a:gd name="f7" fmla="val 48188"/>
                  <a:gd name="f8" fmla="val 19050"/>
                  <a:gd name="f9" fmla="val 48189"/>
                  <a:gd name="f10" fmla="val 29528"/>
                  <a:gd name="f11" fmla="val 39685"/>
                  <a:gd name="f12" fmla="val 29291"/>
                  <a:gd name="f13" fmla="val 18898"/>
                  <a:gd name="f14" fmla="val 8504"/>
                  <a:gd name="f15" fmla="val 8573"/>
                  <a:gd name="f16" fmla="+- 0 0 -90"/>
                  <a:gd name="f17" fmla="*/ f3 1 38100"/>
                  <a:gd name="f18" fmla="*/ f4 1 48188"/>
                  <a:gd name="f19" fmla="+- f7 0 f5"/>
                  <a:gd name="f20" fmla="+- f6 0 f5"/>
                  <a:gd name="f21" fmla="*/ f16 f0 1"/>
                  <a:gd name="f22" fmla="*/ f20 1 38100"/>
                  <a:gd name="f23" fmla="*/ f19 1 48188"/>
                  <a:gd name="f24" fmla="*/ 19050 f20 1"/>
                  <a:gd name="f25" fmla="*/ 48189 f19 1"/>
                  <a:gd name="f26" fmla="*/ 38100 f20 1"/>
                  <a:gd name="f27" fmla="*/ 29291 f19 1"/>
                  <a:gd name="f28" fmla="*/ 18898 f19 1"/>
                  <a:gd name="f29" fmla="*/ 0 f19 1"/>
                  <a:gd name="f30" fmla="*/ 0 f20 1"/>
                  <a:gd name="f31" fmla="*/ f21 1 f2"/>
                  <a:gd name="f32" fmla="*/ f24 1 38100"/>
                  <a:gd name="f33" fmla="*/ f25 1 48188"/>
                  <a:gd name="f34" fmla="*/ f26 1 38100"/>
                  <a:gd name="f35" fmla="*/ f27 1 48188"/>
                  <a:gd name="f36" fmla="*/ f28 1 48188"/>
                  <a:gd name="f37" fmla="*/ f29 1 48188"/>
                  <a:gd name="f38" fmla="*/ f30 1 3810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7" y="f58"/>
                  </a:cxn>
                  <a:cxn ang="f43">
                    <a:pos x="f57" y="f59"/>
                  </a:cxn>
                  <a:cxn ang="f43">
                    <a:pos x="f55" y="f60"/>
                  </a:cxn>
                  <a:cxn ang="f43">
                    <a:pos x="f61" y="f59"/>
                  </a:cxn>
                  <a:cxn ang="f43">
                    <a:pos x="f61" y="f58"/>
                  </a:cxn>
                  <a:cxn ang="f43">
                    <a:pos x="f55" y="f56"/>
                  </a:cxn>
                </a:cxnLst>
                <a:rect l="f51" t="f54" r="f52" b="f53"/>
                <a:pathLst>
                  <a:path w="38100" h="48188">
                    <a:moveTo>
                      <a:pt x="f8" y="f9"/>
                    </a:moveTo>
                    <a:cubicBezTo>
                      <a:pt x="f10" y="f9"/>
                      <a:pt x="f6" y="f11"/>
                      <a:pt x="f6" y="f12"/>
                    </a:cubicBezTo>
                    <a:lnTo>
                      <a:pt x="f6" y="f13"/>
                    </a:lnTo>
                    <a:cubicBezTo>
                      <a:pt x="f6" y="f14"/>
                      <a:pt x="f10" y="f5"/>
                      <a:pt x="f8" y="f5"/>
                    </a:cubicBezTo>
                    <a:cubicBezTo>
                      <a:pt x="f15" y="f5"/>
                      <a:pt x="f5" y="f14"/>
                      <a:pt x="f5" y="f13"/>
                    </a:cubicBezTo>
                    <a:lnTo>
                      <a:pt x="f5" y="f12"/>
                    </a:lnTo>
                    <a:cubicBezTo>
                      <a:pt x="f5" y="f11"/>
                      <a:pt x="f1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7" name="Freeform 40">
                <a:extLst>
                  <a:ext uri="{FF2B5EF4-FFF2-40B4-BE49-F238E27FC236}">
                    <a16:creationId xmlns:a16="http://schemas.microsoft.com/office/drawing/2014/main" id="{20C06050-5772-186B-28BE-D0E54DC859B4}"/>
                  </a:ext>
                </a:extLst>
              </p:cNvPr>
              <p:cNvSpPr/>
              <p:nvPr/>
            </p:nvSpPr>
            <p:spPr>
              <a:xfrm>
                <a:off x="5855031" y="2651531"/>
                <a:ext cx="29626" cy="83018"/>
              </a:xfrm>
              <a:custGeom>
                <a:avLst/>
                <a:gdLst>
                  <a:gd name="f0" fmla="val 10800000"/>
                  <a:gd name="f1" fmla="val 5400000"/>
                  <a:gd name="f2" fmla="val 180"/>
                  <a:gd name="f3" fmla="val w"/>
                  <a:gd name="f4" fmla="val h"/>
                  <a:gd name="f5" fmla="val 0"/>
                  <a:gd name="f6" fmla="val 38100"/>
                  <a:gd name="f7" fmla="val 106771"/>
                  <a:gd name="f8" fmla="val 19050"/>
                  <a:gd name="f9" fmla="val 29528"/>
                  <a:gd name="f10" fmla="val 98268"/>
                  <a:gd name="f11" fmla="val 87874"/>
                  <a:gd name="f12" fmla="val 18898"/>
                  <a:gd name="f13" fmla="val 8504"/>
                  <a:gd name="f14" fmla="val 8573"/>
                  <a:gd name="f15" fmla="+- 0 0 -90"/>
                  <a:gd name="f16" fmla="*/ f3 1 38100"/>
                  <a:gd name="f17" fmla="*/ f4 1 106771"/>
                  <a:gd name="f18" fmla="+- f7 0 f5"/>
                  <a:gd name="f19" fmla="+- f6 0 f5"/>
                  <a:gd name="f20" fmla="*/ f15 f0 1"/>
                  <a:gd name="f21" fmla="*/ f19 1 38100"/>
                  <a:gd name="f22" fmla="*/ f18 1 106771"/>
                  <a:gd name="f23" fmla="*/ 19050 f19 1"/>
                  <a:gd name="f24" fmla="*/ 106771 f18 1"/>
                  <a:gd name="f25" fmla="*/ 38100 f19 1"/>
                  <a:gd name="f26" fmla="*/ 87874 f18 1"/>
                  <a:gd name="f27" fmla="*/ 18898 f18 1"/>
                  <a:gd name="f28" fmla="*/ 0 f18 1"/>
                  <a:gd name="f29" fmla="*/ 0 f19 1"/>
                  <a:gd name="f30" fmla="*/ f20 1 f2"/>
                  <a:gd name="f31" fmla="*/ f23 1 38100"/>
                  <a:gd name="f32" fmla="*/ f24 1 106771"/>
                  <a:gd name="f33" fmla="*/ f25 1 38100"/>
                  <a:gd name="f34" fmla="*/ f26 1 106771"/>
                  <a:gd name="f35" fmla="*/ f27 1 106771"/>
                  <a:gd name="f36" fmla="*/ f28 1 106771"/>
                  <a:gd name="f37" fmla="*/ f29 1 3810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6" y="f57"/>
                  </a:cxn>
                  <a:cxn ang="f42">
                    <a:pos x="f56" y="f58"/>
                  </a:cxn>
                  <a:cxn ang="f42">
                    <a:pos x="f54" y="f59"/>
                  </a:cxn>
                  <a:cxn ang="f42">
                    <a:pos x="f60" y="f58"/>
                  </a:cxn>
                  <a:cxn ang="f42">
                    <a:pos x="f60" y="f57"/>
                  </a:cxn>
                  <a:cxn ang="f42">
                    <a:pos x="f54" y="f55"/>
                  </a:cxn>
                </a:cxnLst>
                <a:rect l="f50" t="f53" r="f51" b="f52"/>
                <a:pathLst>
                  <a:path w="38100" h="106771">
                    <a:moveTo>
                      <a:pt x="f8" y="f7"/>
                    </a:moveTo>
                    <a:cubicBezTo>
                      <a:pt x="f9" y="f7"/>
                      <a:pt x="f6" y="f10"/>
                      <a:pt x="f6" y="f11"/>
                    </a:cubicBezTo>
                    <a:lnTo>
                      <a:pt x="f6" y="f12"/>
                    </a:lnTo>
                    <a:cubicBezTo>
                      <a:pt x="f6" y="f13"/>
                      <a:pt x="f9" y="f5"/>
                      <a:pt x="f8" y="f5"/>
                    </a:cubicBezTo>
                    <a:cubicBezTo>
                      <a:pt x="f14" y="f5"/>
                      <a:pt x="f5" y="f13"/>
                      <a:pt x="f5" y="f12"/>
                    </a:cubicBezTo>
                    <a:lnTo>
                      <a:pt x="f5" y="f11"/>
                    </a:lnTo>
                    <a:cubicBezTo>
                      <a:pt x="f5" y="f10"/>
                      <a:pt x="f14" y="f7"/>
                      <a:pt x="f8" y="f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8" name="Freeform 41">
                <a:extLst>
                  <a:ext uri="{FF2B5EF4-FFF2-40B4-BE49-F238E27FC236}">
                    <a16:creationId xmlns:a16="http://schemas.microsoft.com/office/drawing/2014/main" id="{A1F7C85B-F882-C170-EBD0-2ABE8D1908A3}"/>
                  </a:ext>
                </a:extLst>
              </p:cNvPr>
              <p:cNvSpPr/>
              <p:nvPr/>
            </p:nvSpPr>
            <p:spPr>
              <a:xfrm>
                <a:off x="5936504" y="2558226"/>
                <a:ext cx="29626" cy="176323"/>
              </a:xfrm>
              <a:custGeom>
                <a:avLst/>
                <a:gdLst>
                  <a:gd name="f0" fmla="val 10800000"/>
                  <a:gd name="f1" fmla="val 5400000"/>
                  <a:gd name="f2" fmla="val 180"/>
                  <a:gd name="f3" fmla="val w"/>
                  <a:gd name="f4" fmla="val h"/>
                  <a:gd name="f5" fmla="val 0"/>
                  <a:gd name="f6" fmla="val 38100"/>
                  <a:gd name="f7" fmla="val 226771"/>
                  <a:gd name="f8" fmla="val 19050"/>
                  <a:gd name="f9" fmla="val 29528"/>
                  <a:gd name="f10" fmla="val 218267"/>
                  <a:gd name="f11" fmla="val 207874"/>
                  <a:gd name="f12" fmla="val 18898"/>
                  <a:gd name="f13" fmla="val 8504"/>
                  <a:gd name="f14" fmla="val 8573"/>
                  <a:gd name="f15" fmla="+- 0 0 -90"/>
                  <a:gd name="f16" fmla="*/ f3 1 38100"/>
                  <a:gd name="f17" fmla="*/ f4 1 226771"/>
                  <a:gd name="f18" fmla="+- f7 0 f5"/>
                  <a:gd name="f19" fmla="+- f6 0 f5"/>
                  <a:gd name="f20" fmla="*/ f15 f0 1"/>
                  <a:gd name="f21" fmla="*/ f19 1 38100"/>
                  <a:gd name="f22" fmla="*/ f18 1 226771"/>
                  <a:gd name="f23" fmla="*/ 19050 f19 1"/>
                  <a:gd name="f24" fmla="*/ 226771 f18 1"/>
                  <a:gd name="f25" fmla="*/ 38100 f19 1"/>
                  <a:gd name="f26" fmla="*/ 207874 f18 1"/>
                  <a:gd name="f27" fmla="*/ 18898 f18 1"/>
                  <a:gd name="f28" fmla="*/ 0 f18 1"/>
                  <a:gd name="f29" fmla="*/ 0 f19 1"/>
                  <a:gd name="f30" fmla="*/ f20 1 f2"/>
                  <a:gd name="f31" fmla="*/ f23 1 38100"/>
                  <a:gd name="f32" fmla="*/ f24 1 226771"/>
                  <a:gd name="f33" fmla="*/ f25 1 38100"/>
                  <a:gd name="f34" fmla="*/ f26 1 226771"/>
                  <a:gd name="f35" fmla="*/ f27 1 226771"/>
                  <a:gd name="f36" fmla="*/ f28 1 226771"/>
                  <a:gd name="f37" fmla="*/ f29 1 3810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6" y="f57"/>
                  </a:cxn>
                  <a:cxn ang="f42">
                    <a:pos x="f56" y="f58"/>
                  </a:cxn>
                  <a:cxn ang="f42">
                    <a:pos x="f54" y="f59"/>
                  </a:cxn>
                  <a:cxn ang="f42">
                    <a:pos x="f60" y="f58"/>
                  </a:cxn>
                  <a:cxn ang="f42">
                    <a:pos x="f60" y="f57"/>
                  </a:cxn>
                  <a:cxn ang="f42">
                    <a:pos x="f54" y="f55"/>
                  </a:cxn>
                </a:cxnLst>
                <a:rect l="f50" t="f53" r="f51" b="f52"/>
                <a:pathLst>
                  <a:path w="38100" h="226771">
                    <a:moveTo>
                      <a:pt x="f8" y="f7"/>
                    </a:moveTo>
                    <a:cubicBezTo>
                      <a:pt x="f9" y="f7"/>
                      <a:pt x="f6" y="f10"/>
                      <a:pt x="f6" y="f11"/>
                    </a:cubicBezTo>
                    <a:lnTo>
                      <a:pt x="f6" y="f12"/>
                    </a:lnTo>
                    <a:cubicBezTo>
                      <a:pt x="f6" y="f13"/>
                      <a:pt x="f9" y="f5"/>
                      <a:pt x="f8" y="f5"/>
                    </a:cubicBezTo>
                    <a:cubicBezTo>
                      <a:pt x="f14" y="f5"/>
                      <a:pt x="f5" y="f13"/>
                      <a:pt x="f5" y="f12"/>
                    </a:cubicBezTo>
                    <a:lnTo>
                      <a:pt x="f5" y="f11"/>
                    </a:lnTo>
                    <a:cubicBezTo>
                      <a:pt x="f5" y="f10"/>
                      <a:pt x="f14" y="f7"/>
                      <a:pt x="f8" y="f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9" name="Group 56">
            <a:extLst>
              <a:ext uri="{FF2B5EF4-FFF2-40B4-BE49-F238E27FC236}">
                <a16:creationId xmlns:a16="http://schemas.microsoft.com/office/drawing/2014/main" id="{CD5DE8A9-014C-2611-DD2A-56474482BCA5}"/>
              </a:ext>
            </a:extLst>
          </p:cNvPr>
          <p:cNvGrpSpPr/>
          <p:nvPr/>
        </p:nvGrpSpPr>
        <p:grpSpPr>
          <a:xfrm>
            <a:off x="978813" y="3463630"/>
            <a:ext cx="740883" cy="740883"/>
            <a:chOff x="5523104" y="3436242"/>
            <a:chExt cx="740883" cy="740883"/>
          </a:xfrm>
        </p:grpSpPr>
        <p:sp>
          <p:nvSpPr>
            <p:cNvPr id="30" name="Oval 15">
              <a:extLst>
                <a:ext uri="{FF2B5EF4-FFF2-40B4-BE49-F238E27FC236}">
                  <a16:creationId xmlns:a16="http://schemas.microsoft.com/office/drawing/2014/main" id="{BC6CB735-6D5B-9175-7725-421A231DBE91}"/>
                </a:ext>
              </a:extLst>
            </p:cNvPr>
            <p:cNvSpPr/>
            <p:nvPr/>
          </p:nvSpPr>
          <p:spPr>
            <a:xfrm>
              <a:off x="5523104" y="3436242"/>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1" name="Graphic 49">
              <a:extLst>
                <a:ext uri="{FF2B5EF4-FFF2-40B4-BE49-F238E27FC236}">
                  <a16:creationId xmlns:a16="http://schemas.microsoft.com/office/drawing/2014/main" id="{A74E856E-558F-742F-8B2E-757EB3B0276F}"/>
                </a:ext>
              </a:extLst>
            </p:cNvPr>
            <p:cNvGrpSpPr/>
            <p:nvPr/>
          </p:nvGrpSpPr>
          <p:grpSpPr>
            <a:xfrm>
              <a:off x="5675799" y="3590684"/>
              <a:ext cx="435483" cy="431999"/>
              <a:chOff x="5675799" y="3590684"/>
              <a:chExt cx="435483" cy="431999"/>
            </a:xfrm>
          </p:grpSpPr>
          <p:sp>
            <p:nvSpPr>
              <p:cNvPr id="32" name="Freeform 52">
                <a:extLst>
                  <a:ext uri="{FF2B5EF4-FFF2-40B4-BE49-F238E27FC236}">
                    <a16:creationId xmlns:a16="http://schemas.microsoft.com/office/drawing/2014/main" id="{FC19FE57-C8A8-49ED-8649-ABF312CEFADE}"/>
                  </a:ext>
                </a:extLst>
              </p:cNvPr>
              <p:cNvSpPr/>
              <p:nvPr/>
            </p:nvSpPr>
            <p:spPr>
              <a:xfrm>
                <a:off x="5746043" y="3695200"/>
                <a:ext cx="299017" cy="219382"/>
              </a:xfrm>
              <a:custGeom>
                <a:avLst/>
                <a:gdLst>
                  <a:gd name="f0" fmla="val 10800000"/>
                  <a:gd name="f1" fmla="val 5400000"/>
                  <a:gd name="f2" fmla="val 180"/>
                  <a:gd name="f3" fmla="val w"/>
                  <a:gd name="f4" fmla="val h"/>
                  <a:gd name="f5" fmla="val 0"/>
                  <a:gd name="f6" fmla="val 405489"/>
                  <a:gd name="f7" fmla="val 297502"/>
                  <a:gd name="f8" fmla="val 119740"/>
                  <a:gd name="f9" fmla="val 275254"/>
                  <a:gd name="f10" fmla="val 256356"/>
                  <a:gd name="f11" fmla="val 405490"/>
                  <a:gd name="f12" fmla="val 13470"/>
                  <a:gd name="f13" fmla="val 254399"/>
                  <a:gd name="f14" fmla="val 28525"/>
                  <a:gd name="f15" fmla="val 269332"/>
                  <a:gd name="f16" fmla="val 63430"/>
                  <a:gd name="f17" fmla="val 226771"/>
                  <a:gd name="f18" fmla="val 78207"/>
                  <a:gd name="f19" fmla="val 238697"/>
                  <a:gd name="f20" fmla="val 29980"/>
                  <a:gd name="f21" fmla="val 267762"/>
                  <a:gd name="f22" fmla="val 161868"/>
                  <a:gd name="f23" fmla="val 142971"/>
                  <a:gd name="f24" fmla="val 48483"/>
                  <a:gd name="f25" fmla="val 29585"/>
                  <a:gd name="f26" fmla="val 27628"/>
                  <a:gd name="f27" fmla="val 42561"/>
                  <a:gd name="f28" fmla="val 11926"/>
                  <a:gd name="f29" fmla="val 70731"/>
                  <a:gd name="f30" fmla="val 40991"/>
                  <a:gd name="f31" fmla="val 141014"/>
                  <a:gd name="f32" fmla="val 155947"/>
                  <a:gd name="f33" fmla="val 113386"/>
                  <a:gd name="f34" fmla="val 125312"/>
                  <a:gd name="f35" fmla="val 184116"/>
                  <a:gd name="f36" fmla="val 154376"/>
                  <a:gd name="f37" fmla="+- 0 0 -90"/>
                  <a:gd name="f38" fmla="*/ f3 1 405489"/>
                  <a:gd name="f39" fmla="*/ f4 1 297502"/>
                  <a:gd name="f40" fmla="+- f7 0 f5"/>
                  <a:gd name="f41" fmla="+- f6 0 f5"/>
                  <a:gd name="f42" fmla="*/ f37 f0 1"/>
                  <a:gd name="f43" fmla="*/ f41 1 405489"/>
                  <a:gd name="f44" fmla="*/ f40 1 297502"/>
                  <a:gd name="f45" fmla="*/ 119740 f41 1"/>
                  <a:gd name="f46" fmla="*/ 275254 f40 1"/>
                  <a:gd name="f47" fmla="*/ 256356 f40 1"/>
                  <a:gd name="f48" fmla="*/ 405490 f41 1"/>
                  <a:gd name="f49" fmla="*/ 13470 f41 1"/>
                  <a:gd name="f50" fmla="*/ 254399 f40 1"/>
                  <a:gd name="f51" fmla="*/ 28525 f41 1"/>
                  <a:gd name="f52" fmla="*/ 269332 f40 1"/>
                  <a:gd name="f53" fmla="*/ 63430 f41 1"/>
                  <a:gd name="f54" fmla="*/ 226771 f40 1"/>
                  <a:gd name="f55" fmla="*/ 78207 f41 1"/>
                  <a:gd name="f56" fmla="*/ 238697 f40 1"/>
                  <a:gd name="f57" fmla="*/ 29980 f41 1"/>
                  <a:gd name="f58" fmla="*/ 297502 f40 1"/>
                  <a:gd name="f59" fmla="*/ 0 f41 1"/>
                  <a:gd name="f60" fmla="*/ 267762 f40 1"/>
                  <a:gd name="f61" fmla="*/ 161868 f40 1"/>
                  <a:gd name="f62" fmla="*/ 142971 f40 1"/>
                  <a:gd name="f63" fmla="*/ 48483 f40 1"/>
                  <a:gd name="f64" fmla="*/ 29585 f40 1"/>
                  <a:gd name="f65" fmla="*/ 27628 f40 1"/>
                  <a:gd name="f66" fmla="*/ 42561 f40 1"/>
                  <a:gd name="f67" fmla="*/ 0 f40 1"/>
                  <a:gd name="f68" fmla="*/ 11926 f40 1"/>
                  <a:gd name="f69" fmla="*/ 70731 f40 1"/>
                  <a:gd name="f70" fmla="*/ 40991 f40 1"/>
                  <a:gd name="f71" fmla="*/ 141014 f40 1"/>
                  <a:gd name="f72" fmla="*/ 155947 f40 1"/>
                  <a:gd name="f73" fmla="*/ 113386 f40 1"/>
                  <a:gd name="f74" fmla="*/ 125312 f40 1"/>
                  <a:gd name="f75" fmla="*/ 184116 f40 1"/>
                  <a:gd name="f76" fmla="*/ 154376 f40 1"/>
                  <a:gd name="f77" fmla="*/ f42 1 f2"/>
                  <a:gd name="f78" fmla="*/ f45 1 405489"/>
                  <a:gd name="f79" fmla="*/ f46 1 297502"/>
                  <a:gd name="f80" fmla="*/ f47 1 297502"/>
                  <a:gd name="f81" fmla="*/ f48 1 405489"/>
                  <a:gd name="f82" fmla="*/ f49 1 405489"/>
                  <a:gd name="f83" fmla="*/ f50 1 297502"/>
                  <a:gd name="f84" fmla="*/ f51 1 405489"/>
                  <a:gd name="f85" fmla="*/ f52 1 297502"/>
                  <a:gd name="f86" fmla="*/ f53 1 405489"/>
                  <a:gd name="f87" fmla="*/ f54 1 297502"/>
                  <a:gd name="f88" fmla="*/ f55 1 405489"/>
                  <a:gd name="f89" fmla="*/ f56 1 297502"/>
                  <a:gd name="f90" fmla="*/ f57 1 405489"/>
                  <a:gd name="f91" fmla="*/ f58 1 297502"/>
                  <a:gd name="f92" fmla="*/ f59 1 405489"/>
                  <a:gd name="f93" fmla="*/ f60 1 297502"/>
                  <a:gd name="f94" fmla="*/ f61 1 297502"/>
                  <a:gd name="f95" fmla="*/ f62 1 297502"/>
                  <a:gd name="f96" fmla="*/ f63 1 297502"/>
                  <a:gd name="f97" fmla="*/ f64 1 297502"/>
                  <a:gd name="f98" fmla="*/ f65 1 297502"/>
                  <a:gd name="f99" fmla="*/ f66 1 297502"/>
                  <a:gd name="f100" fmla="*/ f67 1 297502"/>
                  <a:gd name="f101" fmla="*/ f68 1 297502"/>
                  <a:gd name="f102" fmla="*/ f69 1 297502"/>
                  <a:gd name="f103" fmla="*/ f70 1 297502"/>
                  <a:gd name="f104" fmla="*/ f71 1 297502"/>
                  <a:gd name="f105" fmla="*/ f72 1 297502"/>
                  <a:gd name="f106" fmla="*/ f73 1 297502"/>
                  <a:gd name="f107" fmla="*/ f74 1 297502"/>
                  <a:gd name="f108" fmla="*/ f75 1 297502"/>
                  <a:gd name="f109" fmla="*/ f76 1 297502"/>
                  <a:gd name="f110" fmla="*/ f5 1 f43"/>
                  <a:gd name="f111" fmla="*/ f6 1 f43"/>
                  <a:gd name="f112" fmla="*/ f5 1 f44"/>
                  <a:gd name="f113" fmla="*/ f7 1 f44"/>
                  <a:gd name="f114" fmla="+- f77 0 f1"/>
                  <a:gd name="f115" fmla="*/ f78 1 f43"/>
                  <a:gd name="f116" fmla="*/ f79 1 f44"/>
                  <a:gd name="f117" fmla="*/ f80 1 f44"/>
                  <a:gd name="f118" fmla="*/ f81 1 f43"/>
                  <a:gd name="f119" fmla="*/ f82 1 f43"/>
                  <a:gd name="f120" fmla="*/ f83 1 f44"/>
                  <a:gd name="f121" fmla="*/ f84 1 f43"/>
                  <a:gd name="f122" fmla="*/ f85 1 f44"/>
                  <a:gd name="f123" fmla="*/ f86 1 f43"/>
                  <a:gd name="f124" fmla="*/ f87 1 f44"/>
                  <a:gd name="f125" fmla="*/ f88 1 f43"/>
                  <a:gd name="f126" fmla="*/ f89 1 f44"/>
                  <a:gd name="f127" fmla="*/ f90 1 f43"/>
                  <a:gd name="f128" fmla="*/ f91 1 f44"/>
                  <a:gd name="f129" fmla="*/ f92 1 f43"/>
                  <a:gd name="f130" fmla="*/ f93 1 f44"/>
                  <a:gd name="f131" fmla="*/ f94 1 f44"/>
                  <a:gd name="f132" fmla="*/ f95 1 f44"/>
                  <a:gd name="f133" fmla="*/ f96 1 f44"/>
                  <a:gd name="f134" fmla="*/ f97 1 f44"/>
                  <a:gd name="f135" fmla="*/ f98 1 f44"/>
                  <a:gd name="f136" fmla="*/ f99 1 f44"/>
                  <a:gd name="f137" fmla="*/ f100 1 f44"/>
                  <a:gd name="f138" fmla="*/ f101 1 f44"/>
                  <a:gd name="f139" fmla="*/ f102 1 f44"/>
                  <a:gd name="f140" fmla="*/ f103 1 f44"/>
                  <a:gd name="f141" fmla="*/ f104 1 f44"/>
                  <a:gd name="f142" fmla="*/ f105 1 f44"/>
                  <a:gd name="f143" fmla="*/ f106 1 f44"/>
                  <a:gd name="f144" fmla="*/ f107 1 f44"/>
                  <a:gd name="f145" fmla="*/ f108 1 f44"/>
                  <a:gd name="f146" fmla="*/ f109 1 f44"/>
                  <a:gd name="f147" fmla="*/ f110 f38 1"/>
                  <a:gd name="f148" fmla="*/ f111 f38 1"/>
                  <a:gd name="f149" fmla="*/ f113 f39 1"/>
                  <a:gd name="f150" fmla="*/ f112 f39 1"/>
                  <a:gd name="f151" fmla="*/ f115 f38 1"/>
                  <a:gd name="f152" fmla="*/ f116 f39 1"/>
                  <a:gd name="f153" fmla="*/ f117 f39 1"/>
                  <a:gd name="f154" fmla="*/ f118 f38 1"/>
                  <a:gd name="f155" fmla="*/ f119 f38 1"/>
                  <a:gd name="f156" fmla="*/ f120 f39 1"/>
                  <a:gd name="f157" fmla="*/ f121 f38 1"/>
                  <a:gd name="f158" fmla="*/ f122 f39 1"/>
                  <a:gd name="f159" fmla="*/ f123 f38 1"/>
                  <a:gd name="f160" fmla="*/ f124 f39 1"/>
                  <a:gd name="f161" fmla="*/ f125 f38 1"/>
                  <a:gd name="f162" fmla="*/ f126 f39 1"/>
                  <a:gd name="f163" fmla="*/ f127 f38 1"/>
                  <a:gd name="f164" fmla="*/ f128 f39 1"/>
                  <a:gd name="f165" fmla="*/ f129 f38 1"/>
                  <a:gd name="f166" fmla="*/ f130 f39 1"/>
                  <a:gd name="f167" fmla="*/ f131 f39 1"/>
                  <a:gd name="f168" fmla="*/ f132 f39 1"/>
                  <a:gd name="f169" fmla="*/ f133 f39 1"/>
                  <a:gd name="f170" fmla="*/ f134 f39 1"/>
                  <a:gd name="f171" fmla="*/ f135 f39 1"/>
                  <a:gd name="f172" fmla="*/ f136 f39 1"/>
                  <a:gd name="f173" fmla="*/ f137 f39 1"/>
                  <a:gd name="f174" fmla="*/ f138 f39 1"/>
                  <a:gd name="f175" fmla="*/ f139 f39 1"/>
                  <a:gd name="f176" fmla="*/ f140 f39 1"/>
                  <a:gd name="f177" fmla="*/ f141 f39 1"/>
                  <a:gd name="f178" fmla="*/ f142 f39 1"/>
                  <a:gd name="f179" fmla="*/ f143 f39 1"/>
                  <a:gd name="f180" fmla="*/ f144 f39 1"/>
                  <a:gd name="f181" fmla="*/ f145 f39 1"/>
                  <a:gd name="f182" fmla="*/ f146 f39 1"/>
                </a:gdLst>
                <a:ahLst/>
                <a:cxnLst>
                  <a:cxn ang="3cd4">
                    <a:pos x="hc" y="t"/>
                  </a:cxn>
                  <a:cxn ang="0">
                    <a:pos x="r" y="vc"/>
                  </a:cxn>
                  <a:cxn ang="cd4">
                    <a:pos x="hc" y="b"/>
                  </a:cxn>
                  <a:cxn ang="cd2">
                    <a:pos x="l" y="vc"/>
                  </a:cxn>
                  <a:cxn ang="f114">
                    <a:pos x="f151" y="f152"/>
                  </a:cxn>
                  <a:cxn ang="f114">
                    <a:pos x="f151" y="f153"/>
                  </a:cxn>
                  <a:cxn ang="f114">
                    <a:pos x="f154" y="f153"/>
                  </a:cxn>
                  <a:cxn ang="f114">
                    <a:pos x="f154" y="f152"/>
                  </a:cxn>
                  <a:cxn ang="f114">
                    <a:pos x="f151" y="f152"/>
                  </a:cxn>
                  <a:cxn ang="f114">
                    <a:pos x="f155" y="f156"/>
                  </a:cxn>
                  <a:cxn ang="f114">
                    <a:pos x="f157" y="f158"/>
                  </a:cxn>
                  <a:cxn ang="f114">
                    <a:pos x="f159" y="f160"/>
                  </a:cxn>
                  <a:cxn ang="f114">
                    <a:pos x="f161" y="f162"/>
                  </a:cxn>
                  <a:cxn ang="f114">
                    <a:pos x="f163" y="f164"/>
                  </a:cxn>
                  <a:cxn ang="f114">
                    <a:pos x="f165" y="f166"/>
                  </a:cxn>
                  <a:cxn ang="f114">
                    <a:pos x="f155" y="f156"/>
                  </a:cxn>
                  <a:cxn ang="f114">
                    <a:pos x="f151" y="f167"/>
                  </a:cxn>
                  <a:cxn ang="f114">
                    <a:pos x="f151" y="f168"/>
                  </a:cxn>
                  <a:cxn ang="f114">
                    <a:pos x="f154" y="f168"/>
                  </a:cxn>
                  <a:cxn ang="f114">
                    <a:pos x="f154" y="f167"/>
                  </a:cxn>
                  <a:cxn ang="f114">
                    <a:pos x="f151" y="f167"/>
                  </a:cxn>
                  <a:cxn ang="f114">
                    <a:pos x="f151" y="f169"/>
                  </a:cxn>
                  <a:cxn ang="f114">
                    <a:pos x="f151" y="f170"/>
                  </a:cxn>
                  <a:cxn ang="f114">
                    <a:pos x="f154" y="f170"/>
                  </a:cxn>
                  <a:cxn ang="f114">
                    <a:pos x="f154" y="f169"/>
                  </a:cxn>
                  <a:cxn ang="f114">
                    <a:pos x="f151" y="f169"/>
                  </a:cxn>
                  <a:cxn ang="f114">
                    <a:pos x="f155" y="f171"/>
                  </a:cxn>
                  <a:cxn ang="f114">
                    <a:pos x="f157" y="f172"/>
                  </a:cxn>
                  <a:cxn ang="f114">
                    <a:pos x="f159" y="f173"/>
                  </a:cxn>
                  <a:cxn ang="f114">
                    <a:pos x="f161" y="f174"/>
                  </a:cxn>
                  <a:cxn ang="f114">
                    <a:pos x="f163" y="f175"/>
                  </a:cxn>
                  <a:cxn ang="f114">
                    <a:pos x="f165" y="f176"/>
                  </a:cxn>
                  <a:cxn ang="f114">
                    <a:pos x="f155" y="f171"/>
                  </a:cxn>
                  <a:cxn ang="f114">
                    <a:pos x="f155" y="f177"/>
                  </a:cxn>
                  <a:cxn ang="f114">
                    <a:pos x="f157" y="f178"/>
                  </a:cxn>
                  <a:cxn ang="f114">
                    <a:pos x="f159" y="f179"/>
                  </a:cxn>
                  <a:cxn ang="f114">
                    <a:pos x="f161" y="f180"/>
                  </a:cxn>
                  <a:cxn ang="f114">
                    <a:pos x="f163" y="f181"/>
                  </a:cxn>
                  <a:cxn ang="f114">
                    <a:pos x="f165" y="f182"/>
                  </a:cxn>
                  <a:cxn ang="f114">
                    <a:pos x="f155" y="f177"/>
                  </a:cxn>
                </a:cxnLst>
                <a:rect l="f147" t="f150" r="f148" b="f149"/>
                <a:pathLst>
                  <a:path w="405489" h="297502">
                    <a:moveTo>
                      <a:pt x="f8" y="f9"/>
                    </a:moveTo>
                    <a:lnTo>
                      <a:pt x="f8" y="f10"/>
                    </a:lnTo>
                    <a:lnTo>
                      <a:pt x="f11" y="f10"/>
                    </a:lnTo>
                    <a:lnTo>
                      <a:pt x="f11" y="f9"/>
                    </a:lnTo>
                    <a:lnTo>
                      <a:pt x="f8" y="f9"/>
                    </a:lnTo>
                    <a:close/>
                    <a:moveTo>
                      <a:pt x="f12" y="f13"/>
                    </a:moveTo>
                    <a:lnTo>
                      <a:pt x="f14" y="f15"/>
                    </a:lnTo>
                    <a:lnTo>
                      <a:pt x="f16" y="f17"/>
                    </a:lnTo>
                    <a:lnTo>
                      <a:pt x="f18" y="f19"/>
                    </a:lnTo>
                    <a:lnTo>
                      <a:pt x="f20" y="f7"/>
                    </a:lnTo>
                    <a:lnTo>
                      <a:pt x="f5" y="f21"/>
                    </a:lnTo>
                    <a:lnTo>
                      <a:pt x="f12" y="f13"/>
                    </a:lnTo>
                    <a:close/>
                    <a:moveTo>
                      <a:pt x="f8" y="f22"/>
                    </a:moveTo>
                    <a:lnTo>
                      <a:pt x="f8" y="f23"/>
                    </a:lnTo>
                    <a:lnTo>
                      <a:pt x="f11" y="f23"/>
                    </a:lnTo>
                    <a:lnTo>
                      <a:pt x="f11" y="f22"/>
                    </a:lnTo>
                    <a:lnTo>
                      <a:pt x="f8" y="f22"/>
                    </a:lnTo>
                    <a:close/>
                    <a:moveTo>
                      <a:pt x="f8" y="f24"/>
                    </a:moveTo>
                    <a:lnTo>
                      <a:pt x="f8" y="f25"/>
                    </a:lnTo>
                    <a:lnTo>
                      <a:pt x="f11" y="f25"/>
                    </a:lnTo>
                    <a:lnTo>
                      <a:pt x="f11" y="f24"/>
                    </a:lnTo>
                    <a:lnTo>
                      <a:pt x="f8" y="f24"/>
                    </a:lnTo>
                    <a:close/>
                    <a:moveTo>
                      <a:pt x="f12" y="f26"/>
                    </a:moveTo>
                    <a:lnTo>
                      <a:pt x="f14" y="f27"/>
                    </a:lnTo>
                    <a:lnTo>
                      <a:pt x="f16" y="f5"/>
                    </a:lnTo>
                    <a:lnTo>
                      <a:pt x="f18" y="f28"/>
                    </a:lnTo>
                    <a:lnTo>
                      <a:pt x="f20" y="f29"/>
                    </a:lnTo>
                    <a:lnTo>
                      <a:pt x="f5" y="f30"/>
                    </a:lnTo>
                    <a:lnTo>
                      <a:pt x="f12" y="f26"/>
                    </a:lnTo>
                    <a:close/>
                    <a:moveTo>
                      <a:pt x="f12" y="f31"/>
                    </a:moveTo>
                    <a:lnTo>
                      <a:pt x="f14" y="f32"/>
                    </a:lnTo>
                    <a:lnTo>
                      <a:pt x="f16" y="f33"/>
                    </a:lnTo>
                    <a:lnTo>
                      <a:pt x="f18" y="f34"/>
                    </a:lnTo>
                    <a:lnTo>
                      <a:pt x="f20" y="f35"/>
                    </a:lnTo>
                    <a:lnTo>
                      <a:pt x="f5" y="f36"/>
                    </a:lnTo>
                    <a:lnTo>
                      <a:pt x="f12" y="f31"/>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3" name="Freeform 53">
                <a:extLst>
                  <a:ext uri="{FF2B5EF4-FFF2-40B4-BE49-F238E27FC236}">
                    <a16:creationId xmlns:a16="http://schemas.microsoft.com/office/drawing/2014/main" id="{45F954CD-4AF5-303A-C1A1-1937460D6B8D}"/>
                  </a:ext>
                </a:extLst>
              </p:cNvPr>
              <p:cNvSpPr/>
              <p:nvPr/>
            </p:nvSpPr>
            <p:spPr>
              <a:xfrm>
                <a:off x="5675799" y="3590684"/>
                <a:ext cx="435483" cy="431999"/>
              </a:xfrm>
              <a:custGeom>
                <a:avLst/>
                <a:gdLst>
                  <a:gd name="f0" fmla="val 10800000"/>
                  <a:gd name="f1" fmla="val 5400000"/>
                  <a:gd name="f2" fmla="val 180"/>
                  <a:gd name="f3" fmla="val w"/>
                  <a:gd name="f4" fmla="val h"/>
                  <a:gd name="f5" fmla="val 0"/>
                  <a:gd name="f6" fmla="val 590550"/>
                  <a:gd name="f7" fmla="val 585825"/>
                  <a:gd name="f8" fmla="val 19050"/>
                  <a:gd name="f9" fmla="val 18898"/>
                  <a:gd name="f10" fmla="val 566928"/>
                  <a:gd name="f11" fmla="val 571500"/>
                  <a:gd name="f12" fmla="val 585826"/>
                  <a:gd name="f13" fmla="+- 0 0 -90"/>
                  <a:gd name="f14" fmla="*/ f3 1 590550"/>
                  <a:gd name="f15" fmla="*/ f4 1 585825"/>
                  <a:gd name="f16" fmla="+- f7 0 f5"/>
                  <a:gd name="f17" fmla="+- f6 0 f5"/>
                  <a:gd name="f18" fmla="*/ f13 f0 1"/>
                  <a:gd name="f19" fmla="*/ f17 1 590550"/>
                  <a:gd name="f20" fmla="*/ f16 1 585825"/>
                  <a:gd name="f21" fmla="*/ 19050 f17 1"/>
                  <a:gd name="f22" fmla="*/ 18898 f16 1"/>
                  <a:gd name="f23" fmla="*/ 566928 f16 1"/>
                  <a:gd name="f24" fmla="*/ 571500 f17 1"/>
                  <a:gd name="f25" fmla="*/ 0 f17 1"/>
                  <a:gd name="f26" fmla="*/ 0 f16 1"/>
                  <a:gd name="f27" fmla="*/ 590550 f17 1"/>
                  <a:gd name="f28" fmla="*/ 585826 f16 1"/>
                  <a:gd name="f29" fmla="*/ f18 1 f2"/>
                  <a:gd name="f30" fmla="*/ f21 1 590550"/>
                  <a:gd name="f31" fmla="*/ f22 1 585825"/>
                  <a:gd name="f32" fmla="*/ f23 1 585825"/>
                  <a:gd name="f33" fmla="*/ f24 1 590550"/>
                  <a:gd name="f34" fmla="*/ f25 1 590550"/>
                  <a:gd name="f35" fmla="*/ f26 1 585825"/>
                  <a:gd name="f36" fmla="*/ f27 1 590550"/>
                  <a:gd name="f37" fmla="*/ f28 1 585825"/>
                  <a:gd name="f38" fmla="*/ f5 1 f19"/>
                  <a:gd name="f39" fmla="*/ f6 1 f19"/>
                  <a:gd name="f40" fmla="*/ f5 1 f20"/>
                  <a:gd name="f41" fmla="*/ f7 1 f20"/>
                  <a:gd name="f42" fmla="+- f29 0 f1"/>
                  <a:gd name="f43" fmla="*/ f30 1 f19"/>
                  <a:gd name="f44" fmla="*/ f31 1 f20"/>
                  <a:gd name="f45" fmla="*/ f32 1 f20"/>
                  <a:gd name="f46" fmla="*/ f33 1 f19"/>
                  <a:gd name="f47" fmla="*/ f34 1 f19"/>
                  <a:gd name="f48" fmla="*/ f35 1 f20"/>
                  <a:gd name="f49" fmla="*/ f36 1 f19"/>
                  <a:gd name="f50" fmla="*/ f37 1 f20"/>
                  <a:gd name="f51" fmla="*/ f38 f14 1"/>
                  <a:gd name="f52" fmla="*/ f39 f14 1"/>
                  <a:gd name="f53" fmla="*/ f41 f15 1"/>
                  <a:gd name="f54" fmla="*/ f40 f15 1"/>
                  <a:gd name="f55" fmla="*/ f43 f14 1"/>
                  <a:gd name="f56" fmla="*/ f44 f15 1"/>
                  <a:gd name="f57" fmla="*/ f45 f15 1"/>
                  <a:gd name="f58" fmla="*/ f46 f14 1"/>
                  <a:gd name="f59" fmla="*/ f47 f14 1"/>
                  <a:gd name="f60" fmla="*/ f48 f15 1"/>
                  <a:gd name="f61" fmla="*/ f49 f14 1"/>
                  <a:gd name="f62" fmla="*/ f50 f15 1"/>
                </a:gdLst>
                <a:ahLst/>
                <a:cxnLst>
                  <a:cxn ang="3cd4">
                    <a:pos x="hc" y="t"/>
                  </a:cxn>
                  <a:cxn ang="0">
                    <a:pos x="r" y="vc"/>
                  </a:cxn>
                  <a:cxn ang="cd4">
                    <a:pos x="hc" y="b"/>
                  </a:cxn>
                  <a:cxn ang="cd2">
                    <a:pos x="l" y="vc"/>
                  </a:cxn>
                  <a:cxn ang="f42">
                    <a:pos x="f55" y="f56"/>
                  </a:cxn>
                  <a:cxn ang="f42">
                    <a:pos x="f55" y="f57"/>
                  </a:cxn>
                  <a:cxn ang="f42">
                    <a:pos x="f58" y="f57"/>
                  </a:cxn>
                  <a:cxn ang="f42">
                    <a:pos x="f58" y="f56"/>
                  </a:cxn>
                  <a:cxn ang="f42">
                    <a:pos x="f55" y="f56"/>
                  </a:cxn>
                  <a:cxn ang="f42">
                    <a:pos x="f59" y="f60"/>
                  </a:cxn>
                  <a:cxn ang="f42">
                    <a:pos x="f61" y="f60"/>
                  </a:cxn>
                  <a:cxn ang="f42">
                    <a:pos x="f61" y="f62"/>
                  </a:cxn>
                  <a:cxn ang="f42">
                    <a:pos x="f59" y="f62"/>
                  </a:cxn>
                  <a:cxn ang="f42">
                    <a:pos x="f59" y="f60"/>
                  </a:cxn>
                </a:cxnLst>
                <a:rect l="f51" t="f54" r="f52" b="f53"/>
                <a:pathLst>
                  <a:path w="590550" h="585825">
                    <a:moveTo>
                      <a:pt x="f8" y="f9"/>
                    </a:moveTo>
                    <a:lnTo>
                      <a:pt x="f8" y="f10"/>
                    </a:lnTo>
                    <a:lnTo>
                      <a:pt x="f11" y="f10"/>
                    </a:lnTo>
                    <a:lnTo>
                      <a:pt x="f11" y="f9"/>
                    </a:lnTo>
                    <a:lnTo>
                      <a:pt x="f8" y="f9"/>
                    </a:lnTo>
                    <a:close/>
                    <a:moveTo>
                      <a:pt x="f5" y="f5"/>
                    </a:moveTo>
                    <a:lnTo>
                      <a:pt x="f6" y="f5"/>
                    </a:lnTo>
                    <a:lnTo>
                      <a:pt x="f6" y="f12"/>
                    </a:lnTo>
                    <a:lnTo>
                      <a:pt x="f5" y="f12"/>
                    </a:lnTo>
                    <a:lnTo>
                      <a:pt x="f5" y="f5"/>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865BB2-C447-CCD6-4C7C-75F0986702B2}"/>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dirty="0">
                <a:solidFill>
                  <a:srgbClr val="A6175D"/>
                </a:solidFill>
                <a:latin typeface="Arial" pitchFamily="34"/>
                <a:cs typeface="Arial" pitchFamily="34"/>
              </a:rPr>
              <a:t>Tolerability</a:t>
            </a:r>
          </a:p>
        </p:txBody>
      </p:sp>
      <p:sp>
        <p:nvSpPr>
          <p:cNvPr id="3" name="TextBox 3">
            <a:extLst>
              <a:ext uri="{FF2B5EF4-FFF2-40B4-BE49-F238E27FC236}">
                <a16:creationId xmlns:a16="http://schemas.microsoft.com/office/drawing/2014/main" id="{745968E3-6039-22BF-CFC0-2F4980BAD2E9}"/>
              </a:ext>
            </a:extLst>
          </p:cNvPr>
          <p:cNvSpPr txBox="1"/>
          <p:nvPr/>
        </p:nvSpPr>
        <p:spPr>
          <a:xfrm>
            <a:off x="8706925" y="1712844"/>
            <a:ext cx="4678737" cy="280077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pitchFamily="34"/>
                <a:cs typeface="Arial" pitchFamily="34"/>
              </a:rPr>
              <a:t>Rare AEs (≥1/10,000 to &lt;1/1,000):</a:t>
            </a:r>
            <a:endParaRPr lang="en-GB" sz="1600" b="1" i="0" u="none" strike="noStrike" kern="1200" cap="none" spc="0" baseline="30000" dirty="0">
              <a:solidFill>
                <a:srgbClr val="A4165D"/>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dirty="0">
              <a:solidFill>
                <a:srgbClr val="1D1D1B"/>
              </a:solidFill>
              <a:uFillTx/>
              <a:latin typeface="Arial" panose="020B0604020202020204" pitchFamily="34" charset="0"/>
              <a:cs typeface="Arial" panose="020B0604020202020204" pitchFamily="34" charset="0"/>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Contact lens intolerance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Polyuria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Breast cyst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Cervical dysplasia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err="1">
                <a:solidFill>
                  <a:srgbClr val="000000"/>
                </a:solidFill>
                <a:uFillTx/>
                <a:latin typeface="Arial" panose="020B0604020202020204" pitchFamily="34" charset="0"/>
                <a:cs typeface="Arial" panose="020B0604020202020204" pitchFamily="34" charset="0"/>
              </a:rPr>
              <a:t>Galactorrohoea</a:t>
            </a: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Vulvovaginal </a:t>
            </a:r>
            <a:r>
              <a:rPr lang="en-GB" sz="1600" b="0" i="0" u="none" strike="noStrike" kern="1200" cap="none" spc="0" baseline="0" dirty="0" err="1">
                <a:solidFill>
                  <a:srgbClr val="000000"/>
                </a:solidFill>
                <a:uFillTx/>
                <a:latin typeface="Arial" panose="020B0604020202020204" pitchFamily="34" charset="0"/>
                <a:cs typeface="Arial" panose="020B0604020202020204" pitchFamily="34" charset="0"/>
              </a:rPr>
              <a:t>pruritis</a:t>
            </a: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Weight decrease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600" b="0" i="0" u="none" strike="noStrike" kern="1200" cap="none" spc="0" baseline="0" dirty="0">
              <a:solidFill>
                <a:srgbClr val="1D1D1B"/>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1D1D1B"/>
              </a:solidFill>
              <a:uFillTx/>
              <a:latin typeface="Arial" pitchFamily="34"/>
              <a:cs typeface="Arial" pitchFamily="34"/>
            </a:endParaRPr>
          </a:p>
        </p:txBody>
      </p:sp>
      <p:sp>
        <p:nvSpPr>
          <p:cNvPr id="4" name="TextBox 4">
            <a:extLst>
              <a:ext uri="{FF2B5EF4-FFF2-40B4-BE49-F238E27FC236}">
                <a16:creationId xmlns:a16="http://schemas.microsoft.com/office/drawing/2014/main" id="{89315D1F-E9AD-61CB-74B6-D7D94861CB6B}"/>
              </a:ext>
            </a:extLst>
          </p:cNvPr>
          <p:cNvSpPr txBox="1"/>
          <p:nvPr/>
        </p:nvSpPr>
        <p:spPr>
          <a:xfrm>
            <a:off x="2030681" y="5963588"/>
            <a:ext cx="96127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AEs, adverse events.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a:t>
            </a:r>
          </a:p>
        </p:txBody>
      </p:sp>
      <p:sp>
        <p:nvSpPr>
          <p:cNvPr id="5" name="TextBox 5">
            <a:extLst>
              <a:ext uri="{FF2B5EF4-FFF2-40B4-BE49-F238E27FC236}">
                <a16:creationId xmlns:a16="http://schemas.microsoft.com/office/drawing/2014/main" id="{4B6A564F-7931-A90C-A52D-BC168F7218ED}"/>
              </a:ext>
            </a:extLst>
          </p:cNvPr>
          <p:cNvSpPr txBox="1"/>
          <p:nvPr/>
        </p:nvSpPr>
        <p:spPr>
          <a:xfrm>
            <a:off x="6837078" y="5964274"/>
            <a:ext cx="525809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1D1D1B"/>
                </a:solidFill>
                <a:uFillTx/>
                <a:latin typeface="Arial" pitchFamily="34"/>
                <a:cs typeface="Arial" pitchFamily="34"/>
              </a:rPr>
              <a:t>Adverse reactions that have been reported in short- and long-term clinical trials with drospirenone 4 mg. For further information please consult the Summary of Product Characteristics before prescribing.</a:t>
            </a:r>
          </a:p>
        </p:txBody>
      </p:sp>
      <p:sp>
        <p:nvSpPr>
          <p:cNvPr id="7" name="TextBox 7">
            <a:extLst>
              <a:ext uri="{FF2B5EF4-FFF2-40B4-BE49-F238E27FC236}">
                <a16:creationId xmlns:a16="http://schemas.microsoft.com/office/drawing/2014/main" id="{8837C05A-29CE-38EF-3376-8EAA0FA2EC50}"/>
              </a:ext>
            </a:extLst>
          </p:cNvPr>
          <p:cNvSpPr txBox="1"/>
          <p:nvPr/>
        </p:nvSpPr>
        <p:spPr>
          <a:xfrm>
            <a:off x="539998" y="1712844"/>
            <a:ext cx="3756867" cy="40318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pitchFamily="34"/>
                <a:cs typeface="Arial" pitchFamily="34"/>
              </a:rPr>
              <a:t>Uncommon AEs (≥1/1,000 to &lt;1/100):</a:t>
            </a:r>
            <a:endParaRPr lang="en-GB" sz="1600" b="1" i="0" u="none" strike="noStrike" kern="1200" cap="none" spc="0" baseline="30000" dirty="0">
              <a:solidFill>
                <a:srgbClr val="A4165D"/>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dirty="0">
              <a:solidFill>
                <a:srgbClr val="1D1D1B"/>
              </a:solidFill>
              <a:uFillTx/>
              <a:latin typeface="Arial" panose="020B0604020202020204" pitchFamily="34" charset="0"/>
              <a:cs typeface="Arial" panose="020B0604020202020204" pitchFamily="34" charset="0"/>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Vaginal infections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Uterine leiomyoma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Anaemia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Hypersensitivity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Appetite disorder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Hyperkalaemia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Anxiety symptoms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Depression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Depressed mood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Dizziness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Hot flush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Hypertension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Vomiting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Diarrhoea </a:t>
            </a:r>
          </a:p>
        </p:txBody>
      </p:sp>
      <p:sp>
        <p:nvSpPr>
          <p:cNvPr id="8" name="TextBox 8">
            <a:extLst>
              <a:ext uri="{FF2B5EF4-FFF2-40B4-BE49-F238E27FC236}">
                <a16:creationId xmlns:a16="http://schemas.microsoft.com/office/drawing/2014/main" id="{BB2566FD-D977-A17E-025E-2080E01B49D9}"/>
              </a:ext>
            </a:extLst>
          </p:cNvPr>
          <p:cNvSpPr txBox="1"/>
          <p:nvPr/>
        </p:nvSpPr>
        <p:spPr>
          <a:xfrm>
            <a:off x="2814294" y="2199634"/>
            <a:ext cx="3756867" cy="3539432"/>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Constipation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Alopecia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Hyperhidrosis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Rash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Seborrhoea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err="1">
                <a:solidFill>
                  <a:srgbClr val="000000"/>
                </a:solidFill>
                <a:uFillTx/>
                <a:latin typeface="Arial" panose="020B0604020202020204" pitchFamily="34" charset="0"/>
                <a:cs typeface="Arial" panose="020B0604020202020204" pitchFamily="34" charset="0"/>
              </a:rPr>
              <a:t>Pruritis</a:t>
            </a: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Dermatitis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Amenorrhoea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Menstrual disorders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Pelvic pain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Ovarian cyst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Vulvovaginal dryness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Vaginal discharge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Fatigue </a:t>
            </a:r>
          </a:p>
        </p:txBody>
      </p:sp>
      <p:sp>
        <p:nvSpPr>
          <p:cNvPr id="9" name="TextBox 10">
            <a:extLst>
              <a:ext uri="{FF2B5EF4-FFF2-40B4-BE49-F238E27FC236}">
                <a16:creationId xmlns:a16="http://schemas.microsoft.com/office/drawing/2014/main" id="{BA7DDD09-1F57-5DB3-EACE-2C3263B779B3}"/>
              </a:ext>
            </a:extLst>
          </p:cNvPr>
          <p:cNvSpPr txBox="1"/>
          <p:nvPr/>
        </p:nvSpPr>
        <p:spPr>
          <a:xfrm>
            <a:off x="5075093" y="2199634"/>
            <a:ext cx="3756867" cy="2554540"/>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Oedema peripheral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Transaminases increased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Blood bilirubin increased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Blood creatine phosphokinase increased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Gamma-</a:t>
            </a:r>
            <a:r>
              <a:rPr lang="en-GB" sz="1600" b="0" i="0" u="none" strike="noStrike" kern="1200" cap="none" spc="0" baseline="0" dirty="0" err="1">
                <a:solidFill>
                  <a:srgbClr val="000000"/>
                </a:solidFill>
                <a:uFillTx/>
                <a:latin typeface="Arial" panose="020B0604020202020204" pitchFamily="34" charset="0"/>
                <a:cs typeface="Arial" panose="020B0604020202020204" pitchFamily="34" charset="0"/>
              </a:rPr>
              <a:t>glutamyltransferase</a:t>
            </a: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 increased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rial" panose="020B0604020202020204" pitchFamily="34" charset="0"/>
                <a:cs typeface="Arial" panose="020B0604020202020204" pitchFamily="34" charset="0"/>
              </a:rPr>
              <a:t>Blood triglycerides increased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600" b="0" i="0" u="none" strike="noStrike" kern="1200" cap="none" spc="0" baseline="0" dirty="0">
              <a:solidFill>
                <a:srgbClr val="1D1D1B"/>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1D1D1B"/>
              </a:solidFill>
              <a:uFillTx/>
              <a:latin typeface="Arial" pitchFamily="34"/>
              <a:cs typeface="Arial" pitchFamily="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67638-D030-5165-2F86-CE200C80DA97}"/>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dirty="0">
                <a:solidFill>
                  <a:srgbClr val="A4165D"/>
                </a:solidFill>
                <a:latin typeface="Arial" pitchFamily="34"/>
                <a:cs typeface="Arial" pitchFamily="34"/>
              </a:rPr>
              <a:t>S</a:t>
            </a:r>
            <a:r>
              <a:rPr lang="en-US" sz="2800" dirty="0">
                <a:solidFill>
                  <a:srgbClr val="A4165D"/>
                </a:solidFill>
                <a:latin typeface="Arial" pitchFamily="34"/>
                <a:cs typeface="Arial" pitchFamily="34"/>
              </a:rPr>
              <a:t>pecial warnings and precautions for use </a:t>
            </a:r>
          </a:p>
        </p:txBody>
      </p:sp>
      <p:sp>
        <p:nvSpPr>
          <p:cNvPr id="3" name="TextBox 2">
            <a:extLst>
              <a:ext uri="{FF2B5EF4-FFF2-40B4-BE49-F238E27FC236}">
                <a16:creationId xmlns:a16="http://schemas.microsoft.com/office/drawing/2014/main" id="{544F5BF7-30C8-984A-1F66-A2C49430EA20}"/>
              </a:ext>
            </a:extLst>
          </p:cNvPr>
          <p:cNvSpPr txBox="1"/>
          <p:nvPr/>
        </p:nvSpPr>
        <p:spPr>
          <a:xfrm>
            <a:off x="548521" y="1402762"/>
            <a:ext cx="10258024" cy="163121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cs typeface="Arial" pitchFamily="34"/>
              </a:rPr>
              <a:t>Special warnings and precautions for 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If any of the conditions/risk factors mentioned is present, the benefits of </a:t>
            </a:r>
            <a:r>
              <a:rPr lang="en-GB" sz="1400" b="0" i="0" u="none" strike="noStrike" kern="1200" cap="none" spc="0" baseline="0" dirty="0" err="1">
                <a:solidFill>
                  <a:srgbClr val="1D1D1B"/>
                </a:solidFill>
                <a:uFillTx/>
                <a:latin typeface="Arial"/>
                <a:cs typeface="Arial" pitchFamily="34"/>
              </a:rPr>
              <a:t>drospirenone</a:t>
            </a:r>
            <a:r>
              <a:rPr lang="en-GB" sz="1400" b="0" i="0" u="none" strike="noStrike" kern="1200" cap="none" spc="0" baseline="0" dirty="0">
                <a:solidFill>
                  <a:srgbClr val="1D1D1B"/>
                </a:solidFill>
                <a:uFillTx/>
                <a:latin typeface="Arial"/>
                <a:cs typeface="Arial" pitchFamily="34"/>
              </a:rPr>
              <a:t> 4 mg should be weighed against the possible risks for each individual and discussed with the </a:t>
            </a:r>
            <a:r>
              <a:rPr lang="en-GB" sz="1400" dirty="0">
                <a:solidFill>
                  <a:srgbClr val="1D1D1B"/>
                </a:solidFill>
                <a:latin typeface="Arial"/>
                <a:cs typeface="Arial" pitchFamily="34"/>
              </a:rPr>
              <a:t>individual</a:t>
            </a:r>
            <a:r>
              <a:rPr lang="en-GB" sz="1400" b="0" i="0" u="none" strike="noStrike" kern="1200" cap="none" spc="0" baseline="0" dirty="0">
                <a:solidFill>
                  <a:srgbClr val="1D1D1B"/>
                </a:solidFill>
                <a:uFillTx/>
                <a:latin typeface="Arial"/>
                <a:cs typeface="Arial" pitchFamily="34"/>
              </a:rPr>
              <a:t> before </a:t>
            </a:r>
            <a:r>
              <a:rPr lang="en-GB" sz="1400" dirty="0">
                <a:solidFill>
                  <a:srgbClr val="1D1D1B"/>
                </a:solidFill>
                <a:latin typeface="Arial"/>
                <a:cs typeface="Arial" pitchFamily="34"/>
              </a:rPr>
              <a:t>they</a:t>
            </a:r>
            <a:r>
              <a:rPr lang="en-GB" sz="1400" b="0" i="0" u="none" strike="noStrike" kern="1200" cap="none" spc="0" baseline="0" dirty="0">
                <a:solidFill>
                  <a:srgbClr val="1D1D1B"/>
                </a:solidFill>
                <a:uFillTx/>
                <a:latin typeface="Arial"/>
                <a:cs typeface="Arial" pitchFamily="34"/>
              </a:rPr>
              <a:t> decide to start using </a:t>
            </a:r>
            <a:r>
              <a:rPr lang="en-GB" sz="1400" b="0" i="0" u="none" strike="noStrike" kern="1200" cap="none" spc="0" baseline="0" dirty="0" err="1">
                <a:solidFill>
                  <a:srgbClr val="1D1D1B"/>
                </a:solidFill>
                <a:uFillTx/>
                <a:latin typeface="Arial"/>
                <a:cs typeface="Arial" pitchFamily="34"/>
              </a:rPr>
              <a:t>drospirenone</a:t>
            </a:r>
            <a:r>
              <a:rPr lang="en-GB" sz="1400" b="0" i="0" u="none" strike="noStrike" kern="1200" cap="none" spc="0" baseline="0" dirty="0">
                <a:solidFill>
                  <a:srgbClr val="1D1D1B"/>
                </a:solidFill>
                <a:uFillTx/>
                <a:latin typeface="Arial"/>
                <a:cs typeface="Arial" pitchFamily="34"/>
              </a:rPr>
              <a:t> 4 mg.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In the event of aggravation, exacerbation, or first appearance of any of these conditions, the </a:t>
            </a:r>
            <a:r>
              <a:rPr lang="en-GB" sz="1400" dirty="0">
                <a:solidFill>
                  <a:srgbClr val="1D1D1B"/>
                </a:solidFill>
                <a:latin typeface="Arial"/>
                <a:cs typeface="Arial" pitchFamily="34"/>
              </a:rPr>
              <a:t>individual</a:t>
            </a:r>
            <a:r>
              <a:rPr lang="en-GB" sz="1400" b="0" i="0" u="none" strike="noStrike" kern="1200" cap="none" spc="0" baseline="0" dirty="0">
                <a:solidFill>
                  <a:srgbClr val="1D1D1B"/>
                </a:solidFill>
                <a:uFillTx/>
                <a:latin typeface="Arial"/>
                <a:cs typeface="Arial" pitchFamily="34"/>
              </a:rPr>
              <a:t> should contact her physician. The physician should then decide whether </a:t>
            </a:r>
            <a:r>
              <a:rPr lang="en-GB" sz="1400" b="0" i="0" u="none" strike="noStrike" kern="1200" cap="none" spc="0" baseline="0" dirty="0" err="1">
                <a:solidFill>
                  <a:srgbClr val="1D1D1B"/>
                </a:solidFill>
                <a:uFillTx/>
                <a:latin typeface="Arial"/>
                <a:cs typeface="Arial" pitchFamily="34"/>
              </a:rPr>
              <a:t>drospirenone</a:t>
            </a:r>
            <a:r>
              <a:rPr lang="en-GB" sz="1400" b="0" i="0" u="none" strike="noStrike" kern="1200" cap="none" spc="0" baseline="0" dirty="0">
                <a:solidFill>
                  <a:srgbClr val="1D1D1B"/>
                </a:solidFill>
                <a:uFillTx/>
                <a:latin typeface="Arial"/>
                <a:cs typeface="Arial" pitchFamily="34"/>
              </a:rPr>
              <a:t> 4 mg use should be discontinued. </a:t>
            </a:r>
          </a:p>
        </p:txBody>
      </p:sp>
      <p:sp>
        <p:nvSpPr>
          <p:cNvPr id="4" name="TextBox 4">
            <a:extLst>
              <a:ext uri="{FF2B5EF4-FFF2-40B4-BE49-F238E27FC236}">
                <a16:creationId xmlns:a16="http://schemas.microsoft.com/office/drawing/2014/main" id="{9151E816-EF9B-0C3B-FA63-CE16A8AAB395}"/>
              </a:ext>
            </a:extLst>
          </p:cNvPr>
          <p:cNvSpPr txBox="1"/>
          <p:nvPr/>
        </p:nvSpPr>
        <p:spPr>
          <a:xfrm>
            <a:off x="2030680" y="6138800"/>
            <a:ext cx="9979809"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a:t>
            </a:r>
            <a:endParaRPr lang="en-GB" sz="1000" dirty="0">
              <a:solidFill>
                <a:srgbClr val="1D1D1B"/>
              </a:solidFill>
              <a:latin typeface="Arial" pitchFamily="34"/>
              <a:cs typeface="Arial" pitchFamily="34"/>
            </a:endParaRP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1000" b="0" i="0" u="none" strike="noStrike" kern="1200" cap="none" spc="0" baseline="0" dirty="0">
                <a:uFillTx/>
                <a:latin typeface="Arial" panose="020B0604020202020204" pitchFamily="34" charset="0"/>
                <a:cs typeface="Arial" panose="020B0604020202020204" pitchFamily="34" charset="0"/>
              </a:rPr>
              <a:t>* </a:t>
            </a:r>
            <a:r>
              <a:rPr lang="en-US" sz="1000" b="0" i="0" dirty="0">
                <a:effectLst/>
                <a:highlight>
                  <a:srgbClr val="FFFFFF"/>
                </a:highlight>
                <a:latin typeface="Arial" panose="020B0604020202020204" pitchFamily="34" charset="0"/>
                <a:cs typeface="Arial" panose="020B0604020202020204" pitchFamily="34" charset="0"/>
              </a:rPr>
              <a:t> In most cases, no increase of potassium levels is to be expected. It is recommended to check serum potassium levels during the first treatment cycle</a:t>
            </a:r>
            <a:r>
              <a:rPr lang="en-US" sz="1000" b="0" i="0" dirty="0">
                <a:solidFill>
                  <a:srgbClr val="161616"/>
                </a:solidFill>
                <a:effectLst/>
                <a:highlight>
                  <a:srgbClr val="FFFFFF"/>
                </a:highlight>
                <a:latin typeface="Montserrat" panose="00000500000000000000" pitchFamily="2" charset="0"/>
              </a:rPr>
              <a:t>.</a:t>
            </a:r>
            <a:endParaRPr lang="en-GB" sz="1000" b="0" i="0" u="none" strike="noStrike" kern="1200" cap="none" spc="0" baseline="0" dirty="0">
              <a:solidFill>
                <a:srgbClr val="1D1D1B"/>
              </a:solidFill>
              <a:uFillTx/>
              <a:latin typeface="Arial" pitchFamily="34"/>
              <a:cs typeface="Arial" pitchFamily="34"/>
            </a:endParaRPr>
          </a:p>
        </p:txBody>
      </p:sp>
      <p:sp>
        <p:nvSpPr>
          <p:cNvPr id="6" name="TextBox 7">
            <a:extLst>
              <a:ext uri="{FF2B5EF4-FFF2-40B4-BE49-F238E27FC236}">
                <a16:creationId xmlns:a16="http://schemas.microsoft.com/office/drawing/2014/main" id="{46F89DBF-0C05-23E1-B3B3-C0A14801B355}"/>
              </a:ext>
            </a:extLst>
          </p:cNvPr>
          <p:cNvSpPr txBox="1"/>
          <p:nvPr/>
        </p:nvSpPr>
        <p:spPr>
          <a:xfrm>
            <a:off x="6054054" y="3521797"/>
            <a:ext cx="2872477" cy="1815879"/>
          </a:xfrm>
          <a:prstGeom prst="rect">
            <a:avLst/>
          </a:prstGeom>
          <a:noFill/>
          <a:ln cap="flat">
            <a:noFill/>
          </a:ln>
        </p:spPr>
        <p:txBody>
          <a:bodyPr vert="horz" wrap="square" lIns="91440" tIns="45720" rIns="91440" bIns="45720" anchor="t" anchorCtr="0" compatLnSpc="1">
            <a:spAutoFit/>
          </a:bodyPr>
          <a:lstStyle/>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Chloasma gravidarum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Depressed mood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Depression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rPr>
              <a:t>Suspected ectopic pregnancy (presenting with amenorrhoea or abdominal pain)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Diabetic patients (particularly with vascular involvement) </a:t>
            </a:r>
          </a:p>
        </p:txBody>
      </p:sp>
      <p:sp>
        <p:nvSpPr>
          <p:cNvPr id="7" name="TextBox 8">
            <a:extLst>
              <a:ext uri="{FF2B5EF4-FFF2-40B4-BE49-F238E27FC236}">
                <a16:creationId xmlns:a16="http://schemas.microsoft.com/office/drawing/2014/main" id="{D6A045F4-FB5A-2CDC-2814-AC1722B5F401}"/>
              </a:ext>
            </a:extLst>
          </p:cNvPr>
          <p:cNvSpPr txBox="1"/>
          <p:nvPr/>
        </p:nvSpPr>
        <p:spPr>
          <a:xfrm>
            <a:off x="7020584" y="5921055"/>
            <a:ext cx="5258092"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1D1D1B"/>
                </a:solidFill>
                <a:uFillTx/>
                <a:latin typeface="Arial"/>
                <a:cs typeface="Arial" pitchFamily="34"/>
              </a:rPr>
              <a:t>For further information please consult the Summary of Product Characteristics before prescribing.</a:t>
            </a:r>
          </a:p>
        </p:txBody>
      </p:sp>
      <p:sp>
        <p:nvSpPr>
          <p:cNvPr id="9" name="TextBox 10">
            <a:extLst>
              <a:ext uri="{FF2B5EF4-FFF2-40B4-BE49-F238E27FC236}">
                <a16:creationId xmlns:a16="http://schemas.microsoft.com/office/drawing/2014/main" id="{CAAAE0BB-71CC-86A5-0020-F38F93C7B09D}"/>
              </a:ext>
            </a:extLst>
          </p:cNvPr>
          <p:cNvSpPr txBox="1"/>
          <p:nvPr/>
        </p:nvSpPr>
        <p:spPr>
          <a:xfrm>
            <a:off x="2709830" y="3531951"/>
            <a:ext cx="2057290" cy="1815879"/>
          </a:xfrm>
          <a:prstGeom prst="rect">
            <a:avLst/>
          </a:prstGeom>
          <a:noFill/>
          <a:ln cap="flat">
            <a:noFill/>
          </a:ln>
        </p:spPr>
        <p:txBody>
          <a:bodyPr vert="horz" wrap="none" lIns="91440" tIns="45720" rIns="91440" bIns="45720" anchor="t" anchorCtr="0" compatLnSpc="1">
            <a:spAutoFit/>
          </a:bodyPr>
          <a:lstStyle/>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Hyperkalaemia*</a:t>
            </a:r>
            <a:endParaRPr lang="en-GB" sz="1400" b="0" i="0" u="none" strike="noStrike" kern="1200" cap="none" spc="0" baseline="30000" dirty="0">
              <a:solidFill>
                <a:srgbClr val="1D1D1B"/>
              </a:solidFill>
              <a:uFillTx/>
              <a:latin typeface="Arial"/>
              <a:cs typeface="Arial" pitchFamily="34"/>
            </a:endParaRP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Circulatory disorders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Loss of bone density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Breast cancer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Other tumours</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Disturbances in liver </a:t>
            </a:r>
            <a:br>
              <a:rPr lang="en-GB" sz="1400" b="0" i="0" u="none" strike="noStrike" kern="1200" cap="none" spc="0" baseline="0" dirty="0">
                <a:solidFill>
                  <a:srgbClr val="1D1D1B"/>
                </a:solidFill>
                <a:uFillTx/>
                <a:latin typeface="Arial"/>
                <a:cs typeface="Arial" pitchFamily="34"/>
              </a:rPr>
            </a:br>
            <a:r>
              <a:rPr lang="en-GB" sz="1400" b="0" i="0" u="none" strike="noStrike" kern="1200" cap="none" spc="0" baseline="0" dirty="0">
                <a:solidFill>
                  <a:srgbClr val="1D1D1B"/>
                </a:solidFill>
                <a:uFillTx/>
                <a:latin typeface="Arial"/>
                <a:cs typeface="Arial" pitchFamily="34"/>
              </a:rPr>
              <a:t>function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Hypertension </a:t>
            </a:r>
          </a:p>
        </p:txBody>
      </p:sp>
    </p:spTree>
    <p:extLst>
      <p:ext uri="{BB962C8B-B14F-4D97-AF65-F5344CB8AC3E}">
        <p14:creationId xmlns:p14="http://schemas.microsoft.com/office/powerpoint/2010/main" val="1473109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F3FE-2739-2F9A-D946-DD236BD7EB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A6AF4-007D-E962-98E5-9CB6D889BAE4}"/>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dirty="0">
                <a:solidFill>
                  <a:srgbClr val="A4165D"/>
                </a:solidFill>
                <a:latin typeface="Arial" pitchFamily="34"/>
                <a:cs typeface="Arial" pitchFamily="34"/>
              </a:rPr>
              <a:t>Contraindications for use </a:t>
            </a:r>
          </a:p>
        </p:txBody>
      </p:sp>
      <p:sp>
        <p:nvSpPr>
          <p:cNvPr id="4" name="TextBox 4">
            <a:extLst>
              <a:ext uri="{FF2B5EF4-FFF2-40B4-BE49-F238E27FC236}">
                <a16:creationId xmlns:a16="http://schemas.microsoft.com/office/drawing/2014/main" id="{B6643C2B-4947-7571-C489-2BD5BC5FB85C}"/>
              </a:ext>
            </a:extLst>
          </p:cNvPr>
          <p:cNvSpPr txBox="1"/>
          <p:nvPr/>
        </p:nvSpPr>
        <p:spPr>
          <a:xfrm>
            <a:off x="2030680" y="6138800"/>
            <a:ext cx="9979809"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POPs, progestogen-only pills.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a:t>
            </a:r>
            <a:endParaRPr lang="en-GB" sz="1000" dirty="0">
              <a:solidFill>
                <a:srgbClr val="1D1D1B"/>
              </a:solidFill>
              <a:latin typeface="Arial" pitchFamily="34"/>
              <a:cs typeface="Arial" pitchFamily="34"/>
            </a:endParaRP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000" b="0" i="0" u="none" strike="noStrike" kern="1200" cap="none" spc="0" baseline="0" dirty="0">
              <a:solidFill>
                <a:srgbClr val="1D1D1B"/>
              </a:solidFill>
              <a:uFillTx/>
              <a:latin typeface="Arial" pitchFamily="34"/>
              <a:cs typeface="Arial" pitchFamily="34"/>
            </a:endParaRPr>
          </a:p>
        </p:txBody>
      </p:sp>
      <p:sp>
        <p:nvSpPr>
          <p:cNvPr id="5" name="TextBox 6">
            <a:extLst>
              <a:ext uri="{FF2B5EF4-FFF2-40B4-BE49-F238E27FC236}">
                <a16:creationId xmlns:a16="http://schemas.microsoft.com/office/drawing/2014/main" id="{FBA93C9A-48C9-64D4-D84E-EC1284C474A6}"/>
              </a:ext>
            </a:extLst>
          </p:cNvPr>
          <p:cNvSpPr txBox="1"/>
          <p:nvPr/>
        </p:nvSpPr>
        <p:spPr>
          <a:xfrm>
            <a:off x="1209964" y="2949424"/>
            <a:ext cx="10375455" cy="1384995"/>
          </a:xfrm>
          <a:prstGeom prst="rect">
            <a:avLst/>
          </a:prstGeom>
          <a:noFill/>
          <a:ln cap="flat">
            <a:noFill/>
          </a:ln>
        </p:spPr>
        <p:txBody>
          <a:bodyPr vert="horz" wrap="square" lIns="91440" tIns="45720" rIns="91440" bIns="45720" anchor="t" anchorCtr="0" compatLnSpc="1">
            <a:spAutoFit/>
          </a:bodyPr>
          <a:lstStyle/>
          <a:p>
            <a:pPr marL="179999" indent="-179999">
              <a:buSzPct val="100000"/>
              <a:buFont typeface="Arial" pitchFamily="34"/>
              <a:buChar char="•"/>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Severe renal insufficiency or acute renal failure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Active venous thromboembolic disorder</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Presence or history of severe hepatic disease as long as liver function values have not returned to normal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Known or suspected sex-steroid sensitive malignancies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Undiagnosed vaginal bleeding </a:t>
            </a:r>
          </a:p>
          <a:p>
            <a:pPr marL="179999" marR="0" lvl="0" indent="-179999"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Hypersensitivity to the active substance or to any of the excipients</a:t>
            </a:r>
          </a:p>
        </p:txBody>
      </p:sp>
      <p:sp>
        <p:nvSpPr>
          <p:cNvPr id="7" name="TextBox 8">
            <a:extLst>
              <a:ext uri="{FF2B5EF4-FFF2-40B4-BE49-F238E27FC236}">
                <a16:creationId xmlns:a16="http://schemas.microsoft.com/office/drawing/2014/main" id="{610C58DE-C320-2850-0463-8E5491D6E66C}"/>
              </a:ext>
            </a:extLst>
          </p:cNvPr>
          <p:cNvSpPr txBox="1"/>
          <p:nvPr/>
        </p:nvSpPr>
        <p:spPr>
          <a:xfrm>
            <a:off x="6670236" y="5954137"/>
            <a:ext cx="5258092"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1D1D1B"/>
                </a:solidFill>
                <a:uFillTx/>
                <a:latin typeface="Arial"/>
                <a:cs typeface="Arial" pitchFamily="34"/>
              </a:rPr>
              <a:t>For further information please consult the Summary of Product Characteristics before prescribing.</a:t>
            </a:r>
          </a:p>
        </p:txBody>
      </p:sp>
      <p:sp>
        <p:nvSpPr>
          <p:cNvPr id="8" name="TextBox 9">
            <a:extLst>
              <a:ext uri="{FF2B5EF4-FFF2-40B4-BE49-F238E27FC236}">
                <a16:creationId xmlns:a16="http://schemas.microsoft.com/office/drawing/2014/main" id="{B708706F-A6EB-239C-4A10-AC9E02B4B6F8}"/>
              </a:ext>
            </a:extLst>
          </p:cNvPr>
          <p:cNvSpPr txBox="1"/>
          <p:nvPr/>
        </p:nvSpPr>
        <p:spPr>
          <a:xfrm>
            <a:off x="1126836" y="1402762"/>
            <a:ext cx="10458583" cy="98488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cs typeface="Arial" pitchFamily="34"/>
              </a:rPr>
              <a:t>Contraindications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1D1D1B"/>
                </a:solidFill>
                <a:uFillTx/>
                <a:latin typeface="Arial"/>
                <a:cs typeface="Arial" pitchFamily="34"/>
              </a:rPr>
              <a:t>POPs, like </a:t>
            </a:r>
            <a:r>
              <a:rPr lang="en-GB" sz="1400" b="0" i="0" u="none" strike="noStrike" kern="1200" cap="none" spc="0" baseline="0" dirty="0" err="1">
                <a:solidFill>
                  <a:srgbClr val="1D1D1B"/>
                </a:solidFill>
                <a:uFillTx/>
                <a:latin typeface="Arial"/>
                <a:cs typeface="Arial" pitchFamily="34"/>
              </a:rPr>
              <a:t>drospirenone</a:t>
            </a:r>
            <a:r>
              <a:rPr lang="en-GB" sz="1400" b="0" i="0" u="none" strike="noStrike" kern="1200" cap="none" spc="0" baseline="0" dirty="0">
                <a:solidFill>
                  <a:srgbClr val="1D1D1B"/>
                </a:solidFill>
                <a:uFillTx/>
                <a:latin typeface="Arial"/>
                <a:cs typeface="Arial" pitchFamily="34"/>
              </a:rPr>
              <a:t> 4 mg should not be used in the presence of any of the conditions listed below. Should any of the conditions appear for the first time during </a:t>
            </a:r>
            <a:r>
              <a:rPr lang="en-GB" sz="1400" b="0" i="0" u="none" strike="noStrike" kern="1200" cap="none" spc="0" baseline="0" dirty="0" err="1">
                <a:solidFill>
                  <a:srgbClr val="1D1D1B"/>
                </a:solidFill>
                <a:uFillTx/>
                <a:latin typeface="Arial"/>
                <a:cs typeface="Arial" pitchFamily="34"/>
              </a:rPr>
              <a:t>drospirenone</a:t>
            </a:r>
            <a:r>
              <a:rPr lang="en-GB" sz="1400" b="0" i="0" u="none" strike="noStrike" kern="1200" cap="none" spc="0" baseline="0" dirty="0">
                <a:solidFill>
                  <a:srgbClr val="1D1D1B"/>
                </a:solidFill>
                <a:uFillTx/>
                <a:latin typeface="Arial"/>
                <a:cs typeface="Arial" pitchFamily="34"/>
              </a:rPr>
              <a:t> 4 mg use, the medicinal product should be discontinued immediately.</a:t>
            </a:r>
          </a:p>
        </p:txBody>
      </p:sp>
    </p:spTree>
    <p:extLst>
      <p:ext uri="{BB962C8B-B14F-4D97-AF65-F5344CB8AC3E}">
        <p14:creationId xmlns:p14="http://schemas.microsoft.com/office/powerpoint/2010/main" val="231027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C676-6FF7-284D-3088-F2BB568D05EC}"/>
              </a:ext>
            </a:extLst>
          </p:cNvPr>
          <p:cNvSpPr txBox="1">
            <a:spLocks noGrp="1"/>
          </p:cNvSpPr>
          <p:nvPr>
            <p:ph type="title"/>
          </p:nvPr>
        </p:nvSpPr>
        <p:spPr/>
        <p:txBody>
          <a:bodyPr>
            <a:normAutofit fontScale="90000"/>
          </a:bodyPr>
          <a:lstStyle/>
          <a:p>
            <a:pPr lvl="0"/>
            <a:r>
              <a:rPr lang="en-US"/>
              <a:t>Cardiovascular risk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5C0DD910-8EDE-5903-C1AE-8C2C72716B30}"/>
              </a:ext>
            </a:extLst>
          </p:cNvPr>
          <p:cNvSpPr/>
          <p:nvPr/>
        </p:nvSpPr>
        <p:spPr>
          <a:xfrm>
            <a:off x="623885" y="1165457"/>
            <a:ext cx="10944225" cy="867966"/>
          </a:xfrm>
          <a:custGeom>
            <a:avLst/>
            <a:gdLst>
              <a:gd name="f0" fmla="val 10800000"/>
              <a:gd name="f1" fmla="val 5400000"/>
              <a:gd name="f2" fmla="val 16200000"/>
              <a:gd name="f3" fmla="val w"/>
              <a:gd name="f4" fmla="val h"/>
              <a:gd name="f5" fmla="val ss"/>
              <a:gd name="f6" fmla="val 0"/>
              <a:gd name="f7" fmla="*/ 5419351 1 1725033"/>
              <a:gd name="f8" fmla="val 45"/>
              <a:gd name="f9" fmla="val 2149"/>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sp>
        <p:nvSpPr>
          <p:cNvPr id="3" name="TextBox 16">
            <a:extLst>
              <a:ext uri="{FF2B5EF4-FFF2-40B4-BE49-F238E27FC236}">
                <a16:creationId xmlns:a16="http://schemas.microsoft.com/office/drawing/2014/main" id="{BD7687ED-CB47-3BD0-5609-A5161070419F}"/>
              </a:ext>
            </a:extLst>
          </p:cNvPr>
          <p:cNvSpPr txBox="1"/>
          <p:nvPr/>
        </p:nvSpPr>
        <p:spPr>
          <a:xfrm>
            <a:off x="1607542" y="1430167"/>
            <a:ext cx="9827925"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rial" pitchFamily="34"/>
                <a:cs typeface="Arial" pitchFamily="34"/>
              </a:rPr>
              <a:t>VTE risk associated with drospirenone 4 mg was assessed during phase III clinical development.</a:t>
            </a:r>
            <a:r>
              <a:rPr lang="en-GB" sz="1600" b="0" i="0" u="none" strike="noStrike" kern="1200" cap="none" spc="0" baseline="30000">
                <a:solidFill>
                  <a:srgbClr val="FFFFFF"/>
                </a:solidFill>
                <a:uFillTx/>
                <a:latin typeface="Arial" pitchFamily="34"/>
                <a:cs typeface="Arial" pitchFamily="34"/>
              </a:rPr>
              <a:t>1-6</a:t>
            </a:r>
          </a:p>
        </p:txBody>
      </p:sp>
      <p:sp>
        <p:nvSpPr>
          <p:cNvPr id="4" name="Content Placeholder 1">
            <a:extLst>
              <a:ext uri="{FF2B5EF4-FFF2-40B4-BE49-F238E27FC236}">
                <a16:creationId xmlns:a16="http://schemas.microsoft.com/office/drawing/2014/main" id="{DBA528CF-9808-744F-7F2D-A0BB261630E3}"/>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Venous thromboembolism (VTE) risk</a:t>
            </a:r>
          </a:p>
        </p:txBody>
      </p:sp>
      <p:sp>
        <p:nvSpPr>
          <p:cNvPr id="5" name="TextBox 3">
            <a:extLst>
              <a:ext uri="{FF2B5EF4-FFF2-40B4-BE49-F238E27FC236}">
                <a16:creationId xmlns:a16="http://schemas.microsoft.com/office/drawing/2014/main" id="{EC885463-3B9A-45A4-CDF4-6F419630ABA5}"/>
              </a:ext>
            </a:extLst>
          </p:cNvPr>
          <p:cNvSpPr txBox="1"/>
          <p:nvPr/>
        </p:nvSpPr>
        <p:spPr>
          <a:xfrm>
            <a:off x="452371" y="3999878"/>
            <a:ext cx="10238929" cy="46166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A4165D"/>
                </a:solidFill>
                <a:uFillTx/>
                <a:latin typeface="Arial" pitchFamily="34"/>
                <a:cs typeface="Arial" pitchFamily="34"/>
              </a:rPr>
              <a:t>0 cases of VTE, ATE, MI, stroke, or PE</a:t>
            </a:r>
            <a:r>
              <a:rPr lang="en-GB" sz="1600" b="1" i="0" u="none" strike="noStrike" kern="1200" cap="none" spc="0" baseline="0" dirty="0">
                <a:solidFill>
                  <a:srgbClr val="A4165D"/>
                </a:solidFill>
                <a:uFillTx/>
                <a:latin typeface="Arial" pitchFamily="34"/>
                <a:cs typeface="Arial" pitchFamily="34"/>
              </a:rPr>
              <a:t>.</a:t>
            </a:r>
            <a:r>
              <a:rPr lang="en-GB" sz="1600" b="0" i="0" u="none" strike="noStrike" kern="1200" cap="none" spc="0" baseline="30000" dirty="0">
                <a:solidFill>
                  <a:srgbClr val="1D1D1B"/>
                </a:solidFill>
                <a:uFillTx/>
                <a:latin typeface="Arial" pitchFamily="34"/>
                <a:cs typeface="Arial" pitchFamily="34"/>
              </a:rPr>
              <a:t>4</a:t>
            </a:r>
          </a:p>
        </p:txBody>
      </p:sp>
      <p:grpSp>
        <p:nvGrpSpPr>
          <p:cNvPr id="6" name="Group 22">
            <a:extLst>
              <a:ext uri="{FF2B5EF4-FFF2-40B4-BE49-F238E27FC236}">
                <a16:creationId xmlns:a16="http://schemas.microsoft.com/office/drawing/2014/main" id="{916B3CAF-5DFC-0EC0-04F2-783AABFA7B72}"/>
              </a:ext>
            </a:extLst>
          </p:cNvPr>
          <p:cNvGrpSpPr/>
          <p:nvPr/>
        </p:nvGrpSpPr>
        <p:grpSpPr>
          <a:xfrm>
            <a:off x="830357" y="1311441"/>
            <a:ext cx="575998" cy="575998"/>
            <a:chOff x="830357" y="1311441"/>
            <a:chExt cx="575998" cy="575998"/>
          </a:xfrm>
        </p:grpSpPr>
        <p:sp>
          <p:nvSpPr>
            <p:cNvPr id="7" name="Oval 18">
              <a:extLst>
                <a:ext uri="{FF2B5EF4-FFF2-40B4-BE49-F238E27FC236}">
                  <a16:creationId xmlns:a16="http://schemas.microsoft.com/office/drawing/2014/main" id="{D6D77F59-B631-4A89-0E7C-AC24EFE24C0A}"/>
                </a:ext>
              </a:extLst>
            </p:cNvPr>
            <p:cNvSpPr/>
            <p:nvPr/>
          </p:nvSpPr>
          <p:spPr>
            <a:xfrm>
              <a:off x="830357" y="1311441"/>
              <a:ext cx="575998" cy="575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8" name="Graphic 4" descr="Heart with pulse with solid fill">
              <a:extLst>
                <a:ext uri="{FF2B5EF4-FFF2-40B4-BE49-F238E27FC236}">
                  <a16:creationId xmlns:a16="http://schemas.microsoft.com/office/drawing/2014/main" id="{D89C9274-5227-D5B6-46C8-5E3A716D5030}"/>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881115" y="1385187"/>
              <a:ext cx="474482" cy="474482"/>
            </a:xfrm>
            <a:prstGeom prst="rect">
              <a:avLst/>
            </a:prstGeom>
            <a:noFill/>
            <a:ln cap="flat">
              <a:noFill/>
            </a:ln>
          </p:spPr>
        </p:pic>
      </p:grpSp>
      <p:sp>
        <p:nvSpPr>
          <p:cNvPr id="9" name="Rounded Rectangle 8">
            <a:extLst>
              <a:ext uri="{FF2B5EF4-FFF2-40B4-BE49-F238E27FC236}">
                <a16:creationId xmlns:a16="http://schemas.microsoft.com/office/drawing/2014/main" id="{B57D0696-AF43-8BDD-21E4-17D95AFFC9BA}"/>
              </a:ext>
            </a:extLst>
          </p:cNvPr>
          <p:cNvSpPr/>
          <p:nvPr/>
        </p:nvSpPr>
        <p:spPr>
          <a:xfrm>
            <a:off x="646389" y="5128512"/>
            <a:ext cx="10921730" cy="553998"/>
          </a:xfrm>
          <a:custGeom>
            <a:avLst/>
            <a:gdLst>
              <a:gd name="f0" fmla="val 10800000"/>
              <a:gd name="f1" fmla="val 5400000"/>
              <a:gd name="f2" fmla="val 16200000"/>
              <a:gd name="f3" fmla="val w"/>
              <a:gd name="f4" fmla="val h"/>
              <a:gd name="f5" fmla="val ss"/>
              <a:gd name="f6" fmla="val 0"/>
              <a:gd name="f7" fmla="*/ 5419351 1 1725033"/>
              <a:gd name="f8" fmla="val 45"/>
              <a:gd name="f9" fmla="val 255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alpha val="4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Arial" pitchFamily="34"/>
                <a:cs typeface="Arial" pitchFamily="34"/>
              </a:rPr>
              <a:t>POPs with </a:t>
            </a:r>
            <a:r>
              <a:rPr lang="en-GB" sz="1600" b="0" i="0" u="none" strike="noStrike" kern="1200" cap="none" spc="0" baseline="0" dirty="0" err="1">
                <a:solidFill>
                  <a:srgbClr val="FFFFFF"/>
                </a:solidFill>
                <a:uFillTx/>
                <a:latin typeface="Arial" pitchFamily="34"/>
                <a:cs typeface="Arial" pitchFamily="34"/>
              </a:rPr>
              <a:t>drospirenone</a:t>
            </a:r>
            <a:r>
              <a:rPr lang="en-GB" sz="1600" b="0" i="0" u="none" strike="noStrike" kern="1200" cap="none" spc="0" baseline="0" dirty="0">
                <a:solidFill>
                  <a:srgbClr val="FFFFFF"/>
                </a:solidFill>
                <a:uFillTx/>
                <a:latin typeface="Arial" pitchFamily="34"/>
                <a:cs typeface="Arial" pitchFamily="34"/>
              </a:rPr>
              <a:t> as their active ingredient are UKMEC category 2 for </a:t>
            </a:r>
            <a:r>
              <a:rPr lang="en-GB" sz="1600" dirty="0">
                <a:solidFill>
                  <a:srgbClr val="FFFFFF"/>
                </a:solidFill>
                <a:latin typeface="Arial" pitchFamily="34"/>
                <a:cs typeface="Arial" pitchFamily="34"/>
              </a:rPr>
              <a:t>individuals</a:t>
            </a:r>
            <a:r>
              <a:rPr lang="en-GB" sz="1600" b="0" i="0" u="none" strike="noStrike" kern="1200" cap="none" spc="0" baseline="0" dirty="0">
                <a:solidFill>
                  <a:srgbClr val="FFFFFF"/>
                </a:solidFill>
                <a:uFillTx/>
                <a:latin typeface="Arial" pitchFamily="34"/>
                <a:cs typeface="Arial" pitchFamily="34"/>
              </a:rPr>
              <a:t> with multiple CV risk factors.</a:t>
            </a:r>
            <a:r>
              <a:rPr lang="en-GB" sz="1600" b="0" i="0" u="none" strike="noStrike" kern="1200" cap="none" spc="0" baseline="30000" dirty="0">
                <a:solidFill>
                  <a:srgbClr val="FFFFFF"/>
                </a:solidFill>
                <a:uFillTx/>
                <a:latin typeface="Arial" pitchFamily="34"/>
                <a:cs typeface="Arial" pitchFamily="34"/>
              </a:rPr>
              <a:t>6</a:t>
            </a:r>
          </a:p>
        </p:txBody>
      </p:sp>
      <p:sp>
        <p:nvSpPr>
          <p:cNvPr id="10" name="TextBox 2">
            <a:extLst>
              <a:ext uri="{FF2B5EF4-FFF2-40B4-BE49-F238E27FC236}">
                <a16:creationId xmlns:a16="http://schemas.microsoft.com/office/drawing/2014/main" id="{0FE2DBCC-8A32-392B-79A7-DA01C8CF24E4}"/>
              </a:ext>
            </a:extLst>
          </p:cNvPr>
          <p:cNvSpPr txBox="1"/>
          <p:nvPr/>
        </p:nvSpPr>
        <p:spPr>
          <a:xfrm>
            <a:off x="2030681" y="5963588"/>
            <a:ext cx="9612794" cy="86177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ATE, arterial thromboembolism; CV, cardiovascular; MI, myocardial infarction; PE, pulmonary embolism; POP, progestogen-only pill; UKMEC, </a:t>
            </a:r>
            <a:r>
              <a:rPr lang="en-GB" sz="1000" b="0" i="0" u="none" strike="noStrike" kern="1200" cap="none" spc="0" baseline="0" dirty="0">
                <a:solidFill>
                  <a:srgbClr val="1D1D1B"/>
                </a:solidFill>
                <a:uFillTx/>
                <a:latin typeface="Arial" pitchFamily="34"/>
                <a:cs typeface="Arial" pitchFamily="34"/>
              </a:rPr>
              <a:t>UK Medical Eligibility Criteria</a:t>
            </a:r>
            <a:r>
              <a:rPr lang="en-US" sz="1000" b="0" i="0" u="none" strike="noStrike" kern="1200" cap="none" spc="0" baseline="0" dirty="0">
                <a:solidFill>
                  <a:srgbClr val="1D1D1B"/>
                </a:solidFill>
                <a:uFillTx/>
                <a:latin typeface="Arial" pitchFamily="34"/>
                <a:cs typeface="Arial" pitchFamily="34"/>
              </a:rPr>
              <a:t>; VTE, venous thromboembolism; BMI, body mass index.</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2. Archer, D.F., </a:t>
            </a:r>
            <a:r>
              <a:rPr lang="en-GB" sz="1000" b="0" i="0" u="none" strike="noStrike" kern="1200" cap="none" spc="0" baseline="0" dirty="0" err="1">
                <a:solidFill>
                  <a:srgbClr val="1D1D1B"/>
                </a:solidFill>
                <a:uFillTx/>
                <a:latin typeface="Arial" pitchFamily="34"/>
                <a:cs typeface="Arial" pitchFamily="34"/>
              </a:rPr>
              <a:t>Ahrendt</a:t>
            </a:r>
            <a:r>
              <a:rPr lang="en-GB" sz="1000" b="0" i="0" u="none" strike="noStrike" kern="1200" cap="none" spc="0" baseline="0" dirty="0">
                <a:solidFill>
                  <a:srgbClr val="1D1D1B"/>
                </a:solidFill>
                <a:uFillTx/>
                <a:latin typeface="Arial" pitchFamily="34"/>
                <a:cs typeface="Arial" pitchFamily="34"/>
              </a:rPr>
              <a:t>, H.J., and Drouin, D. </a:t>
            </a:r>
            <a:r>
              <a:rPr lang="en-GB" sz="1000" b="0" i="1" u="none" strike="noStrike" kern="1200" cap="none" spc="0" baseline="0" dirty="0">
                <a:solidFill>
                  <a:srgbClr val="1D1D1B"/>
                </a:solidFill>
                <a:uFillTx/>
                <a:latin typeface="Arial" pitchFamily="34"/>
                <a:cs typeface="Arial" pitchFamily="34"/>
              </a:rPr>
              <a:t>Contraception</a:t>
            </a:r>
            <a:r>
              <a:rPr lang="en-GB" sz="1000" b="0" i="0" u="none" strike="noStrike" kern="1200" cap="none" spc="0" baseline="0" dirty="0">
                <a:solidFill>
                  <a:srgbClr val="1D1D1B"/>
                </a:solidFill>
                <a:uFillTx/>
                <a:latin typeface="Arial" pitchFamily="34"/>
                <a:cs typeface="Arial" pitchFamily="34"/>
              </a:rPr>
              <a:t>. 2015. 92: 439-444. 3. Kimble, T., </a:t>
            </a:r>
            <a:r>
              <a:rPr lang="en-GB" sz="1000" b="0" i="1" u="none" strike="noStrike" kern="1200" cap="none" spc="0" baseline="0" dirty="0">
                <a:solidFill>
                  <a:srgbClr val="1D1D1B"/>
                </a:solidFill>
                <a:uFillTx/>
                <a:latin typeface="Arial" pitchFamily="34"/>
                <a:cs typeface="Arial" pitchFamily="34"/>
              </a:rPr>
              <a:t>et al. Contraception</a:t>
            </a:r>
            <a:r>
              <a:rPr lang="en-GB" sz="1000" b="0" i="0" u="none" strike="noStrike" kern="1200" cap="none" spc="0" baseline="0" dirty="0">
                <a:solidFill>
                  <a:srgbClr val="1D1D1B"/>
                </a:solidFill>
                <a:uFillTx/>
                <a:latin typeface="Arial" pitchFamily="34"/>
                <a:cs typeface="Arial" pitchFamily="34"/>
              </a:rPr>
              <a:t>. 2020: X 2; 100020. 4. Palacios, S., </a:t>
            </a:r>
            <a:r>
              <a:rPr lang="en-GB" sz="1000" b="0" i="1" u="none" strike="noStrike" kern="1200" cap="none" spc="0" baseline="0" dirty="0">
                <a:solidFill>
                  <a:srgbClr val="1D1D1B"/>
                </a:solidFill>
                <a:uFillTx/>
                <a:latin typeface="Arial" pitchFamily="34"/>
                <a:cs typeface="Arial" pitchFamily="34"/>
              </a:rPr>
              <a:t>et al. BMC Women’s Health</a:t>
            </a:r>
            <a:r>
              <a:rPr lang="en-GB" sz="1000" b="0" i="0" u="none" strike="noStrike" kern="1200" cap="none" spc="0" baseline="0" dirty="0">
                <a:solidFill>
                  <a:srgbClr val="1D1D1B"/>
                </a:solidFill>
                <a:uFillTx/>
                <a:latin typeface="Arial" pitchFamily="34"/>
                <a:cs typeface="Arial" pitchFamily="34"/>
              </a:rPr>
              <a:t>. 2020. 20:218. 5. Palacios, S., </a:t>
            </a:r>
            <a:r>
              <a:rPr lang="en-GB" sz="1000" b="0" i="1" u="none" strike="noStrike" kern="1200" cap="none" spc="0" baseline="0" dirty="0">
                <a:solidFill>
                  <a:srgbClr val="1D1D1B"/>
                </a:solidFill>
                <a:uFillTx/>
                <a:latin typeface="Arial" pitchFamily="34"/>
                <a:cs typeface="Arial" pitchFamily="34"/>
              </a:rPr>
              <a:t>et al. Arch Gynae Obs</a:t>
            </a:r>
            <a:r>
              <a:rPr lang="en-GB" sz="1000" b="0" i="0" u="none" strike="noStrike" kern="1200" cap="none" spc="0" baseline="0" dirty="0">
                <a:solidFill>
                  <a:srgbClr val="1D1D1B"/>
                </a:solidFill>
                <a:uFillTx/>
                <a:latin typeface="Arial" pitchFamily="34"/>
                <a:cs typeface="Arial" pitchFamily="34"/>
              </a:rPr>
              <a:t>. 2019. 300: 1805-1812. 6. UK Medical Eligibility Criteria. For Contraceptive Use. 2016 (Amended 2019).</a:t>
            </a:r>
          </a:p>
        </p:txBody>
      </p:sp>
      <p:pic>
        <p:nvPicPr>
          <p:cNvPr id="11" name="Graphic 9" descr="Group of women with solid fill">
            <a:extLst>
              <a:ext uri="{FF2B5EF4-FFF2-40B4-BE49-F238E27FC236}">
                <a16:creationId xmlns:a16="http://schemas.microsoft.com/office/drawing/2014/main" id="{FA55A6DC-9F8A-2BCB-E0BC-2EAA38E350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7" y="2452923"/>
            <a:ext cx="590007" cy="590007"/>
          </a:xfrm>
          <a:prstGeom prst="rect">
            <a:avLst/>
          </a:prstGeom>
          <a:noFill/>
          <a:ln cap="flat">
            <a:noFill/>
          </a:ln>
        </p:spPr>
      </p:pic>
      <p:sp>
        <p:nvSpPr>
          <p:cNvPr id="12" name="TextBox 10">
            <a:extLst>
              <a:ext uri="{FF2B5EF4-FFF2-40B4-BE49-F238E27FC236}">
                <a16:creationId xmlns:a16="http://schemas.microsoft.com/office/drawing/2014/main" id="{4A4BBE3F-A9DB-4D04-4A07-8FC60DBADAA3}"/>
              </a:ext>
            </a:extLst>
          </p:cNvPr>
          <p:cNvSpPr txBox="1"/>
          <p:nvPr/>
        </p:nvSpPr>
        <p:spPr>
          <a:xfrm>
            <a:off x="1279903" y="2452923"/>
            <a:ext cx="2759357" cy="1138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A4165D"/>
                </a:solidFill>
                <a:uFillTx/>
                <a:latin typeface="Arial" pitchFamily="34"/>
                <a:cs typeface="Arial" pitchFamily="34"/>
              </a:rPr>
              <a:t>2,549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dirty="0">
                <a:solidFill>
                  <a:srgbClr val="1D1D1B"/>
                </a:solidFill>
                <a:latin typeface="Arial" pitchFamily="34"/>
                <a:cs typeface="Arial" pitchFamily="34"/>
              </a:rPr>
              <a:t>Individuals</a:t>
            </a:r>
            <a:r>
              <a:rPr lang="en-US" sz="1600" b="0" i="0" u="none" strike="noStrike" kern="1200" cap="none" spc="0" baseline="0" dirty="0">
                <a:solidFill>
                  <a:srgbClr val="1D1D1B"/>
                </a:solidFill>
                <a:uFillTx/>
                <a:latin typeface="Arial" pitchFamily="34"/>
                <a:cs typeface="Arial" pitchFamily="34"/>
              </a:rPr>
              <a:t> treated with </a:t>
            </a:r>
            <a:r>
              <a:rPr lang="en-US" sz="1600" b="0" i="0" u="none" strike="noStrike" kern="1200" cap="none" spc="0" baseline="0" dirty="0" err="1">
                <a:solidFill>
                  <a:srgbClr val="1D1D1B"/>
                </a:solidFill>
                <a:uFillTx/>
                <a:latin typeface="Arial" pitchFamily="34"/>
                <a:cs typeface="Arial" pitchFamily="34"/>
              </a:rPr>
              <a:t>drospirenone</a:t>
            </a:r>
            <a:r>
              <a:rPr lang="en-US" sz="1600" b="0" i="0" u="none" strike="noStrike" kern="1200" cap="none" spc="0" baseline="0" dirty="0">
                <a:solidFill>
                  <a:srgbClr val="1D1D1B"/>
                </a:solidFill>
                <a:uFillTx/>
                <a:latin typeface="Arial" pitchFamily="34"/>
                <a:cs typeface="Arial" pitchFamily="34"/>
              </a:rPr>
              <a:t> 4 mg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1D1D1B"/>
                </a:solidFill>
                <a:uFillTx/>
                <a:latin typeface="Arial" pitchFamily="34"/>
                <a:cs typeface="Arial" pitchFamily="34"/>
              </a:rPr>
              <a:t>during clinical development</a:t>
            </a:r>
            <a:r>
              <a:rPr lang="en-US" sz="1600" b="0" i="0" u="none" strike="noStrike" kern="1200" cap="none" spc="0" baseline="30000" dirty="0">
                <a:solidFill>
                  <a:srgbClr val="1D1D1B"/>
                </a:solidFill>
                <a:uFillTx/>
                <a:latin typeface="Arial" pitchFamily="34"/>
                <a:cs typeface="Arial" pitchFamily="34"/>
              </a:rPr>
              <a:t>1</a:t>
            </a:r>
          </a:p>
        </p:txBody>
      </p:sp>
      <p:sp>
        <p:nvSpPr>
          <p:cNvPr id="13" name="TextBox 11">
            <a:extLst>
              <a:ext uri="{FF2B5EF4-FFF2-40B4-BE49-F238E27FC236}">
                <a16:creationId xmlns:a16="http://schemas.microsoft.com/office/drawing/2014/main" id="{02D21D66-8BA8-68E9-A05A-1F597A268987}"/>
              </a:ext>
            </a:extLst>
          </p:cNvPr>
          <p:cNvSpPr txBox="1"/>
          <p:nvPr/>
        </p:nvSpPr>
        <p:spPr>
          <a:xfrm>
            <a:off x="9312624" y="2452923"/>
            <a:ext cx="2186604" cy="1138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A4165D"/>
                </a:solidFill>
                <a:uFillTx/>
                <a:latin typeface="Arial" pitchFamily="34"/>
                <a:cs typeface="Arial" pitchFamily="34"/>
              </a:rPr>
              <a:t>19,876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1D1D1B"/>
                </a:solidFill>
                <a:uFillTx/>
                <a:latin typeface="Arial" pitchFamily="34"/>
                <a:cs typeface="Arial" pitchFamily="34"/>
              </a:rPr>
              <a:t>Evaluable treatment cycles with drospirenone 4 mg</a:t>
            </a:r>
            <a:r>
              <a:rPr lang="en-US" sz="1600" b="0" i="0" u="none" strike="noStrike" kern="1200" cap="none" spc="0" baseline="30000">
                <a:solidFill>
                  <a:srgbClr val="1D1D1B"/>
                </a:solidFill>
                <a:uFillTx/>
                <a:latin typeface="Arial" pitchFamily="34"/>
                <a:cs typeface="Arial" pitchFamily="34"/>
              </a:rPr>
              <a:t>1,4</a:t>
            </a:r>
          </a:p>
        </p:txBody>
      </p:sp>
      <p:pic>
        <p:nvPicPr>
          <p:cNvPr id="14" name="Graphic 12" descr="Flip calendar with solid fill">
            <a:extLst>
              <a:ext uri="{FF2B5EF4-FFF2-40B4-BE49-F238E27FC236}">
                <a16:creationId xmlns:a16="http://schemas.microsoft.com/office/drawing/2014/main" id="{0E8F3ECD-F9F6-58AA-DBED-B17E94E35A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22223" y="2452923"/>
            <a:ext cx="590400" cy="590400"/>
          </a:xfrm>
          <a:prstGeom prst="rect">
            <a:avLst/>
          </a:prstGeom>
          <a:noFill/>
          <a:ln cap="flat">
            <a:noFill/>
          </a:ln>
        </p:spPr>
      </p:pic>
      <p:pic>
        <p:nvPicPr>
          <p:cNvPr id="15" name="Graphic 13" descr="Group of women with solid fill">
            <a:extLst>
              <a:ext uri="{FF2B5EF4-FFF2-40B4-BE49-F238E27FC236}">
                <a16:creationId xmlns:a16="http://schemas.microsoft.com/office/drawing/2014/main" id="{0451F5E3-520C-ADF7-01CB-6CE3A2F31C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7687" y="2452923"/>
            <a:ext cx="590007" cy="590007"/>
          </a:xfrm>
          <a:prstGeom prst="rect">
            <a:avLst/>
          </a:prstGeom>
          <a:noFill/>
          <a:ln cap="flat">
            <a:noFill/>
          </a:ln>
        </p:spPr>
      </p:pic>
      <p:sp>
        <p:nvSpPr>
          <p:cNvPr id="16" name="TextBox 14">
            <a:extLst>
              <a:ext uri="{FF2B5EF4-FFF2-40B4-BE49-F238E27FC236}">
                <a16:creationId xmlns:a16="http://schemas.microsoft.com/office/drawing/2014/main" id="{56177F94-720F-2D34-0960-D4DDCBD3D3D5}"/>
              </a:ext>
            </a:extLst>
          </p:cNvPr>
          <p:cNvSpPr txBox="1"/>
          <p:nvPr/>
        </p:nvSpPr>
        <p:spPr>
          <a:xfrm>
            <a:off x="5294824" y="2452923"/>
            <a:ext cx="2657100" cy="1138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A4165D"/>
                </a:solidFill>
                <a:uFillTx/>
                <a:latin typeface="Arial" pitchFamily="34"/>
                <a:cs typeface="Arial" pitchFamily="34"/>
              </a:rPr>
              <a:t>683</a:t>
            </a:r>
            <a:r>
              <a:rPr lang="en-US" sz="2000" b="1" i="0" u="none" strike="noStrike" kern="1200" cap="none" spc="0" baseline="0" dirty="0">
                <a:solidFill>
                  <a:srgbClr val="A6175D"/>
                </a:solidFill>
                <a:uFillTx/>
                <a:latin typeface="Arial" pitchFamily="34"/>
                <a:cs typeface="Arial" pitchFamily="34"/>
              </a:rPr>
              <a:t> </a:t>
            </a:r>
            <a:br>
              <a:rPr lang="en-US" sz="2000" b="1" i="0" u="none" strike="noStrike" kern="1200" cap="none" spc="0" baseline="0" dirty="0">
                <a:solidFill>
                  <a:srgbClr val="A6175D"/>
                </a:solidFill>
                <a:uFillTx/>
                <a:latin typeface="Arial" pitchFamily="34"/>
                <a:cs typeface="Arial" pitchFamily="34"/>
              </a:rPr>
            </a:br>
            <a:r>
              <a:rPr lang="en-US" sz="1600" dirty="0">
                <a:solidFill>
                  <a:srgbClr val="1D1D1B"/>
                </a:solidFill>
                <a:latin typeface="Arial" pitchFamily="34"/>
                <a:cs typeface="Arial" pitchFamily="34"/>
              </a:rPr>
              <a:t>Individuals</a:t>
            </a:r>
            <a:r>
              <a:rPr lang="en-US" sz="1600" b="0" i="0" u="none" strike="noStrike" kern="1200" cap="none" spc="0" baseline="0" dirty="0">
                <a:solidFill>
                  <a:srgbClr val="1D1D1B"/>
                </a:solidFill>
                <a:uFillTx/>
                <a:latin typeface="Arial" pitchFamily="34"/>
                <a:cs typeface="Arial" pitchFamily="34"/>
              </a:rPr>
              <a:t> included with at least one VTE risk factor across clinical studies</a:t>
            </a:r>
            <a:r>
              <a:rPr lang="en-US" sz="1600" b="0" i="0" u="none" strike="noStrike" kern="1200" cap="none" spc="0" baseline="30000" dirty="0">
                <a:solidFill>
                  <a:srgbClr val="1D1D1B"/>
                </a:solidFill>
                <a:uFillTx/>
                <a:latin typeface="Arial" pitchFamily="34"/>
                <a:cs typeface="Arial" pitchFamily="34"/>
              </a:rPr>
              <a:t>2-5</a:t>
            </a:r>
          </a:p>
        </p:txBody>
      </p:sp>
      <p:sp>
        <p:nvSpPr>
          <p:cNvPr id="18" name="TextBox 6">
            <a:extLst>
              <a:ext uri="{FF2B5EF4-FFF2-40B4-BE49-F238E27FC236}">
                <a16:creationId xmlns:a16="http://schemas.microsoft.com/office/drawing/2014/main" id="{E50FCC99-5B83-75DD-50DC-0709FCC90F14}"/>
              </a:ext>
            </a:extLst>
          </p:cNvPr>
          <p:cNvSpPr txBox="1"/>
          <p:nvPr/>
        </p:nvSpPr>
        <p:spPr>
          <a:xfrm>
            <a:off x="692767" y="4813310"/>
            <a:ext cx="10942167" cy="246220"/>
          </a:xfrm>
          <a:prstGeom prst="rect">
            <a:avLst/>
          </a:prstGeom>
          <a:noFill/>
          <a:ln cap="flat">
            <a:noFill/>
          </a:ln>
        </p:spPr>
        <p:txBody>
          <a:bodyPr vert="horz" wrap="square" lIns="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1D1D1B"/>
                </a:solidFill>
                <a:uFillTx/>
                <a:latin typeface="Helvetica" pitchFamily="2"/>
              </a:rPr>
              <a:t>VTE risk factors: </a:t>
            </a:r>
            <a:r>
              <a:rPr lang="en-GB" sz="1000" b="0" i="0" u="none" strike="noStrike" kern="1200" cap="none" spc="0" baseline="0">
                <a:solidFill>
                  <a:srgbClr val="1D1D1B"/>
                </a:solidFill>
                <a:uFillTx/>
                <a:latin typeface="Helvetica" pitchFamily="2"/>
              </a:rPr>
              <a:t>family history of thromboembolic illness, current smoker ≥35 years or non-smoker ≥40 years or BMI ≥30 kg/m</a:t>
            </a:r>
            <a:r>
              <a:rPr lang="en-GB" sz="1000" b="0" i="0" u="none" strike="noStrike" kern="1200" cap="none" spc="0" baseline="30000">
                <a:solidFill>
                  <a:srgbClr val="1D1D1B"/>
                </a:solidFill>
                <a:uFillTx/>
                <a:latin typeface="Helvetica" pitchFamily="2"/>
              </a:rPr>
              <a:t>2</a:t>
            </a:r>
            <a:r>
              <a:rPr lang="en-GB" sz="1000" b="0" i="0" u="none" strike="noStrike" kern="1200" cap="none" spc="0" baseline="0">
                <a:solidFill>
                  <a:srgbClr val="1D1D1B"/>
                </a:solidFill>
                <a:uFillTx/>
                <a:latin typeface="Helvetica" pitchFamily="2"/>
              </a:rPr>
              <a:t> (investigator assessed).</a:t>
            </a:r>
            <a:r>
              <a:rPr lang="en-GB" sz="1000" b="0" i="0" u="none" strike="noStrike" kern="1200" cap="none" spc="0" baseline="30000">
                <a:solidFill>
                  <a:srgbClr val="1D1D1B"/>
                </a:solidFill>
                <a:uFillTx/>
                <a:latin typeface="Helvetica" pitchFamily="2"/>
              </a:rP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63664-F2C5-C0F9-17A5-6451A4329FF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A50EA56-6B01-F1E5-6160-D865AACA833C}"/>
              </a:ext>
            </a:extLst>
          </p:cNvPr>
          <p:cNvSpPr>
            <a:spLocks noGrp="1"/>
          </p:cNvSpPr>
          <p:nvPr>
            <p:ph type="title" idx="4294967295"/>
          </p:nvPr>
        </p:nvSpPr>
        <p:spPr>
          <a:xfrm>
            <a:off x="406589" y="545115"/>
            <a:ext cx="10145713" cy="815975"/>
          </a:xfrm>
        </p:spPr>
        <p:txBody>
          <a:bodyPr>
            <a:normAutofit fontScale="90000"/>
          </a:bodyPr>
          <a:lstStyle/>
          <a:p>
            <a:r>
              <a:rPr lang="en-GB" altLang="es-PA" dirty="0">
                <a:solidFill>
                  <a:srgbClr val="A4165D"/>
                </a:solidFill>
              </a:rPr>
              <a:t>Effects on blood pressure in the clinical trial programme</a:t>
            </a:r>
            <a:r>
              <a:rPr lang="es-MX" baseline="30000" dirty="0">
                <a:solidFill>
                  <a:srgbClr val="A4165D"/>
                </a:solidFill>
              </a:rPr>
              <a:t>1</a:t>
            </a:r>
            <a:br>
              <a:rPr lang="es-MX" dirty="0"/>
            </a:br>
            <a:endParaRPr lang="fr-FR" dirty="0"/>
          </a:p>
        </p:txBody>
      </p:sp>
      <p:sp>
        <p:nvSpPr>
          <p:cNvPr id="6" name="Rectángulo 5">
            <a:extLst>
              <a:ext uri="{FF2B5EF4-FFF2-40B4-BE49-F238E27FC236}">
                <a16:creationId xmlns:a16="http://schemas.microsoft.com/office/drawing/2014/main" id="{CDFA54D3-43DD-E094-428D-5C25E6867AB4}"/>
              </a:ext>
            </a:extLst>
          </p:cNvPr>
          <p:cNvSpPr/>
          <p:nvPr/>
        </p:nvSpPr>
        <p:spPr>
          <a:xfrm>
            <a:off x="2184196" y="4941780"/>
            <a:ext cx="4939174" cy="215444"/>
          </a:xfrm>
          <a:prstGeom prst="rect">
            <a:avLst/>
          </a:prstGeom>
        </p:spPr>
        <p:txBody>
          <a:bodyPr wrap="none">
            <a:spAutoFit/>
          </a:bodyPr>
          <a:lstStyle/>
          <a:p>
            <a:pPr algn="r" defTabSz="457200">
              <a:spcBef>
                <a:spcPts val="400"/>
              </a:spcBef>
              <a:defRPr/>
            </a:pPr>
            <a:r>
              <a:rPr lang="en-GB" sz="800" b="1" dirty="0">
                <a:solidFill>
                  <a:prstClr val="black"/>
                </a:solidFill>
                <a:latin typeface="Arial" panose="020B0604020202020204"/>
              </a:rPr>
              <a:t>BP</a:t>
            </a:r>
            <a:r>
              <a:rPr lang="en-GB" sz="800" dirty="0">
                <a:solidFill>
                  <a:prstClr val="black"/>
                </a:solidFill>
                <a:latin typeface="Arial" panose="020B0604020202020204"/>
              </a:rPr>
              <a:t>=blood pressure; </a:t>
            </a:r>
            <a:r>
              <a:rPr lang="en-GB" sz="800" b="1" dirty="0">
                <a:solidFill>
                  <a:prstClr val="black"/>
                </a:solidFill>
                <a:latin typeface="Arial" panose="020B0604020202020204"/>
              </a:rPr>
              <a:t>SBP</a:t>
            </a:r>
            <a:r>
              <a:rPr lang="en-GB" sz="800" dirty="0">
                <a:solidFill>
                  <a:prstClr val="black"/>
                </a:solidFill>
                <a:latin typeface="Arial" panose="020B0604020202020204"/>
              </a:rPr>
              <a:t>=systolic blood pressure; </a:t>
            </a:r>
            <a:r>
              <a:rPr lang="en-GB" sz="800" b="1" dirty="0">
                <a:solidFill>
                  <a:prstClr val="black"/>
                </a:solidFill>
                <a:latin typeface="Arial" panose="020B0604020202020204"/>
              </a:rPr>
              <a:t>DBP</a:t>
            </a:r>
            <a:r>
              <a:rPr lang="en-GB" sz="800" dirty="0">
                <a:solidFill>
                  <a:prstClr val="black"/>
                </a:solidFill>
                <a:latin typeface="Arial" panose="020B0604020202020204"/>
              </a:rPr>
              <a:t>=diastolic blood pressure; </a:t>
            </a:r>
            <a:r>
              <a:rPr lang="en-GB" sz="800" b="1" dirty="0">
                <a:solidFill>
                  <a:prstClr val="black"/>
                </a:solidFill>
                <a:latin typeface="Arial" panose="020B0604020202020204"/>
              </a:rPr>
              <a:t>SD</a:t>
            </a:r>
            <a:r>
              <a:rPr lang="en-GB" sz="800" dirty="0">
                <a:solidFill>
                  <a:prstClr val="black"/>
                </a:solidFill>
                <a:latin typeface="Arial" panose="020B0604020202020204"/>
              </a:rPr>
              <a:t>=standard deviation</a:t>
            </a:r>
          </a:p>
        </p:txBody>
      </p:sp>
      <p:sp>
        <p:nvSpPr>
          <p:cNvPr id="7" name="Rectángulo 10">
            <a:extLst>
              <a:ext uri="{FF2B5EF4-FFF2-40B4-BE49-F238E27FC236}">
                <a16:creationId xmlns:a16="http://schemas.microsoft.com/office/drawing/2014/main" id="{20F8CD79-DBC2-4DC0-AFBC-0AD01F520902}"/>
              </a:ext>
            </a:extLst>
          </p:cNvPr>
          <p:cNvSpPr/>
          <p:nvPr/>
        </p:nvSpPr>
        <p:spPr>
          <a:xfrm>
            <a:off x="2027020" y="5985137"/>
            <a:ext cx="7568097" cy="400110"/>
          </a:xfrm>
          <a:prstGeom prst="rect">
            <a:avLst/>
          </a:prstGeom>
        </p:spPr>
        <p:txBody>
          <a:bodyPr wrap="none">
            <a:spAutoFit/>
          </a:bodyPr>
          <a:lstStyle/>
          <a:p>
            <a:pPr defTabSz="457200">
              <a:defRPr/>
            </a:pPr>
            <a:r>
              <a:rPr lang="en-GB" sz="1000" dirty="0">
                <a:solidFill>
                  <a:prstClr val="black"/>
                </a:solidFill>
                <a:latin typeface="Arial" panose="020B0604020202020204" pitchFamily="34" charset="0"/>
                <a:cs typeface="Arial" panose="020B0604020202020204" pitchFamily="34" charset="0"/>
              </a:rPr>
              <a:t>BP, blood pressure; SBP, systolic blood pressure; DBP, diastolic blood pressure; SD, standard deviation. </a:t>
            </a:r>
            <a:endParaRPr lang="en-GB" sz="1000" dirty="0">
              <a:latin typeface="Arial" panose="020B0604020202020204" pitchFamily="34" charset="0"/>
              <a:cs typeface="Arial" panose="020B0604020202020204" pitchFamily="34" charset="0"/>
            </a:endParaRPr>
          </a:p>
          <a:p>
            <a:pPr defTabSz="457200">
              <a:defRPr/>
            </a:pPr>
            <a:r>
              <a:rPr lang="en-GB" sz="1000" dirty="0">
                <a:latin typeface="Arial" panose="020B0604020202020204" pitchFamily="34" charset="0"/>
                <a:cs typeface="Arial" panose="020B0604020202020204" pitchFamily="34" charset="0"/>
              </a:rPr>
              <a:t>1. Palacios S et al. </a:t>
            </a:r>
            <a:r>
              <a:rPr lang="en-GB" sz="1000" i="1" dirty="0">
                <a:latin typeface="Arial" panose="020B0604020202020204" pitchFamily="34" charset="0"/>
                <a:cs typeface="Arial" panose="020B0604020202020204" pitchFamily="34" charset="0"/>
              </a:rPr>
              <a:t>BMC Women´s Health</a:t>
            </a:r>
            <a:r>
              <a:rPr lang="en-GB" sz="1000" dirty="0">
                <a:latin typeface="Arial" panose="020B0604020202020204" pitchFamily="34" charset="0"/>
                <a:cs typeface="Arial" panose="020B0604020202020204" pitchFamily="34" charset="0"/>
              </a:rPr>
              <a:t>, 2020 Oct 2;20(1):218. 2. </a:t>
            </a:r>
            <a:r>
              <a:rPr lang="en-GB" sz="1000" b="0" i="0" dirty="0">
                <a:effectLst/>
                <a:highlight>
                  <a:srgbClr val="FFFFFF"/>
                </a:highlight>
                <a:latin typeface="Arial" panose="020B0604020202020204" pitchFamily="34" charset="0"/>
                <a:cs typeface="Arial" panose="020B0604020202020204" pitchFamily="34" charset="0"/>
              </a:rPr>
              <a:t>Palacios 2019 </a:t>
            </a:r>
            <a:r>
              <a:rPr lang="en-GB" sz="1000" b="0" i="1" dirty="0">
                <a:effectLst/>
                <a:highlight>
                  <a:srgbClr val="FFFFFF"/>
                </a:highlight>
                <a:latin typeface="Arial" panose="020B0604020202020204" pitchFamily="34" charset="0"/>
                <a:cs typeface="Arial" panose="020B0604020202020204" pitchFamily="34" charset="0"/>
              </a:rPr>
              <a:t>Acta </a:t>
            </a:r>
            <a:r>
              <a:rPr lang="en-GB" sz="1000" b="0" i="1" dirty="0" err="1">
                <a:effectLst/>
                <a:highlight>
                  <a:srgbClr val="FFFFFF"/>
                </a:highlight>
                <a:latin typeface="Arial" panose="020B0604020202020204" pitchFamily="34" charset="0"/>
                <a:cs typeface="Arial" panose="020B0604020202020204" pitchFamily="34" charset="0"/>
              </a:rPr>
              <a:t>Obstet</a:t>
            </a:r>
            <a:r>
              <a:rPr lang="en-GB" sz="1000" b="0" i="1" dirty="0">
                <a:effectLst/>
                <a:highlight>
                  <a:srgbClr val="FFFFFF"/>
                </a:highlight>
                <a:latin typeface="Arial" panose="020B0604020202020204" pitchFamily="34" charset="0"/>
                <a:cs typeface="Arial" panose="020B0604020202020204" pitchFamily="34" charset="0"/>
              </a:rPr>
              <a:t> </a:t>
            </a:r>
            <a:r>
              <a:rPr lang="en-GB" sz="1000" b="0" i="1" dirty="0" err="1">
                <a:effectLst/>
                <a:highlight>
                  <a:srgbClr val="FFFFFF"/>
                </a:highlight>
                <a:latin typeface="Arial" panose="020B0604020202020204" pitchFamily="34" charset="0"/>
                <a:cs typeface="Arial" panose="020B0604020202020204" pitchFamily="34" charset="0"/>
              </a:rPr>
              <a:t>Gynecol</a:t>
            </a:r>
            <a:r>
              <a:rPr lang="en-GB" sz="1000" b="0" i="1" dirty="0">
                <a:effectLst/>
                <a:highlight>
                  <a:srgbClr val="FFFFFF"/>
                </a:highlight>
                <a:latin typeface="Arial" panose="020B0604020202020204" pitchFamily="34" charset="0"/>
                <a:cs typeface="Arial" panose="020B0604020202020204" pitchFamily="34" charset="0"/>
              </a:rPr>
              <a:t> </a:t>
            </a:r>
            <a:r>
              <a:rPr lang="en-GB" sz="1000" b="0" i="1" dirty="0" err="1">
                <a:effectLst/>
                <a:highlight>
                  <a:srgbClr val="FFFFFF"/>
                </a:highlight>
                <a:latin typeface="Arial" panose="020B0604020202020204" pitchFamily="34" charset="0"/>
                <a:cs typeface="Arial" panose="020B0604020202020204" pitchFamily="34" charset="0"/>
              </a:rPr>
              <a:t>Scand</a:t>
            </a:r>
            <a:r>
              <a:rPr lang="en-GB" sz="1000" b="0" i="1" dirty="0">
                <a:effectLst/>
                <a:highlight>
                  <a:srgbClr val="FFFFFF"/>
                </a:highlight>
                <a:latin typeface="Arial" panose="020B0604020202020204" pitchFamily="34" charset="0"/>
                <a:cs typeface="Arial" panose="020B0604020202020204" pitchFamily="34" charset="0"/>
              </a:rPr>
              <a:t> </a:t>
            </a:r>
            <a:r>
              <a:rPr lang="en-GB" sz="1000" b="0" i="0" dirty="0">
                <a:effectLst/>
                <a:highlight>
                  <a:srgbClr val="FFFFFF"/>
                </a:highlight>
                <a:latin typeface="Arial" panose="020B0604020202020204" pitchFamily="34" charset="0"/>
                <a:cs typeface="Arial" panose="020B0604020202020204" pitchFamily="34" charset="0"/>
              </a:rPr>
              <a:t>2019;98:1549-1557</a:t>
            </a:r>
            <a:endParaRPr lang="es-MX" sz="1000" dirty="0">
              <a:latin typeface="Arial" panose="020B0604020202020204" pitchFamily="34" charset="0"/>
              <a:cs typeface="Arial" panose="020B0604020202020204" pitchFamily="34" charset="0"/>
            </a:endParaRPr>
          </a:p>
        </p:txBody>
      </p:sp>
      <p:sp>
        <p:nvSpPr>
          <p:cNvPr id="8" name="CuadroTexto 28">
            <a:extLst>
              <a:ext uri="{FF2B5EF4-FFF2-40B4-BE49-F238E27FC236}">
                <a16:creationId xmlns:a16="http://schemas.microsoft.com/office/drawing/2014/main" id="{D0641484-1E44-B99E-3443-8BD70F1F8176}"/>
              </a:ext>
            </a:extLst>
          </p:cNvPr>
          <p:cNvSpPr txBox="1"/>
          <p:nvPr/>
        </p:nvSpPr>
        <p:spPr>
          <a:xfrm>
            <a:off x="5743518" y="2183652"/>
            <a:ext cx="1441870" cy="461665"/>
          </a:xfrm>
          <a:prstGeom prst="rect">
            <a:avLst/>
          </a:prstGeom>
          <a:noFill/>
        </p:spPr>
        <p:txBody>
          <a:bodyPr wrap="none" rtlCol="0">
            <a:spAutoFit/>
          </a:bodyPr>
          <a:lstStyle/>
          <a:p>
            <a:pPr algn="ctr" defTabSz="457200">
              <a:defRPr/>
            </a:pPr>
            <a:r>
              <a:rPr lang="es-MX" sz="1200" dirty="0">
                <a:solidFill>
                  <a:prstClr val="white"/>
                </a:solidFill>
                <a:latin typeface="Arial" panose="020B0604020202020204" pitchFamily="34" charset="0"/>
                <a:cs typeface="Arial" panose="020B0604020202020204" pitchFamily="34" charset="0"/>
              </a:rPr>
              <a:t>SBP &lt;130 y</a:t>
            </a:r>
          </a:p>
          <a:p>
            <a:pPr algn="ctr" defTabSz="457200">
              <a:defRPr/>
            </a:pPr>
            <a:r>
              <a:rPr lang="es-MX" sz="1200" dirty="0">
                <a:solidFill>
                  <a:prstClr val="white"/>
                </a:solidFill>
                <a:latin typeface="Arial" panose="020B0604020202020204" pitchFamily="34" charset="0"/>
                <a:cs typeface="Arial" panose="020B0604020202020204" pitchFamily="34" charset="0"/>
              </a:rPr>
              <a:t>DBP &lt; 85 (mmHg)</a:t>
            </a:r>
          </a:p>
        </p:txBody>
      </p:sp>
      <p:sp>
        <p:nvSpPr>
          <p:cNvPr id="9" name="CuadroTexto 29">
            <a:extLst>
              <a:ext uri="{FF2B5EF4-FFF2-40B4-BE49-F238E27FC236}">
                <a16:creationId xmlns:a16="http://schemas.microsoft.com/office/drawing/2014/main" id="{CE8C70BF-EEF3-2D8C-F2D4-AF0D3797A796}"/>
              </a:ext>
            </a:extLst>
          </p:cNvPr>
          <p:cNvSpPr txBox="1"/>
          <p:nvPr/>
        </p:nvSpPr>
        <p:spPr>
          <a:xfrm>
            <a:off x="7728482" y="2183652"/>
            <a:ext cx="1437060" cy="461665"/>
          </a:xfrm>
          <a:prstGeom prst="rect">
            <a:avLst/>
          </a:prstGeom>
          <a:noFill/>
        </p:spPr>
        <p:txBody>
          <a:bodyPr wrap="none" rtlCol="0">
            <a:spAutoFit/>
          </a:bodyPr>
          <a:lstStyle/>
          <a:p>
            <a:pPr algn="ctr" defTabSz="457200">
              <a:defRPr/>
            </a:pPr>
            <a:r>
              <a:rPr lang="es-MX" sz="1200" dirty="0">
                <a:solidFill>
                  <a:prstClr val="white"/>
                </a:solidFill>
                <a:latin typeface="Arial" panose="020B0604020202020204" pitchFamily="34" charset="0"/>
                <a:cs typeface="Arial" panose="020B0604020202020204" pitchFamily="34" charset="0"/>
              </a:rPr>
              <a:t>SBS ≥130 y</a:t>
            </a:r>
          </a:p>
          <a:p>
            <a:pPr algn="ctr" defTabSz="457200">
              <a:defRPr/>
            </a:pPr>
            <a:r>
              <a:rPr lang="es-MX" sz="1200" dirty="0">
                <a:solidFill>
                  <a:prstClr val="white"/>
                </a:solidFill>
                <a:latin typeface="Arial" panose="020B0604020202020204" pitchFamily="34" charset="0"/>
                <a:cs typeface="Arial" panose="020B0604020202020204" pitchFamily="34" charset="0"/>
              </a:rPr>
              <a:t>DBP ≥ 85 (mmHg)</a:t>
            </a:r>
          </a:p>
        </p:txBody>
      </p:sp>
      <p:graphicFrame>
        <p:nvGraphicFramePr>
          <p:cNvPr id="10" name="Tabla 31">
            <a:extLst>
              <a:ext uri="{FF2B5EF4-FFF2-40B4-BE49-F238E27FC236}">
                <a16:creationId xmlns:a16="http://schemas.microsoft.com/office/drawing/2014/main" id="{FDBB3E51-7F20-61A1-81E9-1ED55B69CA98}"/>
              </a:ext>
            </a:extLst>
          </p:cNvPr>
          <p:cNvGraphicFramePr>
            <a:graphicFrameLocks noGrp="1"/>
          </p:cNvGraphicFramePr>
          <p:nvPr/>
        </p:nvGraphicFramePr>
        <p:xfrm>
          <a:off x="466971" y="1505410"/>
          <a:ext cx="10920499" cy="3747074"/>
        </p:xfrm>
        <a:graphic>
          <a:graphicData uri="http://schemas.openxmlformats.org/drawingml/2006/table">
            <a:tbl>
              <a:tblPr firstRow="1" bandRow="1">
                <a:tableStyleId>{5C22544A-7EE6-4342-B048-85BDC9FD1C3A}</a:tableStyleId>
              </a:tblPr>
              <a:tblGrid>
                <a:gridCol w="2580419">
                  <a:extLst>
                    <a:ext uri="{9D8B030D-6E8A-4147-A177-3AD203B41FA5}">
                      <a16:colId xmlns:a16="http://schemas.microsoft.com/office/drawing/2014/main" val="3628057217"/>
                    </a:ext>
                  </a:extLst>
                </a:gridCol>
                <a:gridCol w="2376696">
                  <a:extLst>
                    <a:ext uri="{9D8B030D-6E8A-4147-A177-3AD203B41FA5}">
                      <a16:colId xmlns:a16="http://schemas.microsoft.com/office/drawing/2014/main" val="1338480478"/>
                    </a:ext>
                  </a:extLst>
                </a:gridCol>
                <a:gridCol w="2880192">
                  <a:extLst>
                    <a:ext uri="{9D8B030D-6E8A-4147-A177-3AD203B41FA5}">
                      <a16:colId xmlns:a16="http://schemas.microsoft.com/office/drawing/2014/main" val="463619847"/>
                    </a:ext>
                  </a:extLst>
                </a:gridCol>
                <a:gridCol w="3083192">
                  <a:extLst>
                    <a:ext uri="{9D8B030D-6E8A-4147-A177-3AD203B41FA5}">
                      <a16:colId xmlns:a16="http://schemas.microsoft.com/office/drawing/2014/main" val="2271883448"/>
                    </a:ext>
                  </a:extLst>
                </a:gridCol>
              </a:tblGrid>
              <a:tr h="974089">
                <a:tc>
                  <a:txBody>
                    <a:bodyPr/>
                    <a:lstStyle/>
                    <a:p>
                      <a:endParaRPr lang="es-ES_tradnl" sz="1600" dirty="0">
                        <a:latin typeface="Arial" panose="020B0604020202020204" pitchFamily="34" charset="0"/>
                        <a:cs typeface="Arial" panose="020B0604020202020204" pitchFamily="34" charset="0"/>
                      </a:endParaRPr>
                    </a:p>
                  </a:txBody>
                  <a:tcPr marL="96418" marR="96418" marT="48209" marB="48209">
                    <a:lnR w="9525" cap="flat" cmpd="sng" algn="ctr">
                      <a:solidFill>
                        <a:srgbClr val="E364A3"/>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4165D"/>
                    </a:solidFill>
                  </a:tcPr>
                </a:tc>
                <a:tc>
                  <a:txBody>
                    <a:bodyPr/>
                    <a:lstStyle/>
                    <a:p>
                      <a:pPr algn="ctr"/>
                      <a:endParaRPr lang="es-ES_tradnl" sz="1600" dirty="0">
                        <a:solidFill>
                          <a:srgbClr val="A4165D"/>
                        </a:solidFill>
                        <a:latin typeface="Arial" panose="020B0604020202020204" pitchFamily="34" charset="0"/>
                        <a:cs typeface="Arial" panose="020B0604020202020204" pitchFamily="34" charset="0"/>
                      </a:endParaRPr>
                    </a:p>
                  </a:txBody>
                  <a:tcPr marL="96418" marR="96418" marT="48209" marB="48209" anchor="ctr">
                    <a:lnL w="9525" cap="flat" cmpd="sng" algn="ctr">
                      <a:solidFill>
                        <a:srgbClr val="E364A3"/>
                      </a:solidFill>
                      <a:prstDash val="solid"/>
                      <a:round/>
                      <a:headEnd type="none" w="med" len="med"/>
                      <a:tailEnd type="none" w="med" len="med"/>
                    </a:lnL>
                    <a:lnR w="9525" cap="flat" cmpd="sng" algn="ctr">
                      <a:solidFill>
                        <a:srgbClr val="E364A3"/>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4165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cs typeface="Arial" panose="020B0604020202020204" pitchFamily="34" charset="0"/>
                        </a:rPr>
                        <a:t>SBP &lt;130 and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cs typeface="Arial" panose="020B0604020202020204" pitchFamily="34" charset="0"/>
                        </a:rPr>
                        <a:t>DBP &lt;85 (mmHg)</a:t>
                      </a:r>
                      <a:endParaRPr lang="en-US" sz="1600" b="1" baseline="30000" dirty="0">
                        <a:solidFill>
                          <a:schemeClr val="bg1"/>
                        </a:solidFill>
                        <a:latin typeface="Arial" panose="020B0604020202020204" pitchFamily="34" charset="0"/>
                        <a:cs typeface="Arial" panose="020B0604020202020204" pitchFamily="34" charset="0"/>
                      </a:endParaRPr>
                    </a:p>
                  </a:txBody>
                  <a:tcPr marL="96418" marR="96418" marT="48209" marB="48209" anchor="ctr">
                    <a:lnL w="9525" cap="flat" cmpd="sng" algn="ctr">
                      <a:solidFill>
                        <a:srgbClr val="E364A3"/>
                      </a:solidFill>
                      <a:prstDash val="solid"/>
                      <a:round/>
                      <a:headEnd type="none" w="med" len="med"/>
                      <a:tailEnd type="none" w="med" len="med"/>
                    </a:lnL>
                    <a:lnR w="9525" cap="flat" cmpd="sng" algn="ctr">
                      <a:solidFill>
                        <a:srgbClr val="E364A3"/>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4165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SBP ≥130 and</a:t>
                      </a:r>
                      <a:r>
                        <a:rPr lang="en-US" sz="1600" baseline="0" dirty="0">
                          <a:solidFill>
                            <a:schemeClr val="bg1"/>
                          </a:solidFill>
                          <a:latin typeface="Arial" panose="020B0604020202020204" pitchFamily="34" charset="0"/>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cs typeface="Arial" panose="020B0604020202020204" pitchFamily="34" charset="0"/>
                        </a:rPr>
                        <a:t>DBP </a:t>
                      </a:r>
                      <a:r>
                        <a:rPr lang="en-US" sz="1600" dirty="0">
                          <a:solidFill>
                            <a:schemeClr val="bg1"/>
                          </a:solidFill>
                          <a:latin typeface="Arial" panose="020B0604020202020204" pitchFamily="34" charset="0"/>
                          <a:cs typeface="Arial" panose="020B0604020202020204" pitchFamily="34" charset="0"/>
                        </a:rPr>
                        <a:t>≥85 (mmHg)</a:t>
                      </a:r>
                      <a:endParaRPr lang="en-US" sz="1600" b="1" dirty="0">
                        <a:solidFill>
                          <a:schemeClr val="bg1"/>
                        </a:solidFill>
                        <a:latin typeface="Arial" panose="020B0604020202020204" pitchFamily="34" charset="0"/>
                        <a:cs typeface="Arial" panose="020B0604020202020204" pitchFamily="34" charset="0"/>
                      </a:endParaRPr>
                    </a:p>
                  </a:txBody>
                  <a:tcPr marL="96418" marR="96418" marT="48209" marB="48209" anchor="ctr">
                    <a:lnL w="9525" cap="flat" cmpd="sng" algn="ctr">
                      <a:solidFill>
                        <a:srgbClr val="E364A3"/>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A4165D"/>
                    </a:solidFill>
                  </a:tcPr>
                </a:tc>
                <a:extLst>
                  <a:ext uri="{0D108BD9-81ED-4DB2-BD59-A6C34878D82A}">
                    <a16:rowId xmlns:a16="http://schemas.microsoft.com/office/drawing/2014/main" val="2894324967"/>
                  </a:ext>
                </a:extLst>
              </a:tr>
              <a:tr h="7206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Changes from baseline</a:t>
                      </a:r>
                      <a:endParaRPr lang="en-US" sz="1600" b="1" dirty="0">
                        <a:solidFill>
                          <a:schemeClr val="bg1"/>
                        </a:solidFill>
                        <a:latin typeface="Arial" panose="020B0604020202020204" pitchFamily="34" charset="0"/>
                        <a:cs typeface="Arial" panose="020B0604020202020204" pitchFamily="34" charset="0"/>
                      </a:endParaRPr>
                    </a:p>
                  </a:txBody>
                  <a:tcPr marL="96418" marR="96418" marT="48209" marB="48209" anchor="ctr">
                    <a:lnR w="12700" cap="flat" cmpd="sng" algn="ctr">
                      <a:solidFill>
                        <a:srgbClr val="6F2578"/>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DBA2BE"/>
                    </a:solidFill>
                  </a:tcPr>
                </a:tc>
                <a:tc>
                  <a:txBody>
                    <a:bodyPr/>
                    <a:lstStyle/>
                    <a:p>
                      <a:pPr algn="ctr"/>
                      <a:endParaRPr lang="es-ES_tradnl" sz="1600" dirty="0">
                        <a:solidFill>
                          <a:schemeClr val="bg1"/>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DBA2BE"/>
                    </a:solidFill>
                  </a:tcPr>
                </a:tc>
                <a:tc>
                  <a:txBody>
                    <a:bodyPr/>
                    <a:lstStyle/>
                    <a:p>
                      <a:pPr marL="0" indent="0" algn="ctr">
                        <a:lnSpc>
                          <a:spcPct val="90000"/>
                        </a:lnSpc>
                      </a:pPr>
                      <a:r>
                        <a:rPr lang="en-US" sz="1600" dirty="0">
                          <a:solidFill>
                            <a:schemeClr val="bg1"/>
                          </a:solidFill>
                          <a:latin typeface="Arial" panose="020B0604020202020204" pitchFamily="34" charset="0"/>
                          <a:cs typeface="Arial" panose="020B0604020202020204" pitchFamily="34" charset="0"/>
                        </a:rPr>
                        <a:t>N=548</a:t>
                      </a:r>
                      <a:endParaRPr lang="en-US" sz="1600" b="1" dirty="0">
                        <a:solidFill>
                          <a:schemeClr val="bg1"/>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DBA2B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N=137</a:t>
                      </a:r>
                      <a:endParaRPr lang="en-US" sz="1600" b="1" dirty="0">
                        <a:solidFill>
                          <a:schemeClr val="bg1"/>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T w="6350" cap="flat" cmpd="sng" algn="ctr">
                      <a:solidFill>
                        <a:schemeClr val="bg1"/>
                      </a:solidFill>
                      <a:prstDash val="solid"/>
                      <a:round/>
                      <a:headEnd type="none" w="med" len="med"/>
                      <a:tailEnd type="none" w="med" len="med"/>
                    </a:lnT>
                    <a:lnB w="9525" cap="flat" cmpd="sng" algn="ctr">
                      <a:solidFill>
                        <a:srgbClr val="712778"/>
                      </a:solidFill>
                      <a:prstDash val="solid"/>
                      <a:round/>
                      <a:headEnd type="none" w="med" len="med"/>
                      <a:tailEnd type="none" w="med" len="med"/>
                    </a:lnB>
                    <a:solidFill>
                      <a:srgbClr val="DBA2BE"/>
                    </a:solidFill>
                  </a:tcPr>
                </a:tc>
                <a:extLst>
                  <a:ext uri="{0D108BD9-81ED-4DB2-BD59-A6C34878D82A}">
                    <a16:rowId xmlns:a16="http://schemas.microsoft.com/office/drawing/2014/main" val="1221319698"/>
                  </a:ext>
                </a:extLst>
              </a:tr>
              <a:tr h="51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A4165D"/>
                          </a:solidFill>
                          <a:latin typeface="Arial" panose="020B0604020202020204" pitchFamily="34" charset="0"/>
                          <a:cs typeface="Arial" panose="020B0604020202020204" pitchFamily="34" charset="0"/>
                        </a:rPr>
                        <a:t>SBP (mmHg</a:t>
                      </a:r>
                      <a:r>
                        <a:rPr lang="en-US" sz="1600" baseline="0" dirty="0">
                          <a:solidFill>
                            <a:srgbClr val="A4165D"/>
                          </a:solidFill>
                          <a:latin typeface="Arial" panose="020B0604020202020204" pitchFamily="34" charset="0"/>
                          <a:cs typeface="Arial" panose="020B0604020202020204" pitchFamily="34" charset="0"/>
                        </a:rPr>
                        <a:t>)</a:t>
                      </a:r>
                      <a:endParaRPr lang="en-US"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A4165D"/>
                          </a:solidFill>
                          <a:latin typeface="Arial" panose="020B0604020202020204" pitchFamily="34" charset="0"/>
                          <a:cs typeface="Arial" panose="020B0604020202020204" pitchFamily="34" charset="0"/>
                        </a:rPr>
                        <a:t>Mean (SD)</a:t>
                      </a:r>
                      <a:endParaRPr lang="en-US"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marL="0" indent="0" algn="ctr">
                        <a:lnSpc>
                          <a:spcPct val="90000"/>
                        </a:lnSpc>
                      </a:pPr>
                      <a:r>
                        <a:rPr lang="en-US" sz="1600" dirty="0">
                          <a:solidFill>
                            <a:srgbClr val="A4165D"/>
                          </a:solidFill>
                          <a:latin typeface="Arial" panose="020B0604020202020204" pitchFamily="34" charset="0"/>
                          <a:cs typeface="Arial" panose="020B0604020202020204" pitchFamily="34" charset="0"/>
                        </a:rPr>
                        <a:t>1.77 (10.08)</a:t>
                      </a:r>
                      <a:endParaRPr lang="en-US"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marL="0" indent="0" algn="ctr">
                        <a:lnSpc>
                          <a:spcPct val="90000"/>
                        </a:lnSpc>
                      </a:pPr>
                      <a:r>
                        <a:rPr lang="en-US" sz="1600" dirty="0">
                          <a:solidFill>
                            <a:srgbClr val="A4165D"/>
                          </a:solidFill>
                          <a:latin typeface="Arial" panose="020B0604020202020204" pitchFamily="34" charset="0"/>
                          <a:cs typeface="Arial" panose="020B0604020202020204" pitchFamily="34" charset="0"/>
                        </a:rPr>
                        <a:t>−7.59</a:t>
                      </a:r>
                      <a:r>
                        <a:rPr lang="en-US" sz="1600" baseline="0" dirty="0">
                          <a:solidFill>
                            <a:srgbClr val="A4165D"/>
                          </a:solidFill>
                          <a:latin typeface="Arial" panose="020B0604020202020204" pitchFamily="34" charset="0"/>
                          <a:cs typeface="Arial" panose="020B0604020202020204" pitchFamily="34" charset="0"/>
                        </a:rPr>
                        <a:t> (9.19)</a:t>
                      </a:r>
                      <a:endParaRPr lang="en-US"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T w="9525" cap="flat" cmpd="sng" algn="ctr">
                      <a:solidFill>
                        <a:srgbClr val="712778"/>
                      </a:solidFill>
                      <a:prstDash val="solid"/>
                      <a:round/>
                      <a:headEnd type="none" w="med" len="med"/>
                      <a:tailEnd type="none" w="med" len="med"/>
                    </a:lnT>
                    <a:lnB w="9525" cap="flat" cmpd="sng" algn="ctr">
                      <a:solidFill>
                        <a:srgbClr val="712778"/>
                      </a:solidFill>
                      <a:prstDash val="solid"/>
                      <a:round/>
                      <a:headEnd type="none" w="med" len="med"/>
                      <a:tailEnd type="none" w="med" len="med"/>
                    </a:lnB>
                    <a:solidFill>
                      <a:srgbClr val="F6F3F6"/>
                    </a:solidFill>
                  </a:tcPr>
                </a:tc>
                <a:extLst>
                  <a:ext uri="{0D108BD9-81ED-4DB2-BD59-A6C34878D82A}">
                    <a16:rowId xmlns:a16="http://schemas.microsoft.com/office/drawing/2014/main" val="2166015902"/>
                  </a:ext>
                </a:extLst>
              </a:tr>
              <a:tr h="513075">
                <a:tc>
                  <a:txBody>
                    <a:bodyPr/>
                    <a:lstStyle/>
                    <a:p>
                      <a:endParaRPr lang="es-ES_tradnl" sz="1600" dirty="0">
                        <a:solidFill>
                          <a:srgbClr val="A4165D"/>
                        </a:solidFill>
                        <a:latin typeface="Arial" panose="020B0604020202020204" pitchFamily="34" charset="0"/>
                        <a:cs typeface="Arial" panose="020B0604020202020204" pitchFamily="34" charset="0"/>
                      </a:endParaRPr>
                    </a:p>
                  </a:txBody>
                  <a:tcPr marL="96418" marR="96418" marT="48209" marB="48209" anchor="ctr">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algn="ctr"/>
                      <a:r>
                        <a:rPr lang="en-US" sz="1600" b="1" dirty="0">
                          <a:solidFill>
                            <a:srgbClr val="A4165D"/>
                          </a:solidFill>
                          <a:latin typeface="Arial" panose="020B0604020202020204" pitchFamily="34" charset="0"/>
                          <a:cs typeface="Arial" panose="020B0604020202020204" pitchFamily="34" charset="0"/>
                        </a:rPr>
                        <a:t>Median</a:t>
                      </a:r>
                      <a:endParaRPr lang="es-ES_tradnl"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A4165D"/>
                          </a:solidFill>
                          <a:latin typeface="Arial" panose="020B0604020202020204" pitchFamily="34" charset="0"/>
                          <a:cs typeface="Arial" panose="020B0604020202020204" pitchFamily="34" charset="0"/>
                        </a:rPr>
                        <a:t>0.0</a:t>
                      </a: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marL="0" indent="0" algn="ctr">
                        <a:lnSpc>
                          <a:spcPct val="90000"/>
                        </a:lnSpc>
                      </a:pPr>
                      <a:r>
                        <a:rPr lang="en-US" sz="1600" b="1" dirty="0">
                          <a:solidFill>
                            <a:srgbClr val="A4165D"/>
                          </a:solidFill>
                          <a:latin typeface="Arial" panose="020B0604020202020204" pitchFamily="34" charset="0"/>
                          <a:cs typeface="Arial" panose="020B0604020202020204" pitchFamily="34" charset="0"/>
                        </a:rPr>
                        <a:t>−8.0</a:t>
                      </a:r>
                    </a:p>
                  </a:txBody>
                  <a:tcPr marL="96418" marR="96418" marT="48209" marB="48209" anchor="ctr">
                    <a:lnL w="12700" cap="flat" cmpd="sng" algn="ctr">
                      <a:solidFill>
                        <a:srgbClr val="6F2578"/>
                      </a:solidFill>
                      <a:prstDash val="solid"/>
                      <a:round/>
                      <a:headEnd type="none" w="med" len="med"/>
                      <a:tailEnd type="none" w="med" len="med"/>
                    </a:lnL>
                    <a:lnT w="9525" cap="flat" cmpd="sng" algn="ctr">
                      <a:solidFill>
                        <a:srgbClr val="712778"/>
                      </a:solidFill>
                      <a:prstDash val="solid"/>
                      <a:round/>
                      <a:headEnd type="none" w="med" len="med"/>
                      <a:tailEnd type="none" w="med" len="med"/>
                    </a:lnT>
                    <a:lnB w="9525" cap="flat" cmpd="sng" algn="ctr">
                      <a:solidFill>
                        <a:srgbClr val="712778"/>
                      </a:solidFill>
                      <a:prstDash val="solid"/>
                      <a:round/>
                      <a:headEnd type="none" w="med" len="med"/>
                      <a:tailEnd type="none" w="med" len="med"/>
                    </a:lnB>
                    <a:solidFill>
                      <a:srgbClr val="F6F3F6"/>
                    </a:solidFill>
                  </a:tcPr>
                </a:tc>
                <a:extLst>
                  <a:ext uri="{0D108BD9-81ED-4DB2-BD59-A6C34878D82A}">
                    <a16:rowId xmlns:a16="http://schemas.microsoft.com/office/drawing/2014/main" val="2370736598"/>
                  </a:ext>
                </a:extLst>
              </a:tr>
              <a:tr h="513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A4165D"/>
                          </a:solidFill>
                          <a:latin typeface="Arial" panose="020B0604020202020204" pitchFamily="34" charset="0"/>
                          <a:cs typeface="Arial" panose="020B0604020202020204" pitchFamily="34" charset="0"/>
                        </a:rPr>
                        <a:t>DBP (mmHg</a:t>
                      </a:r>
                      <a:r>
                        <a:rPr lang="en-US" sz="1600" baseline="0" dirty="0">
                          <a:solidFill>
                            <a:srgbClr val="A4165D"/>
                          </a:solidFill>
                          <a:latin typeface="Arial" panose="020B0604020202020204" pitchFamily="34" charset="0"/>
                          <a:cs typeface="Arial" panose="020B0604020202020204" pitchFamily="34" charset="0"/>
                        </a:rPr>
                        <a:t>)</a:t>
                      </a:r>
                      <a:endParaRPr lang="en-US"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A4165D"/>
                          </a:solidFill>
                          <a:latin typeface="Arial" panose="020B0604020202020204" pitchFamily="34" charset="0"/>
                          <a:cs typeface="Arial" panose="020B0604020202020204" pitchFamily="34" charset="0"/>
                        </a:rPr>
                        <a:t>Mean (SD)</a:t>
                      </a:r>
                      <a:endParaRPr lang="en-US"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600" dirty="0">
                          <a:solidFill>
                            <a:srgbClr val="A4165D"/>
                          </a:solidFill>
                          <a:latin typeface="Arial" panose="020B0604020202020204" pitchFamily="34" charset="0"/>
                          <a:cs typeface="Arial" panose="020B0604020202020204" pitchFamily="34" charset="0"/>
                        </a:rPr>
                        <a:t>1.06 (8.20)</a:t>
                      </a:r>
                      <a:endParaRPr lang="en-US"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lnB w="12700" cap="flat" cmpd="sng" algn="ctr">
                      <a:solidFill>
                        <a:srgbClr val="6F2578"/>
                      </a:solidFill>
                      <a:prstDash val="solid"/>
                      <a:round/>
                      <a:headEnd type="none" w="med" len="med"/>
                      <a:tailEnd type="none" w="med" len="med"/>
                    </a:lnB>
                    <a:solidFill>
                      <a:srgbClr val="F6F3F6"/>
                    </a:solidFill>
                  </a:tcPr>
                </a:tc>
                <a:tc>
                  <a:txBody>
                    <a:bodyPr/>
                    <a:lstStyle/>
                    <a:p>
                      <a:pPr marL="0" indent="0" algn="ctr">
                        <a:lnSpc>
                          <a:spcPct val="90000"/>
                        </a:lnSpc>
                      </a:pPr>
                      <a:r>
                        <a:rPr lang="en-US" sz="1600" dirty="0">
                          <a:solidFill>
                            <a:srgbClr val="A4165D"/>
                          </a:solidFill>
                          <a:latin typeface="Arial" panose="020B0604020202020204" pitchFamily="34" charset="0"/>
                          <a:cs typeface="Arial" panose="020B0604020202020204" pitchFamily="34" charset="0"/>
                        </a:rPr>
                        <a:t>−4.85</a:t>
                      </a:r>
                      <a:r>
                        <a:rPr lang="en-US" sz="1600" baseline="0" dirty="0">
                          <a:solidFill>
                            <a:srgbClr val="A4165D"/>
                          </a:solidFill>
                          <a:latin typeface="Arial" panose="020B0604020202020204" pitchFamily="34" charset="0"/>
                          <a:cs typeface="Arial" panose="020B0604020202020204" pitchFamily="34" charset="0"/>
                        </a:rPr>
                        <a:t> (7.85)</a:t>
                      </a:r>
                      <a:endParaRPr lang="en-US"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T w="9525" cap="flat" cmpd="sng" algn="ctr">
                      <a:solidFill>
                        <a:srgbClr val="712778"/>
                      </a:solidFill>
                      <a:prstDash val="solid"/>
                      <a:round/>
                      <a:headEnd type="none" w="med" len="med"/>
                      <a:tailEnd type="none" w="med" len="med"/>
                    </a:lnT>
                    <a:lnB w="9525" cap="flat" cmpd="sng" algn="ctr">
                      <a:solidFill>
                        <a:srgbClr val="712778"/>
                      </a:solidFill>
                      <a:prstDash val="solid"/>
                      <a:round/>
                      <a:headEnd type="none" w="med" len="med"/>
                      <a:tailEnd type="none" w="med" len="med"/>
                    </a:lnB>
                    <a:solidFill>
                      <a:srgbClr val="F6F3F6"/>
                    </a:solidFill>
                  </a:tcPr>
                </a:tc>
                <a:extLst>
                  <a:ext uri="{0D108BD9-81ED-4DB2-BD59-A6C34878D82A}">
                    <a16:rowId xmlns:a16="http://schemas.microsoft.com/office/drawing/2014/main" val="1223136060"/>
                  </a:ext>
                </a:extLst>
              </a:tr>
              <a:tr h="513075">
                <a:tc>
                  <a:txBody>
                    <a:bodyPr/>
                    <a:lstStyle/>
                    <a:p>
                      <a:endParaRPr lang="es-ES_tradnl" sz="1600" dirty="0">
                        <a:solidFill>
                          <a:srgbClr val="A4165D"/>
                        </a:solidFill>
                        <a:latin typeface="Arial" panose="020B0604020202020204" pitchFamily="34" charset="0"/>
                        <a:cs typeface="Arial" panose="020B0604020202020204" pitchFamily="34" charset="0"/>
                      </a:endParaRPr>
                    </a:p>
                  </a:txBody>
                  <a:tcPr marL="96418" marR="96418" marT="48209" marB="48209" anchor="ctr">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solidFill>
                      <a:srgbClr val="F6F3F6"/>
                    </a:solidFill>
                  </a:tcPr>
                </a:tc>
                <a:tc>
                  <a:txBody>
                    <a:bodyPr/>
                    <a:lstStyle/>
                    <a:p>
                      <a:pPr algn="ctr"/>
                      <a:r>
                        <a:rPr lang="en-US" sz="1600" b="1" dirty="0">
                          <a:solidFill>
                            <a:srgbClr val="A4165D"/>
                          </a:solidFill>
                          <a:latin typeface="Arial" panose="020B0604020202020204" pitchFamily="34" charset="0"/>
                          <a:cs typeface="Arial" panose="020B0604020202020204" pitchFamily="34" charset="0"/>
                        </a:rPr>
                        <a:t>Median</a:t>
                      </a:r>
                      <a:endParaRPr lang="es-ES_tradnl" sz="1600" b="1" dirty="0">
                        <a:solidFill>
                          <a:srgbClr val="A4165D"/>
                        </a:solidFill>
                        <a:latin typeface="Arial" panose="020B0604020202020204" pitchFamily="34" charset="0"/>
                        <a:cs typeface="Arial" panose="020B0604020202020204" pitchFamily="34" charset="0"/>
                      </a:endParaRP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solidFill>
                      <a:srgbClr val="F6F3F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A4165D"/>
                          </a:solidFill>
                          <a:latin typeface="Arial" panose="020B0604020202020204" pitchFamily="34" charset="0"/>
                          <a:cs typeface="Arial" panose="020B0604020202020204" pitchFamily="34" charset="0"/>
                        </a:rPr>
                        <a:t>0.0</a:t>
                      </a:r>
                    </a:p>
                  </a:txBody>
                  <a:tcPr marL="96418" marR="96418" marT="48209" marB="48209" anchor="ctr">
                    <a:lnL w="12700" cap="flat" cmpd="sng" algn="ctr">
                      <a:solidFill>
                        <a:srgbClr val="6F2578"/>
                      </a:solidFill>
                      <a:prstDash val="solid"/>
                      <a:round/>
                      <a:headEnd type="none" w="med" len="med"/>
                      <a:tailEnd type="none" w="med" len="med"/>
                    </a:lnL>
                    <a:lnR w="12700" cap="flat" cmpd="sng" algn="ctr">
                      <a:solidFill>
                        <a:srgbClr val="6F2578"/>
                      </a:solidFill>
                      <a:prstDash val="solid"/>
                      <a:round/>
                      <a:headEnd type="none" w="med" len="med"/>
                      <a:tailEnd type="none" w="med" len="med"/>
                    </a:lnR>
                    <a:lnT w="12700" cap="flat" cmpd="sng" algn="ctr">
                      <a:solidFill>
                        <a:srgbClr val="6F2578"/>
                      </a:solidFill>
                      <a:prstDash val="solid"/>
                      <a:round/>
                      <a:headEnd type="none" w="med" len="med"/>
                      <a:tailEnd type="none" w="med" len="med"/>
                    </a:lnT>
                    <a:solidFill>
                      <a:srgbClr val="F6F3F6"/>
                    </a:solidFill>
                  </a:tcPr>
                </a:tc>
                <a:tc>
                  <a:txBody>
                    <a:bodyPr/>
                    <a:lstStyle/>
                    <a:p>
                      <a:pPr marL="0" indent="0" algn="ctr">
                        <a:lnSpc>
                          <a:spcPct val="90000"/>
                        </a:lnSpc>
                      </a:pPr>
                      <a:r>
                        <a:rPr lang="en-US" sz="1600" b="1" dirty="0">
                          <a:solidFill>
                            <a:srgbClr val="A4165D"/>
                          </a:solidFill>
                          <a:latin typeface="Arial" panose="020B0604020202020204" pitchFamily="34" charset="0"/>
                          <a:cs typeface="Arial" panose="020B0604020202020204" pitchFamily="34" charset="0"/>
                        </a:rPr>
                        <a:t>−5.0</a:t>
                      </a:r>
                    </a:p>
                  </a:txBody>
                  <a:tcPr marL="96418" marR="96418" marT="48209" marB="48209" anchor="ctr">
                    <a:lnL w="12700" cap="flat" cmpd="sng" algn="ctr">
                      <a:solidFill>
                        <a:srgbClr val="6F2578"/>
                      </a:solidFill>
                      <a:prstDash val="solid"/>
                      <a:round/>
                      <a:headEnd type="none" w="med" len="med"/>
                      <a:tailEnd type="none" w="med" len="med"/>
                    </a:lnL>
                    <a:lnT w="9525" cap="flat" cmpd="sng" algn="ctr">
                      <a:solidFill>
                        <a:srgbClr val="712778"/>
                      </a:solidFill>
                      <a:prstDash val="solid"/>
                      <a:round/>
                      <a:headEnd type="none" w="med" len="med"/>
                      <a:tailEnd type="none" w="med" len="med"/>
                    </a:lnT>
                    <a:solidFill>
                      <a:srgbClr val="F6F3F6"/>
                    </a:solidFill>
                  </a:tcPr>
                </a:tc>
                <a:extLst>
                  <a:ext uri="{0D108BD9-81ED-4DB2-BD59-A6C34878D82A}">
                    <a16:rowId xmlns:a16="http://schemas.microsoft.com/office/drawing/2014/main" val="1150718133"/>
                  </a:ext>
                </a:extLst>
              </a:tr>
            </a:tbl>
          </a:graphicData>
        </a:graphic>
      </p:graphicFrame>
      <p:sp>
        <p:nvSpPr>
          <p:cNvPr id="11" name="ZoneTexte 10">
            <a:extLst>
              <a:ext uri="{FF2B5EF4-FFF2-40B4-BE49-F238E27FC236}">
                <a16:creationId xmlns:a16="http://schemas.microsoft.com/office/drawing/2014/main" id="{50285C8B-7AE6-057F-B871-2DC394B2CFBC}"/>
              </a:ext>
            </a:extLst>
          </p:cNvPr>
          <p:cNvSpPr txBox="1"/>
          <p:nvPr/>
        </p:nvSpPr>
        <p:spPr>
          <a:xfrm>
            <a:off x="380408" y="5396804"/>
            <a:ext cx="5351145" cy="338554"/>
          </a:xfrm>
          <a:prstGeom prst="rect">
            <a:avLst/>
          </a:prstGeom>
          <a:noFill/>
        </p:spPr>
        <p:txBody>
          <a:bodyPr wrap="none" rtlCol="0">
            <a:spAutoFit/>
          </a:bodyPr>
          <a:lstStyle/>
          <a:p>
            <a:pPr>
              <a:defRPr/>
            </a:pPr>
            <a:r>
              <a:rPr lang="fr-FR" sz="1600" dirty="0">
                <a:latin typeface="Arial"/>
                <a:cs typeface="Arial"/>
              </a:rPr>
              <a:t>Inclusion </a:t>
            </a:r>
            <a:r>
              <a:rPr lang="fr-FR" sz="1600" dirty="0" err="1">
                <a:latin typeface="Arial"/>
                <a:cs typeface="Arial"/>
              </a:rPr>
              <a:t>criteria</a:t>
            </a:r>
            <a:r>
              <a:rPr lang="fr-FR" sz="1600" dirty="0">
                <a:latin typeface="Arial"/>
                <a:cs typeface="Arial"/>
              </a:rPr>
              <a:t> in </a:t>
            </a:r>
            <a:r>
              <a:rPr lang="fr-FR" sz="1600" dirty="0" err="1">
                <a:latin typeface="Arial"/>
                <a:cs typeface="Arial"/>
              </a:rPr>
              <a:t>studies</a:t>
            </a:r>
            <a:r>
              <a:rPr lang="fr-FR" sz="1600" dirty="0">
                <a:latin typeface="Arial"/>
                <a:cs typeface="Arial"/>
              </a:rPr>
              <a:t> &lt;140 </a:t>
            </a:r>
            <a:r>
              <a:rPr lang="fr-FR" sz="1600" dirty="0" err="1">
                <a:latin typeface="Arial"/>
                <a:cs typeface="Arial"/>
              </a:rPr>
              <a:t>mmHg</a:t>
            </a:r>
            <a:r>
              <a:rPr lang="fr-FR" sz="1600" dirty="0">
                <a:latin typeface="Arial"/>
                <a:cs typeface="Arial"/>
              </a:rPr>
              <a:t> and &lt;90 mmHg</a:t>
            </a:r>
            <a:r>
              <a:rPr lang="fr-FR" sz="1600" baseline="30000" dirty="0">
                <a:latin typeface="Arial"/>
                <a:cs typeface="Arial"/>
              </a:rPr>
              <a:t>2</a:t>
            </a:r>
          </a:p>
        </p:txBody>
      </p:sp>
      <p:pic>
        <p:nvPicPr>
          <p:cNvPr id="12" name="Grafik 11">
            <a:extLst>
              <a:ext uri="{FF2B5EF4-FFF2-40B4-BE49-F238E27FC236}">
                <a16:creationId xmlns:a16="http://schemas.microsoft.com/office/drawing/2014/main" id="{C999326B-B06B-E387-B0D2-72C1B526B9E8}"/>
              </a:ext>
            </a:extLst>
          </p:cNvPr>
          <p:cNvPicPr>
            <a:picLocks noChangeAspect="1"/>
          </p:cNvPicPr>
          <p:nvPr/>
        </p:nvPicPr>
        <p:blipFill>
          <a:blip r:embed="rId2"/>
          <a:stretch>
            <a:fillRect/>
          </a:stretch>
        </p:blipFill>
        <p:spPr>
          <a:xfrm>
            <a:off x="9525101" y="50734"/>
            <a:ext cx="1133954" cy="475529"/>
          </a:xfrm>
          <a:prstGeom prst="rect">
            <a:avLst/>
          </a:prstGeom>
        </p:spPr>
      </p:pic>
    </p:spTree>
    <p:extLst>
      <p:ext uri="{BB962C8B-B14F-4D97-AF65-F5344CB8AC3E}">
        <p14:creationId xmlns:p14="http://schemas.microsoft.com/office/powerpoint/2010/main" val="1700591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5FE9-6C2A-812A-ABDF-8391B7A2FCBD}"/>
              </a:ext>
            </a:extLst>
          </p:cNvPr>
          <p:cNvSpPr txBox="1">
            <a:spLocks noGrp="1"/>
          </p:cNvSpPr>
          <p:nvPr>
            <p:ph type="title"/>
          </p:nvPr>
        </p:nvSpPr>
        <p:spPr/>
        <p:txBody>
          <a:bodyPr>
            <a:normAutofit fontScale="90000"/>
          </a:bodyPr>
          <a:lstStyle/>
          <a:p>
            <a:pPr lvl="0"/>
            <a:r>
              <a:rPr lang="en-US">
                <a:solidFill>
                  <a:srgbClr val="A6175D"/>
                </a:solidFill>
              </a:rPr>
              <a:t>Summary</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A48532-2CBB-FB6F-F5D6-1CC6B36313AA}"/>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dirty="0" err="1">
                <a:solidFill>
                  <a:srgbClr val="A4165D"/>
                </a:solidFill>
                <a:latin typeface="Arial" pitchFamily="34"/>
                <a:cs typeface="Arial" pitchFamily="34"/>
              </a:rPr>
              <a:t>Drospirenone</a:t>
            </a:r>
            <a:r>
              <a:rPr lang="en-US" sz="2800" dirty="0">
                <a:solidFill>
                  <a:srgbClr val="A4165D"/>
                </a:solidFill>
                <a:latin typeface="Arial" pitchFamily="34"/>
                <a:cs typeface="Arial" pitchFamily="34"/>
              </a:rPr>
              <a:t> 4 mg: Summary</a:t>
            </a:r>
          </a:p>
        </p:txBody>
      </p:sp>
      <p:sp>
        <p:nvSpPr>
          <p:cNvPr id="3" name="TextBox 3">
            <a:extLst>
              <a:ext uri="{FF2B5EF4-FFF2-40B4-BE49-F238E27FC236}">
                <a16:creationId xmlns:a16="http://schemas.microsoft.com/office/drawing/2014/main" id="{68EE070F-BAA6-A969-6A9A-F0430FAE635B}"/>
              </a:ext>
            </a:extLst>
          </p:cNvPr>
          <p:cNvSpPr txBox="1"/>
          <p:nvPr/>
        </p:nvSpPr>
        <p:spPr>
          <a:xfrm>
            <a:off x="1489831" y="1716155"/>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err="1">
                <a:solidFill>
                  <a:srgbClr val="1D1D1B"/>
                </a:solidFill>
                <a:uFillTx/>
                <a:latin typeface="Arial"/>
                <a:cs typeface="Arial" pitchFamily="34"/>
              </a:rPr>
              <a:t>Drospirenone</a:t>
            </a:r>
            <a:r>
              <a:rPr lang="en-US" sz="1600" b="0" i="0" u="none" strike="noStrike" kern="1200" cap="none" spc="0" baseline="0" dirty="0">
                <a:solidFill>
                  <a:srgbClr val="1D1D1B"/>
                </a:solidFill>
                <a:uFillTx/>
                <a:latin typeface="Arial"/>
                <a:cs typeface="Arial" pitchFamily="34"/>
              </a:rPr>
              <a:t> 4 mg – marketed as </a:t>
            </a:r>
            <a:r>
              <a:rPr lang="en-US" sz="1600" b="0" i="0" u="none" strike="noStrike" kern="1200" cap="none" spc="0" baseline="0" dirty="0" err="1">
                <a:solidFill>
                  <a:srgbClr val="1D1D1B"/>
                </a:solidFill>
                <a:uFillTx/>
                <a:latin typeface="Arial"/>
                <a:cs typeface="Arial" pitchFamily="34"/>
              </a:rPr>
              <a:t>Slynd</a:t>
            </a:r>
            <a:r>
              <a:rPr lang="en-US" sz="1600" b="0" i="0" u="none" strike="noStrike" kern="1200" cap="none" spc="0" baseline="30000" dirty="0">
                <a:solidFill>
                  <a:srgbClr val="1D1D1B"/>
                </a:solidFill>
                <a:uFillTx/>
                <a:latin typeface="Arial"/>
                <a:cs typeface="Arial" pitchFamily="34"/>
              </a:rPr>
              <a:t>®</a:t>
            </a:r>
            <a:r>
              <a:rPr lang="en-US" sz="1600" dirty="0">
                <a:solidFill>
                  <a:srgbClr val="1D1D1B"/>
                </a:solidFill>
                <a:latin typeface="Arial"/>
                <a:cs typeface="Arial" pitchFamily="34"/>
              </a:rPr>
              <a:t> </a:t>
            </a:r>
            <a:r>
              <a:rPr lang="en-US" sz="1600" b="0" i="0" u="none" strike="noStrike" kern="1200" cap="none" spc="0" baseline="0" dirty="0">
                <a:solidFill>
                  <a:srgbClr val="1D1D1B"/>
                </a:solidFill>
                <a:uFillTx/>
                <a:latin typeface="Arial"/>
                <a:cs typeface="Arial" pitchFamily="34"/>
              </a:rPr>
              <a:t>– is a </a:t>
            </a:r>
            <a:r>
              <a:rPr lang="en-US" sz="1600" b="1" i="0" u="none" strike="noStrike" kern="1200" cap="none" spc="0" baseline="0" dirty="0">
                <a:solidFill>
                  <a:srgbClr val="A4165D"/>
                </a:solidFill>
                <a:uFillTx/>
                <a:latin typeface="Arial"/>
                <a:cs typeface="Arial" pitchFamily="34"/>
              </a:rPr>
              <a:t>progestogen-only pill (POP) indicated for contraception </a:t>
            </a:r>
            <a:r>
              <a:rPr lang="en-US" sz="1600" dirty="0">
                <a:solidFill>
                  <a:srgbClr val="1D1D1B"/>
                </a:solidFill>
                <a:latin typeface="Arial"/>
                <a:cs typeface="Arial" pitchFamily="34"/>
              </a:rPr>
              <a:t>only</a:t>
            </a:r>
            <a:r>
              <a:rPr lang="en-US" sz="1600" b="0" i="0" u="none" strike="noStrike" kern="1200" cap="none" spc="0" baseline="0" dirty="0">
                <a:solidFill>
                  <a:srgbClr val="1D1D1B"/>
                </a:solidFill>
                <a:uFillTx/>
                <a:latin typeface="Arial"/>
                <a:cs typeface="Arial" pitchFamily="34"/>
              </a:rPr>
              <a:t>.</a:t>
            </a:r>
            <a:r>
              <a:rPr lang="en-US" sz="1600" b="0" i="0" u="none" strike="noStrike" kern="1200" cap="none" spc="0" baseline="30000" dirty="0">
                <a:solidFill>
                  <a:srgbClr val="1D1D1B"/>
                </a:solidFill>
                <a:uFillTx/>
                <a:latin typeface="Arial"/>
                <a:cs typeface="Arial" pitchFamily="34"/>
              </a:rPr>
              <a:t>1,2</a:t>
            </a:r>
            <a:r>
              <a:rPr lang="en-US" sz="1600" b="0" i="0" u="none" strike="noStrike" kern="1200" cap="none" spc="0" baseline="0" dirty="0">
                <a:solidFill>
                  <a:srgbClr val="1D1D1B"/>
                </a:solidFill>
                <a:uFillTx/>
                <a:latin typeface="Arial"/>
                <a:cs typeface="Arial" pitchFamily="34"/>
              </a:rPr>
              <a:t> </a:t>
            </a:r>
          </a:p>
        </p:txBody>
      </p:sp>
      <p:sp>
        <p:nvSpPr>
          <p:cNvPr id="4" name="TextBox 7">
            <a:extLst>
              <a:ext uri="{FF2B5EF4-FFF2-40B4-BE49-F238E27FC236}">
                <a16:creationId xmlns:a16="http://schemas.microsoft.com/office/drawing/2014/main" id="{7A1F0A5F-72B1-AE83-560F-E3604F7C3D8F}"/>
              </a:ext>
            </a:extLst>
          </p:cNvPr>
          <p:cNvSpPr txBox="1"/>
          <p:nvPr/>
        </p:nvSpPr>
        <p:spPr>
          <a:xfrm>
            <a:off x="2030681" y="5963588"/>
            <a:ext cx="9612794"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a:cs typeface="Arial" pitchFamily="34"/>
              </a:rPr>
              <a:t>AEs, adverse events; POP, progestogen-only pill</a:t>
            </a:r>
            <a:r>
              <a:rPr lang="en-US" sz="1000" dirty="0">
                <a:solidFill>
                  <a:srgbClr val="1D1D1B"/>
                </a:solidFill>
                <a:latin typeface="Arial"/>
                <a:cs typeface="Arial" pitchFamily="34"/>
              </a:rPr>
              <a:t>.</a:t>
            </a:r>
            <a:endParaRPr lang="en-US" sz="1000" b="0"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a:cs typeface="Arial" pitchFamily="34"/>
              </a:rPr>
              <a:t>1. </a:t>
            </a:r>
            <a:r>
              <a:rPr lang="en-GB" sz="1000" b="0" i="0" u="none" strike="noStrike" kern="1200" cap="none" spc="0" baseline="0" dirty="0">
                <a:solidFill>
                  <a:srgbClr val="1D1D1B"/>
                </a:solidFill>
                <a:uFillTx/>
                <a:latin typeface="Arial"/>
                <a:cs typeface="Arial" pitchFamily="34"/>
              </a:rPr>
              <a:t>FSRH Clinical Guidelines progestogen-only pills. </a:t>
            </a:r>
            <a:r>
              <a:rPr lang="en-GB" sz="1000" b="0" i="0" u="none" strike="noStrike" kern="0" cap="none" spc="0" baseline="0" dirty="0">
                <a:solidFill>
                  <a:srgbClr val="1D1D1B"/>
                </a:solidFill>
                <a:uFillTx/>
                <a:latin typeface="Arial"/>
                <a:cs typeface="Arial" pitchFamily="34"/>
              </a:rPr>
              <a:t>07/</a:t>
            </a:r>
            <a:r>
              <a:rPr lang="en-GB" sz="1000" b="0" i="0" u="none" strike="noStrike" kern="1200" cap="none" spc="0" baseline="0" dirty="0">
                <a:solidFill>
                  <a:srgbClr val="1D1D1B"/>
                </a:solidFill>
                <a:uFillTx/>
                <a:latin typeface="Arial"/>
                <a:cs typeface="Arial" pitchFamily="34"/>
              </a:rPr>
              <a:t>2023. 2. </a:t>
            </a:r>
            <a:r>
              <a:rPr lang="en-GB" sz="1000" b="0" i="0" u="none" strike="noStrike" kern="1200" cap="none" spc="0" baseline="0" dirty="0" err="1">
                <a:solidFill>
                  <a:srgbClr val="1D1D1B"/>
                </a:solidFill>
                <a:uFillTx/>
                <a:latin typeface="Arial"/>
                <a:cs typeface="Arial" pitchFamily="34"/>
              </a:rPr>
              <a:t>Slynd</a:t>
            </a:r>
            <a:r>
              <a:rPr lang="en-GB" sz="1000" b="0" i="0" u="none" strike="noStrike" kern="1200" cap="none" spc="0" baseline="30000" dirty="0">
                <a:solidFill>
                  <a:srgbClr val="1D1D1B"/>
                </a:solidFill>
                <a:uFillTx/>
                <a:latin typeface="Arial"/>
                <a:cs typeface="Arial" pitchFamily="34"/>
              </a:rPr>
              <a:t>®</a:t>
            </a:r>
            <a:r>
              <a:rPr lang="en-GB" sz="1000" b="0" i="0" u="none" strike="noStrike" kern="1200" cap="none" spc="0" baseline="0" dirty="0">
                <a:solidFill>
                  <a:srgbClr val="1D1D1B"/>
                </a:solidFill>
                <a:uFillTx/>
                <a:latin typeface="Arial"/>
                <a:cs typeface="Arial" pitchFamily="34"/>
              </a:rPr>
              <a:t> Summary of Product Characteristics. 3. Palacios, S., Colli, E., and Regidor, PA. </a:t>
            </a:r>
            <a:r>
              <a:rPr lang="en-GB" sz="1000" b="0" i="1" u="none" strike="noStrike" kern="1200" cap="none" spc="0" baseline="0" dirty="0">
                <a:solidFill>
                  <a:srgbClr val="1D1D1B"/>
                </a:solidFill>
                <a:uFillTx/>
                <a:latin typeface="Arial"/>
                <a:cs typeface="Arial" pitchFamily="34"/>
              </a:rPr>
              <a:t>AOGS</a:t>
            </a:r>
            <a:r>
              <a:rPr lang="en-GB" sz="1000" b="0" i="0" u="none" strike="noStrike" kern="1200" cap="none" spc="0" baseline="0" dirty="0">
                <a:solidFill>
                  <a:srgbClr val="1D1D1B"/>
                </a:solidFill>
                <a:uFillTx/>
                <a:latin typeface="Arial"/>
                <a:cs typeface="Arial" pitchFamily="34"/>
              </a:rPr>
              <a:t>. 2019. 98: 1549-1557.</a:t>
            </a:r>
          </a:p>
        </p:txBody>
      </p:sp>
      <p:sp>
        <p:nvSpPr>
          <p:cNvPr id="5" name="TextBox 5">
            <a:extLst>
              <a:ext uri="{FF2B5EF4-FFF2-40B4-BE49-F238E27FC236}">
                <a16:creationId xmlns:a16="http://schemas.microsoft.com/office/drawing/2014/main" id="{F6E81F78-DB85-FD83-0AAA-F846145855D4}"/>
              </a:ext>
            </a:extLst>
          </p:cNvPr>
          <p:cNvSpPr txBox="1"/>
          <p:nvPr/>
        </p:nvSpPr>
        <p:spPr>
          <a:xfrm>
            <a:off x="1489831" y="2767870"/>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rPr>
              <a:t>Drospirenone</a:t>
            </a:r>
            <a:r>
              <a:rPr lang="en-GB" sz="1600" b="0" i="0" u="none" strike="noStrike" kern="1200" cap="none" spc="0" baseline="0" dirty="0">
                <a:solidFill>
                  <a:srgbClr val="1D1D1B"/>
                </a:solidFill>
                <a:uFillTx/>
                <a:latin typeface="Arial"/>
              </a:rPr>
              <a:t> in therapeutic doses </a:t>
            </a:r>
            <a:r>
              <a:rPr lang="en-GB" sz="1600" b="1" i="0" u="none" strike="noStrike" kern="1200" cap="none" spc="0" baseline="0" dirty="0">
                <a:solidFill>
                  <a:srgbClr val="A6175D"/>
                </a:solidFill>
                <a:uFillTx/>
                <a:latin typeface="Arial"/>
              </a:rPr>
              <a:t>possesses a </a:t>
            </a:r>
            <a:r>
              <a:rPr lang="en-GB" sz="1600" b="1" i="0" u="none" strike="noStrike" kern="1200" cap="none" spc="0" baseline="0" dirty="0">
                <a:solidFill>
                  <a:srgbClr val="A4165D"/>
                </a:solidFill>
                <a:uFillTx/>
                <a:latin typeface="Arial"/>
              </a:rPr>
              <a:t>mild anti-androgenic and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rPr>
              <a:t>anti-mineralocorticoid activity</a:t>
            </a:r>
            <a:r>
              <a:rPr lang="en-US" sz="1600" b="0" i="0" u="none" strike="noStrike" kern="1200" cap="none" spc="0" baseline="0" dirty="0">
                <a:solidFill>
                  <a:srgbClr val="A4165D"/>
                </a:solidFill>
                <a:uFillTx/>
                <a:latin typeface="Arial"/>
                <a:cs typeface="Arial" pitchFamily="34"/>
              </a:rPr>
              <a:t>.</a:t>
            </a:r>
            <a:r>
              <a:rPr lang="en-US" sz="1600" b="0" i="0" u="none" strike="noStrike" kern="1200" cap="none" spc="0" baseline="30000" dirty="0">
                <a:solidFill>
                  <a:srgbClr val="1D1D1B"/>
                </a:solidFill>
                <a:uFillTx/>
                <a:latin typeface="Arial"/>
                <a:cs typeface="Arial" pitchFamily="34"/>
              </a:rPr>
              <a:t>1,2</a:t>
            </a:r>
          </a:p>
        </p:txBody>
      </p:sp>
      <p:sp>
        <p:nvSpPr>
          <p:cNvPr id="6" name="TextBox 11">
            <a:extLst>
              <a:ext uri="{FF2B5EF4-FFF2-40B4-BE49-F238E27FC236}">
                <a16:creationId xmlns:a16="http://schemas.microsoft.com/office/drawing/2014/main" id="{E73085E7-0325-6356-06D6-0DD5AD0CB9EF}"/>
              </a:ext>
            </a:extLst>
          </p:cNvPr>
          <p:cNvSpPr txBox="1"/>
          <p:nvPr/>
        </p:nvSpPr>
        <p:spPr>
          <a:xfrm>
            <a:off x="1489831" y="3873572"/>
            <a:ext cx="4754038"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has </a:t>
            </a:r>
            <a:r>
              <a:rPr lang="en-GB" sz="1600" b="1" i="0" u="none" strike="noStrike" kern="1200" cap="none" spc="0" baseline="0">
                <a:solidFill>
                  <a:srgbClr val="A4165D"/>
                </a:solidFill>
                <a:uFillTx/>
                <a:latin typeface="Arial"/>
                <a:cs typeface="Arial" pitchFamily="34"/>
              </a:rPr>
              <a:t>demonstrated effective contraceptive protec</a:t>
            </a:r>
            <a:r>
              <a:rPr lang="en-GB" sz="1600" b="1" i="0" u="none" strike="noStrike" kern="1200" cap="none" spc="0" baseline="0">
                <a:solidFill>
                  <a:srgbClr val="A6175D"/>
                </a:solidFill>
                <a:uFillTx/>
                <a:latin typeface="Arial"/>
                <a:cs typeface="Arial" pitchFamily="34"/>
              </a:rPr>
              <a:t>tion </a:t>
            </a:r>
            <a:r>
              <a:rPr lang="en-GB" sz="1600" b="0" i="0" u="none" strike="noStrike" kern="1200" cap="none" spc="0" baseline="0">
                <a:solidFill>
                  <a:srgbClr val="1D1D1B"/>
                </a:solidFill>
                <a:uFillTx/>
                <a:latin typeface="Arial"/>
                <a:cs typeface="Arial" pitchFamily="34"/>
              </a:rPr>
              <a:t>when used correctly.</a:t>
            </a:r>
            <a:r>
              <a:rPr lang="en-GB" sz="1600" b="0" i="0" u="none" strike="noStrike" kern="1200" cap="none" spc="0" baseline="30000">
                <a:solidFill>
                  <a:srgbClr val="1D1D1B"/>
                </a:solidFill>
                <a:uFillTx/>
                <a:latin typeface="Arial"/>
                <a:cs typeface="Arial" pitchFamily="34"/>
              </a:rPr>
              <a:t>2,3</a:t>
            </a:r>
          </a:p>
        </p:txBody>
      </p:sp>
      <p:sp>
        <p:nvSpPr>
          <p:cNvPr id="7" name="TextBox 13">
            <a:extLst>
              <a:ext uri="{FF2B5EF4-FFF2-40B4-BE49-F238E27FC236}">
                <a16:creationId xmlns:a16="http://schemas.microsoft.com/office/drawing/2014/main" id="{1FAC1DFD-3CBC-AE29-EB33-9129F4C7E614}"/>
              </a:ext>
            </a:extLst>
          </p:cNvPr>
          <p:cNvSpPr txBox="1"/>
          <p:nvPr/>
        </p:nvSpPr>
        <p:spPr>
          <a:xfrm>
            <a:off x="1489831" y="4813419"/>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is administered in a </a:t>
            </a:r>
            <a:r>
              <a:rPr lang="en-GB" sz="1600" b="1" i="0" u="none" strike="noStrike" kern="1200" cap="none" spc="0" baseline="0">
                <a:solidFill>
                  <a:srgbClr val="A4165D"/>
                </a:solidFill>
                <a:uFillTx/>
                <a:latin typeface="Arial"/>
                <a:cs typeface="Arial" pitchFamily="34"/>
              </a:rPr>
              <a:t>28-day cycle with a 24+4 active/placebo dose regimen</a:t>
            </a:r>
            <a:r>
              <a:rPr lang="en-GB" sz="1600" b="0" i="0" u="none" strike="noStrike" kern="1200" cap="none" spc="0" baseline="0">
                <a:solidFill>
                  <a:srgbClr val="1D1D1B"/>
                </a:solidFill>
                <a:uFillTx/>
                <a:latin typeface="Arial"/>
                <a:cs typeface="Arial" pitchFamily="34"/>
              </a:rPr>
              <a:t>.</a:t>
            </a:r>
            <a:r>
              <a:rPr lang="en-GB" sz="1600" b="0" i="0" u="none" strike="noStrike" kern="1200" cap="none" spc="0" baseline="30000">
                <a:solidFill>
                  <a:srgbClr val="1D1D1B"/>
                </a:solidFill>
                <a:uFillTx/>
                <a:latin typeface="Arial"/>
                <a:cs typeface="Arial" pitchFamily="34"/>
              </a:rPr>
              <a:t>2 </a:t>
            </a:r>
            <a:endParaRPr lang="en-US" sz="1600" b="0" i="0" u="none" strike="noStrike" kern="1200" cap="none" spc="0" baseline="30000">
              <a:solidFill>
                <a:srgbClr val="1D1D1B"/>
              </a:solidFill>
              <a:uFillTx/>
              <a:latin typeface="Arial"/>
              <a:cs typeface="Arial" pitchFamily="34"/>
            </a:endParaRPr>
          </a:p>
        </p:txBody>
      </p:sp>
      <p:sp>
        <p:nvSpPr>
          <p:cNvPr id="8" name="TextBox 15">
            <a:extLst>
              <a:ext uri="{FF2B5EF4-FFF2-40B4-BE49-F238E27FC236}">
                <a16:creationId xmlns:a16="http://schemas.microsoft.com/office/drawing/2014/main" id="{A9E86289-873E-957B-31BB-7D7C5DC2F498}"/>
              </a:ext>
            </a:extLst>
          </p:cNvPr>
          <p:cNvSpPr txBox="1"/>
          <p:nvPr/>
        </p:nvSpPr>
        <p:spPr>
          <a:xfrm>
            <a:off x="7222470" y="1839269"/>
            <a:ext cx="434564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4 mg is the only POP with a </a:t>
            </a:r>
            <a:r>
              <a:rPr lang="en-GB" sz="1600" b="1" i="0" u="none" strike="noStrike" kern="1200" cap="none" spc="0" baseline="0" dirty="0">
                <a:solidFill>
                  <a:srgbClr val="A4165D"/>
                </a:solidFill>
                <a:uFillTx/>
                <a:latin typeface="Arial"/>
                <a:cs typeface="Arial" pitchFamily="34"/>
              </a:rPr>
              <a:t>24-hour missed pill window</a:t>
            </a:r>
            <a:r>
              <a:rPr lang="en-GB" sz="1600" b="0" i="0" u="none" strike="noStrike" kern="1200" cap="none" spc="0" baseline="0" dirty="0">
                <a:solidFill>
                  <a:srgbClr val="333333"/>
                </a:solidFill>
                <a:uFillTx/>
                <a:latin typeface="Arial"/>
                <a:cs typeface="Arial" pitchFamily="34"/>
              </a:rPr>
              <a:t>.</a:t>
            </a:r>
            <a:r>
              <a:rPr lang="en-GB" sz="1600" b="0" i="0" u="none" strike="noStrike" kern="1200" cap="none" spc="0" baseline="30000" dirty="0">
                <a:solidFill>
                  <a:srgbClr val="333333"/>
                </a:solidFill>
                <a:uFillTx/>
                <a:latin typeface="Arial"/>
                <a:cs typeface="Arial" pitchFamily="34"/>
              </a:rPr>
              <a:t>1,2</a:t>
            </a:r>
            <a:endParaRPr lang="en-GB" sz="1600" b="0" i="0" u="none" strike="noStrike" kern="1200" cap="none" spc="0" baseline="30000" dirty="0">
              <a:solidFill>
                <a:srgbClr val="4D4D4D"/>
              </a:solidFill>
              <a:uFillTx/>
              <a:latin typeface="Arial"/>
              <a:cs typeface="Arial" pitchFamily="34"/>
            </a:endParaRPr>
          </a:p>
        </p:txBody>
      </p:sp>
      <p:sp>
        <p:nvSpPr>
          <p:cNvPr id="9" name="TextBox 23">
            <a:extLst>
              <a:ext uri="{FF2B5EF4-FFF2-40B4-BE49-F238E27FC236}">
                <a16:creationId xmlns:a16="http://schemas.microsoft.com/office/drawing/2014/main" id="{4995D4DE-F2C8-F571-227C-75E3747E91A8}"/>
              </a:ext>
            </a:extLst>
          </p:cNvPr>
          <p:cNvSpPr txBox="1"/>
          <p:nvPr/>
        </p:nvSpPr>
        <p:spPr>
          <a:xfrm>
            <a:off x="7222470" y="2575250"/>
            <a:ext cx="4345640"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cs typeface="Arial" pitchFamily="34"/>
              </a:rPr>
              <a:t>Bleeding with </a:t>
            </a: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can be unpredictable and </a:t>
            </a:r>
            <a:r>
              <a:rPr lang="en-GB" sz="1600" b="1" i="0" u="none" strike="noStrike" kern="1200" cap="none" spc="0" baseline="0" dirty="0">
                <a:solidFill>
                  <a:srgbClr val="A4165D"/>
                </a:solidFill>
                <a:uFillTx/>
                <a:latin typeface="Arial"/>
                <a:cs typeface="Arial" pitchFamily="34"/>
              </a:rPr>
              <a:t>bleeding experience will differ between </a:t>
            </a:r>
            <a:r>
              <a:rPr lang="en-GB" sz="1600" b="1" dirty="0">
                <a:solidFill>
                  <a:srgbClr val="A4165D"/>
                </a:solidFill>
                <a:latin typeface="Arial"/>
                <a:cs typeface="Arial" pitchFamily="34"/>
              </a:rPr>
              <a:t>individuals</a:t>
            </a:r>
            <a:r>
              <a:rPr lang="en-GB" sz="1600" b="1" i="0" u="none" strike="noStrike" kern="1200" cap="none" spc="0" baseline="0" dirty="0">
                <a:solidFill>
                  <a:srgbClr val="A4165D"/>
                </a:solidFill>
                <a:uFillTx/>
                <a:latin typeface="Arial"/>
                <a:cs typeface="Arial" pitchFamily="34"/>
              </a:rPr>
              <a:t>, individuals on </a:t>
            </a:r>
            <a:r>
              <a:rPr lang="en-GB" sz="1600" b="1" i="0" u="none" strike="noStrike" kern="1200" cap="none" spc="0" baseline="0" dirty="0" err="1">
                <a:solidFill>
                  <a:srgbClr val="A4165D"/>
                </a:solidFill>
                <a:uFillTx/>
                <a:latin typeface="Arial"/>
                <a:cs typeface="Arial" pitchFamily="34"/>
              </a:rPr>
              <a:t>drospirenone</a:t>
            </a:r>
            <a:r>
              <a:rPr lang="en-GB" sz="1600" b="1" i="0" u="none" strike="noStrike" kern="1200" cap="none" spc="0" baseline="0" dirty="0">
                <a:solidFill>
                  <a:srgbClr val="A4165D"/>
                </a:solidFill>
                <a:uFillTx/>
                <a:latin typeface="Arial"/>
                <a:cs typeface="Arial" pitchFamily="34"/>
              </a:rPr>
              <a:t> established lower rates of unscheduled bleeding in the early cycles compared to </a:t>
            </a:r>
            <a:r>
              <a:rPr lang="en-GB" sz="1600" b="1" i="0" u="none" strike="noStrike" kern="1200" cap="none" spc="0" baseline="0" dirty="0" err="1">
                <a:solidFill>
                  <a:srgbClr val="A4165D"/>
                </a:solidFill>
                <a:uFillTx/>
                <a:latin typeface="Arial"/>
                <a:cs typeface="Arial" pitchFamily="34"/>
              </a:rPr>
              <a:t>desogestrel</a:t>
            </a:r>
            <a:r>
              <a:rPr lang="en-GB" sz="1600" b="1" i="0" u="none" strike="noStrike" kern="1200" cap="none" spc="0" baseline="0" dirty="0">
                <a:solidFill>
                  <a:srgbClr val="A4165D"/>
                </a:solidFill>
                <a:uFillTx/>
                <a:latin typeface="Arial"/>
                <a:cs typeface="Arial" pitchFamily="34"/>
              </a:rPr>
              <a:t>. </a:t>
            </a:r>
            <a:r>
              <a:rPr lang="en-GB" sz="1600" b="0" i="0" u="none" strike="noStrike" kern="1200" cap="none" spc="0" baseline="30000" dirty="0">
                <a:solidFill>
                  <a:srgbClr val="333333"/>
                </a:solidFill>
                <a:uFillTx/>
                <a:latin typeface="Arial"/>
                <a:cs typeface="Arial" pitchFamily="34"/>
              </a:rPr>
              <a:t>1</a:t>
            </a:r>
          </a:p>
        </p:txBody>
      </p:sp>
      <p:sp>
        <p:nvSpPr>
          <p:cNvPr id="10" name="TextBox 26">
            <a:extLst>
              <a:ext uri="{FF2B5EF4-FFF2-40B4-BE49-F238E27FC236}">
                <a16:creationId xmlns:a16="http://schemas.microsoft.com/office/drawing/2014/main" id="{8B01C087-3416-97D7-4275-66F4534751BD}"/>
              </a:ext>
            </a:extLst>
          </p:cNvPr>
          <p:cNvSpPr txBox="1"/>
          <p:nvPr/>
        </p:nvSpPr>
        <p:spPr>
          <a:xfrm>
            <a:off x="7206765" y="4264084"/>
            <a:ext cx="4345640"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cs typeface="Arial" pitchFamily="34"/>
              </a:rPr>
              <a:t>Common AEs with </a:t>
            </a:r>
            <a:r>
              <a:rPr lang="en-GB" sz="1600" b="1" i="0" u="none" strike="noStrike" kern="1200" cap="none" spc="0" baseline="0" dirty="0" err="1">
                <a:solidFill>
                  <a:srgbClr val="A4165D"/>
                </a:solidFill>
                <a:uFillTx/>
                <a:latin typeface="Arial"/>
                <a:cs typeface="Arial" pitchFamily="34"/>
              </a:rPr>
              <a:t>drospirenone</a:t>
            </a:r>
            <a:r>
              <a:rPr lang="en-GB" sz="1600" b="1" i="0" u="none" strike="noStrike" kern="1200" cap="none" spc="0" baseline="0" dirty="0">
                <a:solidFill>
                  <a:srgbClr val="A4165D"/>
                </a:solidFill>
                <a:uFillTx/>
                <a:latin typeface="Arial"/>
                <a:cs typeface="Arial" pitchFamily="34"/>
              </a:rPr>
              <a:t> 4 mg include </a:t>
            </a:r>
            <a:r>
              <a:rPr lang="en-GB" sz="1600" b="0" i="0" u="none" strike="noStrike" kern="1200" cap="none" spc="0" baseline="0" dirty="0">
                <a:solidFill>
                  <a:srgbClr val="1D1D1B"/>
                </a:solidFill>
                <a:uFillTx/>
                <a:latin typeface="Arial"/>
                <a:cs typeface="Arial" pitchFamily="34"/>
              </a:rPr>
              <a:t>libido disorder, mood disturbances, headache, nausea, abdominal pain, acne, breast discomfort, metrorrhagia, vaginal haemorrhage, dysmenorrhoea, menstruation irregular and weight increase.</a:t>
            </a:r>
            <a:r>
              <a:rPr lang="en-GB" sz="1600" b="0" i="0" u="none" strike="noStrike" kern="1200" cap="none" spc="0" baseline="30000" dirty="0">
                <a:solidFill>
                  <a:srgbClr val="1D1D1B"/>
                </a:solidFill>
                <a:uFillTx/>
                <a:latin typeface="Arial"/>
                <a:cs typeface="Arial" pitchFamily="34"/>
              </a:rPr>
              <a:t>2</a:t>
            </a:r>
          </a:p>
        </p:txBody>
      </p:sp>
      <p:grpSp>
        <p:nvGrpSpPr>
          <p:cNvPr id="11" name="Group 80">
            <a:extLst>
              <a:ext uri="{FF2B5EF4-FFF2-40B4-BE49-F238E27FC236}">
                <a16:creationId xmlns:a16="http://schemas.microsoft.com/office/drawing/2014/main" id="{879C94FA-E206-A8DC-FB08-738D4CF146B4}"/>
              </a:ext>
            </a:extLst>
          </p:cNvPr>
          <p:cNvGrpSpPr/>
          <p:nvPr/>
        </p:nvGrpSpPr>
        <p:grpSpPr>
          <a:xfrm>
            <a:off x="6422142" y="4261953"/>
            <a:ext cx="683998" cy="683998"/>
            <a:chOff x="6422142" y="3854497"/>
            <a:chExt cx="683998" cy="683998"/>
          </a:xfrm>
        </p:grpSpPr>
        <p:sp>
          <p:nvSpPr>
            <p:cNvPr id="12" name="Oval 34">
              <a:extLst>
                <a:ext uri="{FF2B5EF4-FFF2-40B4-BE49-F238E27FC236}">
                  <a16:creationId xmlns:a16="http://schemas.microsoft.com/office/drawing/2014/main" id="{852C8AE0-ED75-0D88-D294-03EFD10BE3B1}"/>
                </a:ext>
              </a:extLst>
            </p:cNvPr>
            <p:cNvSpPr/>
            <p:nvPr/>
          </p:nvSpPr>
          <p:spPr>
            <a:xfrm>
              <a:off x="6422142" y="3854497"/>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3" name="Graphic 12" descr="Warning outline">
              <a:extLst>
                <a:ext uri="{FF2B5EF4-FFF2-40B4-BE49-F238E27FC236}">
                  <a16:creationId xmlns:a16="http://schemas.microsoft.com/office/drawing/2014/main" id="{10EC51D2-46EA-132D-C2F7-87AC4BC73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2137" y="3912031"/>
              <a:ext cx="503998" cy="503998"/>
            </a:xfrm>
            <a:prstGeom prst="rect">
              <a:avLst/>
            </a:prstGeom>
            <a:noFill/>
            <a:ln cap="flat">
              <a:noFill/>
            </a:ln>
          </p:spPr>
        </p:pic>
      </p:grpSp>
      <p:grpSp>
        <p:nvGrpSpPr>
          <p:cNvPr id="14" name="Group 79">
            <a:extLst>
              <a:ext uri="{FF2B5EF4-FFF2-40B4-BE49-F238E27FC236}">
                <a16:creationId xmlns:a16="http://schemas.microsoft.com/office/drawing/2014/main" id="{347FF108-ACED-9546-0FF2-17F3DCBA03E9}"/>
              </a:ext>
            </a:extLst>
          </p:cNvPr>
          <p:cNvGrpSpPr/>
          <p:nvPr/>
        </p:nvGrpSpPr>
        <p:grpSpPr>
          <a:xfrm>
            <a:off x="639595" y="2822076"/>
            <a:ext cx="683998" cy="683998"/>
            <a:chOff x="639595" y="2822076"/>
            <a:chExt cx="683998" cy="683998"/>
          </a:xfrm>
        </p:grpSpPr>
        <p:sp>
          <p:nvSpPr>
            <p:cNvPr id="15" name="Oval 39">
              <a:extLst>
                <a:ext uri="{FF2B5EF4-FFF2-40B4-BE49-F238E27FC236}">
                  <a16:creationId xmlns:a16="http://schemas.microsoft.com/office/drawing/2014/main" id="{EAA8B5A9-6169-77D2-2801-868BA96048F0}"/>
                </a:ext>
              </a:extLst>
            </p:cNvPr>
            <p:cNvSpPr/>
            <p:nvPr/>
          </p:nvSpPr>
          <p:spPr>
            <a:xfrm>
              <a:off x="639595" y="2822076"/>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6" name="Graphic 22" descr="Medicine outline">
              <a:extLst>
                <a:ext uri="{FF2B5EF4-FFF2-40B4-BE49-F238E27FC236}">
                  <a16:creationId xmlns:a16="http://schemas.microsoft.com/office/drawing/2014/main" id="{FBC3A517-5428-E1A4-3DB7-7D86498D09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595" y="2894076"/>
              <a:ext cx="539998" cy="539998"/>
            </a:xfrm>
            <a:prstGeom prst="rect">
              <a:avLst/>
            </a:prstGeom>
            <a:noFill/>
            <a:ln cap="flat">
              <a:noFill/>
            </a:ln>
          </p:spPr>
        </p:pic>
      </p:grpSp>
      <p:grpSp>
        <p:nvGrpSpPr>
          <p:cNvPr id="17" name="Group 18">
            <a:extLst>
              <a:ext uri="{FF2B5EF4-FFF2-40B4-BE49-F238E27FC236}">
                <a16:creationId xmlns:a16="http://schemas.microsoft.com/office/drawing/2014/main" id="{8BEE505A-7F23-5C92-6C88-720F994727FD}"/>
              </a:ext>
            </a:extLst>
          </p:cNvPr>
          <p:cNvGrpSpPr/>
          <p:nvPr/>
        </p:nvGrpSpPr>
        <p:grpSpPr>
          <a:xfrm>
            <a:off x="639595" y="1789654"/>
            <a:ext cx="683998" cy="683998"/>
            <a:chOff x="639595" y="1789654"/>
            <a:chExt cx="683998" cy="683998"/>
          </a:xfrm>
        </p:grpSpPr>
        <p:sp>
          <p:nvSpPr>
            <p:cNvPr id="18" name="Oval 19">
              <a:extLst>
                <a:ext uri="{FF2B5EF4-FFF2-40B4-BE49-F238E27FC236}">
                  <a16:creationId xmlns:a16="http://schemas.microsoft.com/office/drawing/2014/main" id="{7834F8D9-9094-3930-7156-3CC6925ED6E7}"/>
                </a:ext>
              </a:extLst>
            </p:cNvPr>
            <p:cNvSpPr/>
            <p:nvPr/>
          </p:nvSpPr>
          <p:spPr>
            <a:xfrm>
              <a:off x="639595" y="1789654"/>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9" name="Graphic 20" descr="Badge Tick outline">
              <a:extLst>
                <a:ext uri="{FF2B5EF4-FFF2-40B4-BE49-F238E27FC236}">
                  <a16:creationId xmlns:a16="http://schemas.microsoft.com/office/drawing/2014/main" id="{772E62C4-6BA7-01E3-7AB9-E4038C2BD2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972" y="1842031"/>
              <a:ext cx="579244" cy="579244"/>
            </a:xfrm>
            <a:prstGeom prst="rect">
              <a:avLst/>
            </a:prstGeom>
            <a:noFill/>
            <a:ln cap="flat">
              <a:noFill/>
            </a:ln>
          </p:spPr>
        </p:pic>
      </p:grpSp>
      <p:grpSp>
        <p:nvGrpSpPr>
          <p:cNvPr id="20" name="Group 21">
            <a:extLst>
              <a:ext uri="{FF2B5EF4-FFF2-40B4-BE49-F238E27FC236}">
                <a16:creationId xmlns:a16="http://schemas.microsoft.com/office/drawing/2014/main" id="{14D52F3D-E5E3-F958-A4E8-E347BB1EFC26}"/>
              </a:ext>
            </a:extLst>
          </p:cNvPr>
          <p:cNvGrpSpPr/>
          <p:nvPr/>
        </p:nvGrpSpPr>
        <p:grpSpPr>
          <a:xfrm>
            <a:off x="6422142" y="1789654"/>
            <a:ext cx="683998" cy="683998"/>
            <a:chOff x="6422142" y="1789654"/>
            <a:chExt cx="683998" cy="683998"/>
          </a:xfrm>
        </p:grpSpPr>
        <p:sp>
          <p:nvSpPr>
            <p:cNvPr id="21" name="Oval 25">
              <a:extLst>
                <a:ext uri="{FF2B5EF4-FFF2-40B4-BE49-F238E27FC236}">
                  <a16:creationId xmlns:a16="http://schemas.microsoft.com/office/drawing/2014/main" id="{E49C9CE8-9B5B-BA82-AAB4-11B71313971E}"/>
                </a:ext>
              </a:extLst>
            </p:cNvPr>
            <p:cNvSpPr/>
            <p:nvPr/>
          </p:nvSpPr>
          <p:spPr>
            <a:xfrm>
              <a:off x="6422142" y="1789654"/>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22" name="Freeform 27">
              <a:extLst>
                <a:ext uri="{FF2B5EF4-FFF2-40B4-BE49-F238E27FC236}">
                  <a16:creationId xmlns:a16="http://schemas.microsoft.com/office/drawing/2014/main" id="{1F157841-0DBB-0E4A-2768-EF8985C72CA2}"/>
                </a:ext>
              </a:extLst>
            </p:cNvPr>
            <p:cNvSpPr/>
            <p:nvPr/>
          </p:nvSpPr>
          <p:spPr>
            <a:xfrm>
              <a:off x="6546363" y="1915622"/>
              <a:ext cx="435556" cy="432072"/>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23" name="Group 28">
            <a:extLst>
              <a:ext uri="{FF2B5EF4-FFF2-40B4-BE49-F238E27FC236}">
                <a16:creationId xmlns:a16="http://schemas.microsoft.com/office/drawing/2014/main" id="{C9C2D56A-0BEF-BA8E-86B7-676462C1A8F1}"/>
              </a:ext>
            </a:extLst>
          </p:cNvPr>
          <p:cNvGrpSpPr/>
          <p:nvPr/>
        </p:nvGrpSpPr>
        <p:grpSpPr>
          <a:xfrm>
            <a:off x="6422142" y="2822076"/>
            <a:ext cx="683998" cy="683998"/>
            <a:chOff x="6422142" y="2822076"/>
            <a:chExt cx="683998" cy="683998"/>
          </a:xfrm>
        </p:grpSpPr>
        <p:sp>
          <p:nvSpPr>
            <p:cNvPr id="24" name="Oval 29">
              <a:extLst>
                <a:ext uri="{FF2B5EF4-FFF2-40B4-BE49-F238E27FC236}">
                  <a16:creationId xmlns:a16="http://schemas.microsoft.com/office/drawing/2014/main" id="{5CF231FE-5774-B7BD-A80C-E13C8B7ADA75}"/>
                </a:ext>
              </a:extLst>
            </p:cNvPr>
            <p:cNvSpPr/>
            <p:nvPr/>
          </p:nvSpPr>
          <p:spPr>
            <a:xfrm>
              <a:off x="6422142" y="2822076"/>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25" name="Group 30">
              <a:extLst>
                <a:ext uri="{FF2B5EF4-FFF2-40B4-BE49-F238E27FC236}">
                  <a16:creationId xmlns:a16="http://schemas.microsoft.com/office/drawing/2014/main" id="{E1B9FCDD-4B87-F10F-2CCE-67E316541D78}"/>
                </a:ext>
              </a:extLst>
            </p:cNvPr>
            <p:cNvGrpSpPr/>
            <p:nvPr/>
          </p:nvGrpSpPr>
          <p:grpSpPr>
            <a:xfrm>
              <a:off x="6603815" y="2948071"/>
              <a:ext cx="320661" cy="431999"/>
              <a:chOff x="6603815" y="2948071"/>
              <a:chExt cx="320661" cy="431999"/>
            </a:xfrm>
          </p:grpSpPr>
          <p:sp>
            <p:nvSpPr>
              <p:cNvPr id="26" name="Freeform 31">
                <a:extLst>
                  <a:ext uri="{FF2B5EF4-FFF2-40B4-BE49-F238E27FC236}">
                    <a16:creationId xmlns:a16="http://schemas.microsoft.com/office/drawing/2014/main" id="{3A7FC082-F93F-41F4-6A3F-E8FA6E0194AB}"/>
                  </a:ext>
                </a:extLst>
              </p:cNvPr>
              <p:cNvSpPr/>
              <p:nvPr/>
            </p:nvSpPr>
            <p:spPr>
              <a:xfrm>
                <a:off x="6603815" y="2948071"/>
                <a:ext cx="320661" cy="431999"/>
              </a:xfrm>
              <a:custGeom>
                <a:avLst/>
                <a:gdLst>
                  <a:gd name="f0" fmla="val 10800000"/>
                  <a:gd name="f1" fmla="val 5400000"/>
                  <a:gd name="f2" fmla="val 180"/>
                  <a:gd name="f3" fmla="val w"/>
                  <a:gd name="f4" fmla="val h"/>
                  <a:gd name="f5" fmla="val 0"/>
                  <a:gd name="f6" fmla="val 588895"/>
                  <a:gd name="f7" fmla="val 793369"/>
                  <a:gd name="f8" fmla="val 554986"/>
                  <a:gd name="f9" fmla="val 365170"/>
                  <a:gd name="f10" fmla="val 553843"/>
                  <a:gd name="f11" fmla="val 363375"/>
                  <a:gd name="f12" fmla="val 310194"/>
                  <a:gd name="f13" fmla="val 8289"/>
                  <a:gd name="f14" fmla="val 304286"/>
                  <a:gd name="f15" fmla="+- 0 0 347"/>
                  <a:gd name="f16" fmla="val 292440"/>
                  <a:gd name="f17" fmla="+- 0 0 2598"/>
                  <a:gd name="f18" fmla="val 283734"/>
                  <a:gd name="f19" fmla="val 3262"/>
                  <a:gd name="f20" fmla="val 281739"/>
                  <a:gd name="f21" fmla="val 4604"/>
                  <a:gd name="f22" fmla="val 280019"/>
                  <a:gd name="f23" fmla="val 6310"/>
                  <a:gd name="f24" fmla="val 278666"/>
                  <a:gd name="f25" fmla="val 35112"/>
                  <a:gd name="f26" fmla="val 33969"/>
                  <a:gd name="f27" fmla="+- 0 0 41791"/>
                  <a:gd name="f28" fmla="val 507894"/>
                  <a:gd name="f29" fmla="val 13427"/>
                  <a:gd name="f30" fmla="val 684519"/>
                  <a:gd name="f31" fmla="val 157302"/>
                  <a:gd name="f32" fmla="val 759673"/>
                  <a:gd name="f33" fmla="val 301177"/>
                  <a:gd name="f34" fmla="val 834827"/>
                  <a:gd name="f35" fmla="val 479226"/>
                  <a:gd name="f36" fmla="val 780050"/>
                  <a:gd name="f37" fmla="val 637326"/>
                  <a:gd name="f38" fmla="val 600198"/>
                  <a:gd name="f39" fmla="val 552151"/>
                  <a:gd name="f40" fmla="val 450346"/>
                  <a:gd name="f41" fmla="val 475452"/>
                  <a:gd name="f42" fmla="val 681138"/>
                  <a:gd name="f43" fmla="val 375249"/>
                  <a:gd name="f44" fmla="val 780405"/>
                  <a:gd name="f45" fmla="val 212898"/>
                  <a:gd name="f46" fmla="val 780298"/>
                  <a:gd name="f47" fmla="val 112830"/>
                  <a:gd name="f48" fmla="val 680896"/>
                  <a:gd name="f49" fmla="val 33791"/>
                  <a:gd name="f50" fmla="val 602384"/>
                  <a:gd name="f51" fmla="val 15175"/>
                  <a:gd name="f52" fmla="val 482108"/>
                  <a:gd name="f53" fmla="val 66830"/>
                  <a:gd name="f54" fmla="val 383690"/>
                  <a:gd name="f55" fmla="val 294477"/>
                  <a:gd name="f56" fmla="val 52510"/>
                  <a:gd name="f57" fmla="val 521744"/>
                  <a:gd name="f58" fmla="val 573860"/>
                  <a:gd name="f59" fmla="val 482162"/>
                  <a:gd name="f60" fmla="val 555079"/>
                  <a:gd name="f61" fmla="val 602843"/>
                  <a:gd name="f62" fmla="+- 0 0 -90"/>
                  <a:gd name="f63" fmla="*/ f3 1 588895"/>
                  <a:gd name="f64" fmla="*/ f4 1 793369"/>
                  <a:gd name="f65" fmla="+- f7 0 f5"/>
                  <a:gd name="f66" fmla="+- f6 0 f5"/>
                  <a:gd name="f67" fmla="*/ f62 f0 1"/>
                  <a:gd name="f68" fmla="*/ f66 1 588895"/>
                  <a:gd name="f69" fmla="*/ f65 1 793369"/>
                  <a:gd name="f70" fmla="*/ 554986 f66 1"/>
                  <a:gd name="f71" fmla="*/ 365170 f65 1"/>
                  <a:gd name="f72" fmla="*/ 553843 f66 1"/>
                  <a:gd name="f73" fmla="*/ 363375 f65 1"/>
                  <a:gd name="f74" fmla="*/ 310194 f66 1"/>
                  <a:gd name="f75" fmla="*/ 8289 f65 1"/>
                  <a:gd name="f76" fmla="*/ 283734 f66 1"/>
                  <a:gd name="f77" fmla="*/ 3262 f65 1"/>
                  <a:gd name="f78" fmla="*/ 278666 f66 1"/>
                  <a:gd name="f79" fmla="*/ 35112 f66 1"/>
                  <a:gd name="f80" fmla="*/ 33969 f66 1"/>
                  <a:gd name="f81" fmla="*/ 157302 f66 1"/>
                  <a:gd name="f82" fmla="*/ 759673 f65 1"/>
                  <a:gd name="f83" fmla="*/ 637326 f65 1"/>
                  <a:gd name="f84" fmla="*/ 475452 f66 1"/>
                  <a:gd name="f85" fmla="*/ 681138 f65 1"/>
                  <a:gd name="f86" fmla="*/ 112830 f66 1"/>
                  <a:gd name="f87" fmla="*/ 680896 f65 1"/>
                  <a:gd name="f88" fmla="*/ 66830 f66 1"/>
                  <a:gd name="f89" fmla="*/ 383690 f65 1"/>
                  <a:gd name="f90" fmla="*/ 294477 f66 1"/>
                  <a:gd name="f91" fmla="*/ 52510 f65 1"/>
                  <a:gd name="f92" fmla="*/ 521744 f66 1"/>
                  <a:gd name="f93" fmla="*/ f67 1 f2"/>
                  <a:gd name="f94" fmla="*/ f70 1 588895"/>
                  <a:gd name="f95" fmla="*/ f71 1 793369"/>
                  <a:gd name="f96" fmla="*/ f72 1 588895"/>
                  <a:gd name="f97" fmla="*/ f73 1 793369"/>
                  <a:gd name="f98" fmla="*/ f74 1 588895"/>
                  <a:gd name="f99" fmla="*/ f75 1 793369"/>
                  <a:gd name="f100" fmla="*/ f76 1 588895"/>
                  <a:gd name="f101" fmla="*/ f77 1 793369"/>
                  <a:gd name="f102" fmla="*/ f78 1 588895"/>
                  <a:gd name="f103" fmla="*/ f79 1 588895"/>
                  <a:gd name="f104" fmla="*/ f80 1 588895"/>
                  <a:gd name="f105" fmla="*/ f81 1 588895"/>
                  <a:gd name="f106" fmla="*/ f82 1 793369"/>
                  <a:gd name="f107" fmla="*/ f83 1 793369"/>
                  <a:gd name="f108" fmla="*/ f84 1 588895"/>
                  <a:gd name="f109" fmla="*/ f85 1 793369"/>
                  <a:gd name="f110" fmla="*/ f86 1 588895"/>
                  <a:gd name="f111" fmla="*/ f87 1 793369"/>
                  <a:gd name="f112" fmla="*/ f88 1 588895"/>
                  <a:gd name="f113" fmla="*/ f89 1 793369"/>
                  <a:gd name="f114" fmla="*/ f90 1 588895"/>
                  <a:gd name="f115" fmla="*/ f91 1 793369"/>
                  <a:gd name="f116" fmla="*/ f92 1 588895"/>
                  <a:gd name="f117" fmla="*/ f5 1 f68"/>
                  <a:gd name="f118" fmla="*/ f6 1 f68"/>
                  <a:gd name="f119" fmla="*/ f5 1 f69"/>
                  <a:gd name="f120" fmla="*/ f7 1 f69"/>
                  <a:gd name="f121" fmla="+- f93 0 f1"/>
                  <a:gd name="f122" fmla="*/ f94 1 f68"/>
                  <a:gd name="f123" fmla="*/ f95 1 f69"/>
                  <a:gd name="f124" fmla="*/ f96 1 f68"/>
                  <a:gd name="f125" fmla="*/ f97 1 f69"/>
                  <a:gd name="f126" fmla="*/ f98 1 f68"/>
                  <a:gd name="f127" fmla="*/ f99 1 f69"/>
                  <a:gd name="f128" fmla="*/ f100 1 f68"/>
                  <a:gd name="f129" fmla="*/ f101 1 f69"/>
                  <a:gd name="f130" fmla="*/ f102 1 f68"/>
                  <a:gd name="f131" fmla="*/ f103 1 f68"/>
                  <a:gd name="f132" fmla="*/ f104 1 f68"/>
                  <a:gd name="f133" fmla="*/ f105 1 f68"/>
                  <a:gd name="f134" fmla="*/ f106 1 f69"/>
                  <a:gd name="f135" fmla="*/ f107 1 f69"/>
                  <a:gd name="f136" fmla="*/ f108 1 f68"/>
                  <a:gd name="f137" fmla="*/ f109 1 f69"/>
                  <a:gd name="f138" fmla="*/ f110 1 f68"/>
                  <a:gd name="f139" fmla="*/ f111 1 f69"/>
                  <a:gd name="f140" fmla="*/ f112 1 f68"/>
                  <a:gd name="f141" fmla="*/ f113 1 f69"/>
                  <a:gd name="f142" fmla="*/ f114 1 f68"/>
                  <a:gd name="f143" fmla="*/ f115 1 f69"/>
                  <a:gd name="f144" fmla="*/ f116 1 f68"/>
                  <a:gd name="f145" fmla="*/ f117 f63 1"/>
                  <a:gd name="f146" fmla="*/ f118 f63 1"/>
                  <a:gd name="f147" fmla="*/ f120 f64 1"/>
                  <a:gd name="f148" fmla="*/ f119 f64 1"/>
                  <a:gd name="f149" fmla="*/ f122 f63 1"/>
                  <a:gd name="f150" fmla="*/ f123 f64 1"/>
                  <a:gd name="f151" fmla="*/ f124 f63 1"/>
                  <a:gd name="f152" fmla="*/ f125 f64 1"/>
                  <a:gd name="f153" fmla="*/ f126 f63 1"/>
                  <a:gd name="f154" fmla="*/ f127 f64 1"/>
                  <a:gd name="f155" fmla="*/ f128 f63 1"/>
                  <a:gd name="f156" fmla="*/ f129 f64 1"/>
                  <a:gd name="f157" fmla="*/ f130 f63 1"/>
                  <a:gd name="f158" fmla="*/ f131 f63 1"/>
                  <a:gd name="f159" fmla="*/ f132 f63 1"/>
                  <a:gd name="f160" fmla="*/ f133 f63 1"/>
                  <a:gd name="f161" fmla="*/ f134 f64 1"/>
                  <a:gd name="f162" fmla="*/ f135 f64 1"/>
                  <a:gd name="f163" fmla="*/ f136 f63 1"/>
                  <a:gd name="f164" fmla="*/ f137 f64 1"/>
                  <a:gd name="f165" fmla="*/ f138 f63 1"/>
                  <a:gd name="f166" fmla="*/ f139 f64 1"/>
                  <a:gd name="f167" fmla="*/ f140 f63 1"/>
                  <a:gd name="f168" fmla="*/ f141 f64 1"/>
                  <a:gd name="f169" fmla="*/ f142 f63 1"/>
                  <a:gd name="f170" fmla="*/ f143 f64 1"/>
                  <a:gd name="f171" fmla="*/ f144 f63 1"/>
                </a:gdLst>
                <a:ahLst/>
                <a:cxnLst>
                  <a:cxn ang="3cd4">
                    <a:pos x="hc" y="t"/>
                  </a:cxn>
                  <a:cxn ang="0">
                    <a:pos x="r" y="vc"/>
                  </a:cxn>
                  <a:cxn ang="cd4">
                    <a:pos x="hc" y="b"/>
                  </a:cxn>
                  <a:cxn ang="cd2">
                    <a:pos x="l" y="vc"/>
                  </a:cxn>
                  <a:cxn ang="f121">
                    <a:pos x="f149" y="f150"/>
                  </a:cxn>
                  <a:cxn ang="f121">
                    <a:pos x="f151" y="f152"/>
                  </a:cxn>
                  <a:cxn ang="f121">
                    <a:pos x="f153" y="f154"/>
                  </a:cxn>
                  <a:cxn ang="f121">
                    <a:pos x="f155" y="f156"/>
                  </a:cxn>
                  <a:cxn ang="f121">
                    <a:pos x="f157" y="f154"/>
                  </a:cxn>
                  <a:cxn ang="f121">
                    <a:pos x="f158" y="f152"/>
                  </a:cxn>
                  <a:cxn ang="f121">
                    <a:pos x="f159" y="f150"/>
                  </a:cxn>
                  <a:cxn ang="f121">
                    <a:pos x="f160" y="f161"/>
                  </a:cxn>
                  <a:cxn ang="f121">
                    <a:pos x="f149" y="f162"/>
                  </a:cxn>
                  <a:cxn ang="f121">
                    <a:pos x="f149" y="f150"/>
                  </a:cxn>
                  <a:cxn ang="f121">
                    <a:pos x="f163" y="f164"/>
                  </a:cxn>
                  <a:cxn ang="f121">
                    <a:pos x="f165" y="f166"/>
                  </a:cxn>
                  <a:cxn ang="f121">
                    <a:pos x="f167" y="f168"/>
                  </a:cxn>
                  <a:cxn ang="f121">
                    <a:pos x="f169" y="f170"/>
                  </a:cxn>
                  <a:cxn ang="f121">
                    <a:pos x="f171" y="f168"/>
                  </a:cxn>
                  <a:cxn ang="f121">
                    <a:pos x="f163" y="f164"/>
                  </a:cxn>
                </a:cxnLst>
                <a:rect l="f145" t="f148" r="f146" b="f147"/>
                <a:pathLst>
                  <a:path w="588895" h="793369">
                    <a:moveTo>
                      <a:pt x="f8" y="f9"/>
                    </a:moveTo>
                    <a:lnTo>
                      <a:pt x="f10" y="f11"/>
                    </a:lnTo>
                    <a:lnTo>
                      <a:pt x="f12" y="f13"/>
                    </a:lnTo>
                    <a:cubicBezTo>
                      <a:pt x="f14" y="f15"/>
                      <a:pt x="f16" y="f17"/>
                      <a:pt x="f18" y="f19"/>
                    </a:cubicBezTo>
                    <a:cubicBezTo>
                      <a:pt x="f20" y="f21"/>
                      <a:pt x="f22" y="f23"/>
                      <a:pt x="f24" y="f13"/>
                    </a:cubicBezTo>
                    <a:lnTo>
                      <a:pt x="f25" y="f11"/>
                    </a:lnTo>
                    <a:lnTo>
                      <a:pt x="f26" y="f9"/>
                    </a:lnTo>
                    <a:cubicBezTo>
                      <a:pt x="f27" y="f28"/>
                      <a:pt x="f29" y="f30"/>
                      <a:pt x="f31" y="f32"/>
                    </a:cubicBezTo>
                    <a:cubicBezTo>
                      <a:pt x="f33" y="f34"/>
                      <a:pt x="f35" y="f36"/>
                      <a:pt x="f8" y="f37"/>
                    </a:cubicBezTo>
                    <a:cubicBezTo>
                      <a:pt x="f38" y="f39"/>
                      <a:pt x="f38" y="f40"/>
                      <a:pt x="f8" y="f9"/>
                    </a:cubicBezTo>
                    <a:close/>
                    <a:moveTo>
                      <a:pt x="f41" y="f42"/>
                    </a:moveTo>
                    <a:cubicBezTo>
                      <a:pt x="f43" y="f44"/>
                      <a:pt x="f45" y="f46"/>
                      <a:pt x="f47" y="f48"/>
                    </a:cubicBezTo>
                    <a:cubicBezTo>
                      <a:pt x="f49" y="f50"/>
                      <a:pt x="f51" y="f52"/>
                      <a:pt x="f53" y="f54"/>
                    </a:cubicBezTo>
                    <a:lnTo>
                      <a:pt x="f55" y="f56"/>
                    </a:lnTo>
                    <a:lnTo>
                      <a:pt x="f57" y="f54"/>
                    </a:lnTo>
                    <a:cubicBezTo>
                      <a:pt x="f58" y="f59"/>
                      <a:pt x="f60" y="f61"/>
                      <a:pt x="f41" y="f4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7" name="Freeform 32">
                <a:extLst>
                  <a:ext uri="{FF2B5EF4-FFF2-40B4-BE49-F238E27FC236}">
                    <a16:creationId xmlns:a16="http://schemas.microsoft.com/office/drawing/2014/main" id="{08F0DF8C-71C8-B578-0151-CCDBE4967616}"/>
                  </a:ext>
                </a:extLst>
              </p:cNvPr>
              <p:cNvSpPr/>
              <p:nvPr/>
            </p:nvSpPr>
            <p:spPr>
              <a:xfrm>
                <a:off x="6672769" y="3176973"/>
                <a:ext cx="60460" cy="125922"/>
              </a:xfrm>
              <a:custGeom>
                <a:avLst/>
                <a:gdLst>
                  <a:gd name="f0" fmla="val 10800000"/>
                  <a:gd name="f1" fmla="val 5400000"/>
                  <a:gd name="f2" fmla="val 180"/>
                  <a:gd name="f3" fmla="val w"/>
                  <a:gd name="f4" fmla="val h"/>
                  <a:gd name="f5" fmla="val 0"/>
                  <a:gd name="f6" fmla="val 111032"/>
                  <a:gd name="f7" fmla="val 231254"/>
                  <a:gd name="f8" fmla="val 101153"/>
                  <a:gd name="f9" fmla="val 196131"/>
                  <a:gd name="f10" fmla="val 41573"/>
                  <a:gd name="f11" fmla="val 162829"/>
                  <a:gd name="f12" fmla="val 20489"/>
                  <a:gd name="f13" fmla="val 87919"/>
                  <a:gd name="f14" fmla="val 54061"/>
                  <a:gd name="f15" fmla="val 28816"/>
                  <a:gd name="f16" fmla="val 54137"/>
                  <a:gd name="f17" fmla="val 28682"/>
                  <a:gd name="f18" fmla="val 54214"/>
                  <a:gd name="f19" fmla="val 28548"/>
                  <a:gd name="f20" fmla="val 54290"/>
                  <a:gd name="f21" fmla="val 28415"/>
                  <a:gd name="f22" fmla="val 59551"/>
                  <a:gd name="f23" fmla="val 19334"/>
                  <a:gd name="f24" fmla="val 56395"/>
                  <a:gd name="f25" fmla="val 7744"/>
                  <a:gd name="f26" fmla="val 47241"/>
                  <a:gd name="f27" fmla="val 2525"/>
                  <a:gd name="f28" fmla="val 38088"/>
                  <a:gd name="f29" fmla="+- 0 0 2693"/>
                  <a:gd name="f30" fmla="val 26404"/>
                  <a:gd name="f31" fmla="val 437"/>
                  <a:gd name="f32" fmla="val 21143"/>
                  <a:gd name="f33" fmla="val 9517"/>
                  <a:gd name="f34" fmla="+- 0 0 23013"/>
                  <a:gd name="f35" fmla="val 86663"/>
                  <a:gd name="f36" fmla="val 4235"/>
                  <a:gd name="f37" fmla="val 184710"/>
                  <a:gd name="f38" fmla="val 82002"/>
                  <a:gd name="f39" fmla="val 228512"/>
                  <a:gd name="f40" fmla="val 82131"/>
                  <a:gd name="f41" fmla="val 228585"/>
                  <a:gd name="f42" fmla="val 82260"/>
                  <a:gd name="f43" fmla="val 228658"/>
                  <a:gd name="f44" fmla="val 82389"/>
                  <a:gd name="f45" fmla="val 228729"/>
                  <a:gd name="f46" fmla="val 91542"/>
                  <a:gd name="f47" fmla="val 233948"/>
                  <a:gd name="f48" fmla="val 103227"/>
                  <a:gd name="f49" fmla="val 230818"/>
                  <a:gd name="f50" fmla="val 108487"/>
                  <a:gd name="f51" fmla="val 221737"/>
                  <a:gd name="f52" fmla="val 113748"/>
                  <a:gd name="f53" fmla="val 212657"/>
                  <a:gd name="f54" fmla="val 110592"/>
                  <a:gd name="f55" fmla="val 201066"/>
                  <a:gd name="f56" fmla="val 101439"/>
                  <a:gd name="f57" fmla="val 195848"/>
                  <a:gd name="f58" fmla="+- 0 0 -90"/>
                  <a:gd name="f59" fmla="*/ f3 1 111032"/>
                  <a:gd name="f60" fmla="*/ f4 1 231254"/>
                  <a:gd name="f61" fmla="+- f7 0 f5"/>
                  <a:gd name="f62" fmla="+- f6 0 f5"/>
                  <a:gd name="f63" fmla="*/ f58 f0 1"/>
                  <a:gd name="f64" fmla="*/ f62 1 111032"/>
                  <a:gd name="f65" fmla="*/ f61 1 231254"/>
                  <a:gd name="f66" fmla="*/ 101153 f62 1"/>
                  <a:gd name="f67" fmla="*/ 196131 f61 1"/>
                  <a:gd name="f68" fmla="*/ 54061 f62 1"/>
                  <a:gd name="f69" fmla="*/ 28816 f61 1"/>
                  <a:gd name="f70" fmla="*/ 54290 f62 1"/>
                  <a:gd name="f71" fmla="*/ 28415 f61 1"/>
                  <a:gd name="f72" fmla="*/ 47241 f62 1"/>
                  <a:gd name="f73" fmla="*/ 2525 f61 1"/>
                  <a:gd name="f74" fmla="*/ 21143 f62 1"/>
                  <a:gd name="f75" fmla="*/ 9517 f61 1"/>
                  <a:gd name="f76" fmla="*/ 82002 f62 1"/>
                  <a:gd name="f77" fmla="*/ 228512 f61 1"/>
                  <a:gd name="f78" fmla="*/ 82389 f62 1"/>
                  <a:gd name="f79" fmla="*/ 228729 f61 1"/>
                  <a:gd name="f80" fmla="*/ 108487 f62 1"/>
                  <a:gd name="f81" fmla="*/ 221737 f61 1"/>
                  <a:gd name="f82" fmla="*/ 101439 f62 1"/>
                  <a:gd name="f83" fmla="*/ 195848 f61 1"/>
                  <a:gd name="f84" fmla="*/ f63 1 f2"/>
                  <a:gd name="f85" fmla="*/ f66 1 111032"/>
                  <a:gd name="f86" fmla="*/ f67 1 231254"/>
                  <a:gd name="f87" fmla="*/ f68 1 111032"/>
                  <a:gd name="f88" fmla="*/ f69 1 231254"/>
                  <a:gd name="f89" fmla="*/ f70 1 111032"/>
                  <a:gd name="f90" fmla="*/ f71 1 231254"/>
                  <a:gd name="f91" fmla="*/ f72 1 111032"/>
                  <a:gd name="f92" fmla="*/ f73 1 231254"/>
                  <a:gd name="f93" fmla="*/ f74 1 111032"/>
                  <a:gd name="f94" fmla="*/ f75 1 231254"/>
                  <a:gd name="f95" fmla="*/ f76 1 111032"/>
                  <a:gd name="f96" fmla="*/ f77 1 231254"/>
                  <a:gd name="f97" fmla="*/ f78 1 111032"/>
                  <a:gd name="f98" fmla="*/ f79 1 231254"/>
                  <a:gd name="f99" fmla="*/ f80 1 111032"/>
                  <a:gd name="f100" fmla="*/ f81 1 231254"/>
                  <a:gd name="f101" fmla="*/ f82 1 111032"/>
                  <a:gd name="f102" fmla="*/ f83 1 231254"/>
                  <a:gd name="f103" fmla="*/ f5 1 f64"/>
                  <a:gd name="f104" fmla="*/ f6 1 f64"/>
                  <a:gd name="f105" fmla="*/ f5 1 f65"/>
                  <a:gd name="f106" fmla="*/ f7 1 f65"/>
                  <a:gd name="f107" fmla="+- f84 0 f1"/>
                  <a:gd name="f108" fmla="*/ f85 1 f64"/>
                  <a:gd name="f109" fmla="*/ f86 1 f65"/>
                  <a:gd name="f110" fmla="*/ f87 1 f64"/>
                  <a:gd name="f111" fmla="*/ f88 1 f65"/>
                  <a:gd name="f112" fmla="*/ f89 1 f64"/>
                  <a:gd name="f113" fmla="*/ f90 1 f65"/>
                  <a:gd name="f114" fmla="*/ f91 1 f64"/>
                  <a:gd name="f115" fmla="*/ f92 1 f65"/>
                  <a:gd name="f116" fmla="*/ f93 1 f64"/>
                  <a:gd name="f117" fmla="*/ f94 1 f65"/>
                  <a:gd name="f118" fmla="*/ f95 1 f64"/>
                  <a:gd name="f119" fmla="*/ f96 1 f65"/>
                  <a:gd name="f120" fmla="*/ f97 1 f64"/>
                  <a:gd name="f121" fmla="*/ f98 1 f65"/>
                  <a:gd name="f122" fmla="*/ f99 1 f64"/>
                  <a:gd name="f123" fmla="*/ f100 1 f65"/>
                  <a:gd name="f124" fmla="*/ f101 1 f64"/>
                  <a:gd name="f125" fmla="*/ f102 1 f65"/>
                  <a:gd name="f126" fmla="*/ f103 f59 1"/>
                  <a:gd name="f127" fmla="*/ f104 f59 1"/>
                  <a:gd name="f128" fmla="*/ f106 f60 1"/>
                  <a:gd name="f129" fmla="*/ f105 f60 1"/>
                  <a:gd name="f130" fmla="*/ f108 f59 1"/>
                  <a:gd name="f131" fmla="*/ f109 f60 1"/>
                  <a:gd name="f132" fmla="*/ f110 f59 1"/>
                  <a:gd name="f133" fmla="*/ f111 f60 1"/>
                  <a:gd name="f134" fmla="*/ f112 f59 1"/>
                  <a:gd name="f135" fmla="*/ f113 f60 1"/>
                  <a:gd name="f136" fmla="*/ f114 f59 1"/>
                  <a:gd name="f137" fmla="*/ f115 f60 1"/>
                  <a:gd name="f138" fmla="*/ f116 f59 1"/>
                  <a:gd name="f139" fmla="*/ f117 f60 1"/>
                  <a:gd name="f140" fmla="*/ f118 f59 1"/>
                  <a:gd name="f141" fmla="*/ f119 f60 1"/>
                  <a:gd name="f142" fmla="*/ f120 f59 1"/>
                  <a:gd name="f143" fmla="*/ f121 f60 1"/>
                  <a:gd name="f144" fmla="*/ f122 f59 1"/>
                  <a:gd name="f145" fmla="*/ f123 f60 1"/>
                  <a:gd name="f146" fmla="*/ f124 f59 1"/>
                  <a:gd name="f147" fmla="*/ f125 f60 1"/>
                </a:gdLst>
                <a:ahLst/>
                <a:cxnLst>
                  <a:cxn ang="3cd4">
                    <a:pos x="hc" y="t"/>
                  </a:cxn>
                  <a:cxn ang="0">
                    <a:pos x="r" y="vc"/>
                  </a:cxn>
                  <a:cxn ang="cd4">
                    <a:pos x="hc" y="b"/>
                  </a:cxn>
                  <a:cxn ang="cd2">
                    <a:pos x="l" y="vc"/>
                  </a:cxn>
                  <a:cxn ang="f107">
                    <a:pos x="f130" y="f131"/>
                  </a:cxn>
                  <a:cxn ang="f107">
                    <a:pos x="f132" y="f133"/>
                  </a:cxn>
                  <a:cxn ang="f107">
                    <a:pos x="f134" y="f135"/>
                  </a:cxn>
                  <a:cxn ang="f107">
                    <a:pos x="f136" y="f137"/>
                  </a:cxn>
                  <a:cxn ang="f107">
                    <a:pos x="f138" y="f139"/>
                  </a:cxn>
                  <a:cxn ang="f107">
                    <a:pos x="f140" y="f141"/>
                  </a:cxn>
                  <a:cxn ang="f107">
                    <a:pos x="f142" y="f143"/>
                  </a:cxn>
                  <a:cxn ang="f107">
                    <a:pos x="f144" y="f145"/>
                  </a:cxn>
                  <a:cxn ang="f107">
                    <a:pos x="f146" y="f147"/>
                  </a:cxn>
                </a:cxnLst>
                <a:rect l="f126" t="f129" r="f127" b="f128"/>
                <a:pathLst>
                  <a:path w="111032" h="23125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8" name="Group 78">
            <a:extLst>
              <a:ext uri="{FF2B5EF4-FFF2-40B4-BE49-F238E27FC236}">
                <a16:creationId xmlns:a16="http://schemas.microsoft.com/office/drawing/2014/main" id="{44C8A6C9-3BA0-7E5D-4BB7-7E0532138303}"/>
              </a:ext>
            </a:extLst>
          </p:cNvPr>
          <p:cNvGrpSpPr/>
          <p:nvPr/>
        </p:nvGrpSpPr>
        <p:grpSpPr>
          <a:xfrm>
            <a:off x="639595" y="4886910"/>
            <a:ext cx="683998" cy="683998"/>
            <a:chOff x="639595" y="4886910"/>
            <a:chExt cx="683998" cy="683998"/>
          </a:xfrm>
        </p:grpSpPr>
        <p:sp>
          <p:nvSpPr>
            <p:cNvPr id="29" name="Oval 38">
              <a:extLst>
                <a:ext uri="{FF2B5EF4-FFF2-40B4-BE49-F238E27FC236}">
                  <a16:creationId xmlns:a16="http://schemas.microsoft.com/office/drawing/2014/main" id="{01DA21E3-857D-365E-DF43-97A9D1A1EE91}"/>
                </a:ext>
              </a:extLst>
            </p:cNvPr>
            <p:cNvSpPr/>
            <p:nvPr/>
          </p:nvSpPr>
          <p:spPr>
            <a:xfrm>
              <a:off x="639595" y="4886910"/>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0" name="Freeform 45">
              <a:extLst>
                <a:ext uri="{FF2B5EF4-FFF2-40B4-BE49-F238E27FC236}">
                  <a16:creationId xmlns:a16="http://schemas.microsoft.com/office/drawing/2014/main" id="{43CE5B24-4A8F-9C08-943A-96F375B7DC8B}"/>
                </a:ext>
              </a:extLst>
            </p:cNvPr>
            <p:cNvSpPr/>
            <p:nvPr/>
          </p:nvSpPr>
          <p:spPr>
            <a:xfrm>
              <a:off x="800136" y="5048914"/>
              <a:ext cx="362916" cy="359999"/>
            </a:xfrm>
            <a:custGeom>
              <a:avLst/>
              <a:gdLst>
                <a:gd name="f0" fmla="val 10800000"/>
                <a:gd name="f1" fmla="val 5400000"/>
                <a:gd name="f2" fmla="val 180"/>
                <a:gd name="f3" fmla="val w"/>
                <a:gd name="f4" fmla="val h"/>
                <a:gd name="f5" fmla="val 0"/>
                <a:gd name="f6" fmla="val 857250"/>
                <a:gd name="f7" fmla="val 850372"/>
                <a:gd name="f8" fmla="+- 0 0 952"/>
                <a:gd name="f9" fmla="val 219372"/>
                <a:gd name="f10" fmla="val 214112"/>
                <a:gd name="f11" fmla="val 209847"/>
                <a:gd name="f12" fmla="val 3281"/>
                <a:gd name="f13" fmla="val 8496"/>
                <a:gd name="f14" fmla="val 132219"/>
                <a:gd name="f15" fmla="val 177628"/>
                <a:gd name="f16" fmla="val 136840"/>
                <a:gd name="f17" fmla="val 152697"/>
                <a:gd name="f18" fmla="val 164270"/>
                <a:gd name="f19" fmla="val 197472"/>
                <a:gd name="f20" fmla="val 233888"/>
                <a:gd name="f21" fmla="val 182663"/>
                <a:gd name="f22" fmla="val 263614"/>
                <a:gd name="f23" fmla="val 256082"/>
                <a:gd name="f24" fmla="val 286047"/>
                <a:gd name="f25" fmla="val 261118"/>
                <a:gd name="f26" fmla="val 228897"/>
                <a:gd name="f27" fmla="val 224633"/>
                <a:gd name="f28" fmla="val 638472"/>
                <a:gd name="f29" fmla="val 633212"/>
                <a:gd name="f30" fmla="val 628947"/>
                <a:gd name="f31" fmla="val 596728"/>
                <a:gd name="f32" fmla="val 571797"/>
                <a:gd name="f33" fmla="val 601762"/>
                <a:gd name="f34" fmla="val 675183"/>
                <a:gd name="f35" fmla="val 705147"/>
                <a:gd name="f36" fmla="val 680217"/>
                <a:gd name="f37" fmla="val 647997"/>
                <a:gd name="f38" fmla="val 643733"/>
                <a:gd name="f39" fmla="val 86022"/>
                <a:gd name="f40" fmla="val 55740"/>
                <a:gd name="f41" fmla="val 38555"/>
                <a:gd name="f42" fmla="val 93989"/>
                <a:gd name="f43" fmla="val 141073"/>
                <a:gd name="f44" fmla="val 764098"/>
                <a:gd name="f45" fmla="val 811154"/>
                <a:gd name="f46" fmla="val 849421"/>
                <a:gd name="f47" fmla="val 771228"/>
                <a:gd name="f48" fmla="val 818694"/>
                <a:gd name="f49" fmla="val 714375"/>
                <a:gd name="f50" fmla="val 709343"/>
                <a:gd name="f51" fmla="val 55674"/>
                <a:gd name="f52" fmla="val 704850"/>
                <a:gd name="f53" fmla="val 60200"/>
                <a:gd name="f54" fmla="val 65189"/>
                <a:gd name="f55" fmla="val 70188"/>
                <a:gd name="f56" fmla="val 74714"/>
                <a:gd name="f57" fmla="val 74638"/>
                <a:gd name="f58" fmla="val 808452"/>
                <a:gd name="f59" fmla="val 838251"/>
                <a:gd name="f60" fmla="val 104147"/>
                <a:gd name="f61" fmla="val 838200"/>
                <a:gd name="f62" fmla="val 320307"/>
                <a:gd name="f63" fmla="val 19050"/>
                <a:gd name="f64" fmla="val 48797"/>
                <a:gd name="f65" fmla="val 142875"/>
                <a:gd name="f66" fmla="val 147907"/>
                <a:gd name="f67" fmla="val 74704"/>
                <a:gd name="f68" fmla="val 152400"/>
                <a:gd name="f69" fmla="val 295275"/>
                <a:gd name="f70" fmla="val 290014"/>
                <a:gd name="f71" fmla="val 285750"/>
                <a:gd name="f72" fmla="val 59973"/>
                <a:gd name="f73" fmla="val 70405"/>
                <a:gd name="f74" fmla="val 561975"/>
                <a:gd name="f75" fmla="val 567236"/>
                <a:gd name="f76" fmla="val 571500"/>
                <a:gd name="f77" fmla="val 150228"/>
                <a:gd name="f78" fmla="val 245789"/>
                <a:gd name="f79" fmla="val 266997"/>
                <a:gd name="f80" fmla="val 171271"/>
                <a:gd name="f81" fmla="val 223674"/>
                <a:gd name="f82" fmla="val 244716"/>
                <a:gd name="f83" fmla="val 192957"/>
                <a:gd name="f84" fmla="val 171747"/>
                <a:gd name="f85" fmla="val 664889"/>
                <a:gd name="f86" fmla="val 686097"/>
                <a:gd name="f87" fmla="val 612056"/>
                <a:gd name="f88" fmla="val 590847"/>
                <a:gd name="f89" fmla="val 339204"/>
                <a:gd name="f90" fmla="val 801043"/>
                <a:gd name="f91" fmla="val 830523"/>
                <a:gd name="f92" fmla="+- 0 0 -90"/>
                <a:gd name="f93" fmla="*/ f3 1 857250"/>
                <a:gd name="f94" fmla="*/ f4 1 850372"/>
                <a:gd name="f95" fmla="+- f7 0 f5"/>
                <a:gd name="f96" fmla="+- f6 0 f5"/>
                <a:gd name="f97" fmla="*/ f92 f0 1"/>
                <a:gd name="f98" fmla="*/ f96 1 857250"/>
                <a:gd name="f99" fmla="*/ f95 1 850372"/>
                <a:gd name="f100" fmla="*/ 219372 f96 1"/>
                <a:gd name="f101" fmla="*/ f8 f95 1"/>
                <a:gd name="f102" fmla="*/ 209847 f96 1"/>
                <a:gd name="f103" fmla="*/ 8496 f95 1"/>
                <a:gd name="f104" fmla="*/ 132219 f95 1"/>
                <a:gd name="f105" fmla="*/ 152697 f96 1"/>
                <a:gd name="f106" fmla="*/ 197472 f95 1"/>
                <a:gd name="f107" fmla="*/ 263614 f95 1"/>
                <a:gd name="f108" fmla="*/ 286047 f96 1"/>
                <a:gd name="f109" fmla="*/ 228897 f96 1"/>
                <a:gd name="f110" fmla="*/ 638472 f96 1"/>
                <a:gd name="f111" fmla="*/ 628947 f96 1"/>
                <a:gd name="f112" fmla="*/ 571797 f96 1"/>
                <a:gd name="f113" fmla="*/ 705147 f96 1"/>
                <a:gd name="f114" fmla="*/ 647997 f96 1"/>
                <a:gd name="f115" fmla="*/ 86022 f96 1"/>
                <a:gd name="f116" fmla="*/ 55740 f95 1"/>
                <a:gd name="f117" fmla="*/ 0 f96 1"/>
                <a:gd name="f118" fmla="*/ 141073 f95 1"/>
                <a:gd name="f119" fmla="*/ 764098 f95 1"/>
                <a:gd name="f120" fmla="*/ 849421 f95 1"/>
                <a:gd name="f121" fmla="*/ 771228 f96 1"/>
                <a:gd name="f122" fmla="*/ 857250 f96 1"/>
                <a:gd name="f123" fmla="*/ 714375 f96 1"/>
                <a:gd name="f124" fmla="*/ 704850 f96 1"/>
                <a:gd name="f125" fmla="*/ 65189 f95 1"/>
                <a:gd name="f126" fmla="*/ 74638 f95 1"/>
                <a:gd name="f127" fmla="*/ 838200 f96 1"/>
                <a:gd name="f128" fmla="*/ 320307 f95 1"/>
                <a:gd name="f129" fmla="*/ 19050 f96 1"/>
                <a:gd name="f130" fmla="*/ 142875 f96 1"/>
                <a:gd name="f131" fmla="*/ 152400 f96 1"/>
                <a:gd name="f132" fmla="*/ 295275 f96 1"/>
                <a:gd name="f133" fmla="*/ 285750 f96 1"/>
                <a:gd name="f134" fmla="*/ 561975 f96 1"/>
                <a:gd name="f135" fmla="*/ 571500 f96 1"/>
                <a:gd name="f136" fmla="*/ 150228 f95 1"/>
                <a:gd name="f137" fmla="*/ 266997 f96 1"/>
                <a:gd name="f138" fmla="*/ 244716 f95 1"/>
                <a:gd name="f139" fmla="*/ 171747 f96 1"/>
                <a:gd name="f140" fmla="*/ 686097 f96 1"/>
                <a:gd name="f141" fmla="*/ 590847 f96 1"/>
                <a:gd name="f142" fmla="*/ 339204 f95 1"/>
                <a:gd name="f143" fmla="*/ 830523 f95 1"/>
                <a:gd name="f144" fmla="*/ f97 1 f2"/>
                <a:gd name="f145" fmla="*/ f100 1 857250"/>
                <a:gd name="f146" fmla="*/ f101 1 850372"/>
                <a:gd name="f147" fmla="*/ f102 1 857250"/>
                <a:gd name="f148" fmla="*/ f103 1 850372"/>
                <a:gd name="f149" fmla="*/ f104 1 850372"/>
                <a:gd name="f150" fmla="*/ f105 1 857250"/>
                <a:gd name="f151" fmla="*/ f106 1 850372"/>
                <a:gd name="f152" fmla="*/ f107 1 850372"/>
                <a:gd name="f153" fmla="*/ f108 1 857250"/>
                <a:gd name="f154" fmla="*/ f109 1 857250"/>
                <a:gd name="f155" fmla="*/ f110 1 857250"/>
                <a:gd name="f156" fmla="*/ f111 1 857250"/>
                <a:gd name="f157" fmla="*/ f112 1 857250"/>
                <a:gd name="f158" fmla="*/ f113 1 857250"/>
                <a:gd name="f159" fmla="*/ f114 1 857250"/>
                <a:gd name="f160" fmla="*/ f115 1 857250"/>
                <a:gd name="f161" fmla="*/ f116 1 850372"/>
                <a:gd name="f162" fmla="*/ f117 1 857250"/>
                <a:gd name="f163" fmla="*/ f118 1 850372"/>
                <a:gd name="f164" fmla="*/ f119 1 850372"/>
                <a:gd name="f165" fmla="*/ f120 1 850372"/>
                <a:gd name="f166" fmla="*/ f121 1 857250"/>
                <a:gd name="f167" fmla="*/ f122 1 857250"/>
                <a:gd name="f168" fmla="*/ f123 1 857250"/>
                <a:gd name="f169" fmla="*/ f124 1 857250"/>
                <a:gd name="f170" fmla="*/ f125 1 850372"/>
                <a:gd name="f171" fmla="*/ f126 1 850372"/>
                <a:gd name="f172" fmla="*/ f127 1 857250"/>
                <a:gd name="f173" fmla="*/ f128 1 850372"/>
                <a:gd name="f174" fmla="*/ f129 1 857250"/>
                <a:gd name="f175" fmla="*/ f130 1 857250"/>
                <a:gd name="f176" fmla="*/ f131 1 857250"/>
                <a:gd name="f177" fmla="*/ f132 1 857250"/>
                <a:gd name="f178" fmla="*/ f133 1 857250"/>
                <a:gd name="f179" fmla="*/ f134 1 857250"/>
                <a:gd name="f180" fmla="*/ f135 1 857250"/>
                <a:gd name="f181" fmla="*/ f136 1 850372"/>
                <a:gd name="f182" fmla="*/ f137 1 857250"/>
                <a:gd name="f183" fmla="*/ f138 1 850372"/>
                <a:gd name="f184" fmla="*/ f139 1 857250"/>
                <a:gd name="f185" fmla="*/ f140 1 857250"/>
                <a:gd name="f186" fmla="*/ f141 1 857250"/>
                <a:gd name="f187" fmla="*/ f142 1 850372"/>
                <a:gd name="f188" fmla="*/ f143 1 850372"/>
                <a:gd name="f189" fmla="*/ f5 1 f98"/>
                <a:gd name="f190" fmla="*/ f6 1 f98"/>
                <a:gd name="f191" fmla="*/ f5 1 f99"/>
                <a:gd name="f192" fmla="*/ f7 1 f99"/>
                <a:gd name="f193" fmla="+- f144 0 f1"/>
                <a:gd name="f194" fmla="*/ f145 1 f98"/>
                <a:gd name="f195" fmla="*/ f146 1 f99"/>
                <a:gd name="f196" fmla="*/ f147 1 f98"/>
                <a:gd name="f197" fmla="*/ f148 1 f99"/>
                <a:gd name="f198" fmla="*/ f149 1 f99"/>
                <a:gd name="f199" fmla="*/ f150 1 f98"/>
                <a:gd name="f200" fmla="*/ f151 1 f99"/>
                <a:gd name="f201" fmla="*/ f152 1 f99"/>
                <a:gd name="f202" fmla="*/ f153 1 f98"/>
                <a:gd name="f203" fmla="*/ f154 1 f98"/>
                <a:gd name="f204" fmla="*/ f155 1 f98"/>
                <a:gd name="f205" fmla="*/ f156 1 f98"/>
                <a:gd name="f206" fmla="*/ f157 1 f98"/>
                <a:gd name="f207" fmla="*/ f158 1 f98"/>
                <a:gd name="f208" fmla="*/ f159 1 f98"/>
                <a:gd name="f209" fmla="*/ f160 1 f98"/>
                <a:gd name="f210" fmla="*/ f161 1 f99"/>
                <a:gd name="f211" fmla="*/ f162 1 f98"/>
                <a:gd name="f212" fmla="*/ f163 1 f99"/>
                <a:gd name="f213" fmla="*/ f164 1 f99"/>
                <a:gd name="f214" fmla="*/ f165 1 f99"/>
                <a:gd name="f215" fmla="*/ f166 1 f98"/>
                <a:gd name="f216" fmla="*/ f167 1 f98"/>
                <a:gd name="f217" fmla="*/ f168 1 f98"/>
                <a:gd name="f218" fmla="*/ f169 1 f98"/>
                <a:gd name="f219" fmla="*/ f170 1 f99"/>
                <a:gd name="f220" fmla="*/ f171 1 f99"/>
                <a:gd name="f221" fmla="*/ f172 1 f98"/>
                <a:gd name="f222" fmla="*/ f173 1 f99"/>
                <a:gd name="f223" fmla="*/ f174 1 f98"/>
                <a:gd name="f224" fmla="*/ f175 1 f98"/>
                <a:gd name="f225" fmla="*/ f176 1 f98"/>
                <a:gd name="f226" fmla="*/ f177 1 f98"/>
                <a:gd name="f227" fmla="*/ f178 1 f98"/>
                <a:gd name="f228" fmla="*/ f179 1 f98"/>
                <a:gd name="f229" fmla="*/ f180 1 f98"/>
                <a:gd name="f230" fmla="*/ f181 1 f99"/>
                <a:gd name="f231" fmla="*/ f182 1 f98"/>
                <a:gd name="f232" fmla="*/ f183 1 f99"/>
                <a:gd name="f233" fmla="*/ f184 1 f98"/>
                <a:gd name="f234" fmla="*/ f185 1 f98"/>
                <a:gd name="f235" fmla="*/ f186 1 f98"/>
                <a:gd name="f236" fmla="*/ f187 1 f99"/>
                <a:gd name="f237" fmla="*/ f188 1 f99"/>
                <a:gd name="f238" fmla="*/ f189 f93 1"/>
                <a:gd name="f239" fmla="*/ f190 f93 1"/>
                <a:gd name="f240" fmla="*/ f192 f94 1"/>
                <a:gd name="f241" fmla="*/ f191 f94 1"/>
                <a:gd name="f242" fmla="*/ f194 f93 1"/>
                <a:gd name="f243" fmla="*/ f195 f94 1"/>
                <a:gd name="f244" fmla="*/ f196 f93 1"/>
                <a:gd name="f245" fmla="*/ f197 f94 1"/>
                <a:gd name="f246" fmla="*/ f198 f94 1"/>
                <a:gd name="f247" fmla="*/ f199 f93 1"/>
                <a:gd name="f248" fmla="*/ f200 f94 1"/>
                <a:gd name="f249" fmla="*/ f201 f94 1"/>
                <a:gd name="f250" fmla="*/ f202 f93 1"/>
                <a:gd name="f251" fmla="*/ f203 f93 1"/>
                <a:gd name="f252" fmla="*/ f204 f93 1"/>
                <a:gd name="f253" fmla="*/ f205 f93 1"/>
                <a:gd name="f254" fmla="*/ f206 f93 1"/>
                <a:gd name="f255" fmla="*/ f207 f93 1"/>
                <a:gd name="f256" fmla="*/ f208 f93 1"/>
                <a:gd name="f257" fmla="*/ f209 f93 1"/>
                <a:gd name="f258" fmla="*/ f210 f94 1"/>
                <a:gd name="f259" fmla="*/ f211 f93 1"/>
                <a:gd name="f260" fmla="*/ f212 f94 1"/>
                <a:gd name="f261" fmla="*/ f213 f94 1"/>
                <a:gd name="f262" fmla="*/ f214 f94 1"/>
                <a:gd name="f263" fmla="*/ f215 f93 1"/>
                <a:gd name="f264" fmla="*/ f216 f93 1"/>
                <a:gd name="f265" fmla="*/ f217 f93 1"/>
                <a:gd name="f266" fmla="*/ f218 f93 1"/>
                <a:gd name="f267" fmla="*/ f219 f94 1"/>
                <a:gd name="f268" fmla="*/ f220 f94 1"/>
                <a:gd name="f269" fmla="*/ f221 f93 1"/>
                <a:gd name="f270" fmla="*/ f222 f94 1"/>
                <a:gd name="f271" fmla="*/ f223 f93 1"/>
                <a:gd name="f272" fmla="*/ f224 f93 1"/>
                <a:gd name="f273" fmla="*/ f225 f93 1"/>
                <a:gd name="f274" fmla="*/ f226 f93 1"/>
                <a:gd name="f275" fmla="*/ f227 f93 1"/>
                <a:gd name="f276" fmla="*/ f228 f93 1"/>
                <a:gd name="f277" fmla="*/ f229 f93 1"/>
                <a:gd name="f278" fmla="*/ f230 f94 1"/>
                <a:gd name="f279" fmla="*/ f231 f93 1"/>
                <a:gd name="f280" fmla="*/ f232 f94 1"/>
                <a:gd name="f281" fmla="*/ f233 f93 1"/>
                <a:gd name="f282" fmla="*/ f234 f93 1"/>
                <a:gd name="f283" fmla="*/ f235 f93 1"/>
                <a:gd name="f284" fmla="*/ f236 f94 1"/>
                <a:gd name="f285" fmla="*/ f237 f94 1"/>
              </a:gdLst>
              <a:ahLst/>
              <a:cxnLst>
                <a:cxn ang="3cd4">
                  <a:pos x="hc" y="t"/>
                </a:cxn>
                <a:cxn ang="0">
                  <a:pos x="r" y="vc"/>
                </a:cxn>
                <a:cxn ang="cd4">
                  <a:pos x="hc" y="b"/>
                </a:cxn>
                <a:cxn ang="cd2">
                  <a:pos x="l" y="vc"/>
                </a:cxn>
                <a:cxn ang="f193">
                  <a:pos x="f242" y="f243"/>
                </a:cxn>
                <a:cxn ang="f193">
                  <a:pos x="f244" y="f245"/>
                </a:cxn>
                <a:cxn ang="f193">
                  <a:pos x="f244" y="f246"/>
                </a:cxn>
                <a:cxn ang="f193">
                  <a:pos x="f247" y="f248"/>
                </a:cxn>
                <a:cxn ang="f193">
                  <a:pos x="f242" y="f249"/>
                </a:cxn>
                <a:cxn ang="f193">
                  <a:pos x="f250" y="f248"/>
                </a:cxn>
                <a:cxn ang="f193">
                  <a:pos x="f251" y="f246"/>
                </a:cxn>
                <a:cxn ang="f193">
                  <a:pos x="f251" y="f245"/>
                </a:cxn>
                <a:cxn ang="f193">
                  <a:pos x="f242" y="f243"/>
                </a:cxn>
                <a:cxn ang="f193">
                  <a:pos x="f252" y="f243"/>
                </a:cxn>
                <a:cxn ang="f193">
                  <a:pos x="f253" y="f245"/>
                </a:cxn>
                <a:cxn ang="f193">
                  <a:pos x="f253" y="f246"/>
                </a:cxn>
                <a:cxn ang="f193">
                  <a:pos x="f254" y="f248"/>
                </a:cxn>
                <a:cxn ang="f193">
                  <a:pos x="f252" y="f249"/>
                </a:cxn>
                <a:cxn ang="f193">
                  <a:pos x="f255" y="f248"/>
                </a:cxn>
                <a:cxn ang="f193">
                  <a:pos x="f256" y="f246"/>
                </a:cxn>
                <a:cxn ang="f193">
                  <a:pos x="f256" y="f245"/>
                </a:cxn>
                <a:cxn ang="f193">
                  <a:pos x="f252" y="f243"/>
                </a:cxn>
                <a:cxn ang="f193">
                  <a:pos x="f257" y="f258"/>
                </a:cxn>
                <a:cxn ang="f193">
                  <a:pos x="f259" y="f260"/>
                </a:cxn>
                <a:cxn ang="f193">
                  <a:pos x="f259" y="f261"/>
                </a:cxn>
                <a:cxn ang="f193">
                  <a:pos x="f257" y="f262"/>
                </a:cxn>
                <a:cxn ang="f193">
                  <a:pos x="f263" y="f262"/>
                </a:cxn>
                <a:cxn ang="f193">
                  <a:pos x="f264" y="f261"/>
                </a:cxn>
                <a:cxn ang="f193">
                  <a:pos x="f264" y="f260"/>
                </a:cxn>
                <a:cxn ang="f193">
                  <a:pos x="f263" y="f258"/>
                </a:cxn>
                <a:cxn ang="f193">
                  <a:pos x="f265" y="f258"/>
                </a:cxn>
                <a:cxn ang="f193">
                  <a:pos x="f266" y="f267"/>
                </a:cxn>
                <a:cxn ang="f193">
                  <a:pos x="f265" y="f268"/>
                </a:cxn>
                <a:cxn ang="f193">
                  <a:pos x="f263" y="f268"/>
                </a:cxn>
                <a:cxn ang="f193">
                  <a:pos x="f269" y="f260"/>
                </a:cxn>
                <a:cxn ang="f193">
                  <a:pos x="f269" y="f270"/>
                </a:cxn>
                <a:cxn ang="f193">
                  <a:pos x="f271" y="f270"/>
                </a:cxn>
                <a:cxn ang="f193">
                  <a:pos x="f271" y="f260"/>
                </a:cxn>
                <a:cxn ang="f193">
                  <a:pos x="f257" y="f268"/>
                </a:cxn>
                <a:cxn ang="f193">
                  <a:pos x="f272" y="f268"/>
                </a:cxn>
                <a:cxn ang="f193">
                  <a:pos x="f273" y="f267"/>
                </a:cxn>
                <a:cxn ang="f193">
                  <a:pos x="f272" y="f258"/>
                </a:cxn>
                <a:cxn ang="f193">
                  <a:pos x="f274" y="f258"/>
                </a:cxn>
                <a:cxn ang="f193">
                  <a:pos x="f275" y="f267"/>
                </a:cxn>
                <a:cxn ang="f193">
                  <a:pos x="f274" y="f268"/>
                </a:cxn>
                <a:cxn ang="f193">
                  <a:pos x="f276" y="f268"/>
                </a:cxn>
                <a:cxn ang="f193">
                  <a:pos x="f277" y="f267"/>
                </a:cxn>
                <a:cxn ang="f193">
                  <a:pos x="f276" y="f258"/>
                </a:cxn>
                <a:cxn ang="f193">
                  <a:pos x="f242" y="f278"/>
                </a:cxn>
                <a:cxn ang="f193">
                  <a:pos x="f279" y="f248"/>
                </a:cxn>
                <a:cxn ang="f193">
                  <a:pos x="f242" y="f280"/>
                </a:cxn>
                <a:cxn ang="f193">
                  <a:pos x="f281" y="f248"/>
                </a:cxn>
                <a:cxn ang="f193">
                  <a:pos x="f242" y="f278"/>
                </a:cxn>
                <a:cxn ang="f193">
                  <a:pos x="f252" y="f278"/>
                </a:cxn>
                <a:cxn ang="f193">
                  <a:pos x="f282" y="f248"/>
                </a:cxn>
                <a:cxn ang="f193">
                  <a:pos x="f252" y="f280"/>
                </a:cxn>
                <a:cxn ang="f193">
                  <a:pos x="f283" y="f248"/>
                </a:cxn>
                <a:cxn ang="f193">
                  <a:pos x="f252" y="f278"/>
                </a:cxn>
                <a:cxn ang="f193">
                  <a:pos x="f271" y="f284"/>
                </a:cxn>
                <a:cxn ang="f193">
                  <a:pos x="f269" y="f284"/>
                </a:cxn>
                <a:cxn ang="f193">
                  <a:pos x="f269" y="f261"/>
                </a:cxn>
                <a:cxn ang="f193">
                  <a:pos x="f263" y="f285"/>
                </a:cxn>
                <a:cxn ang="f193">
                  <a:pos x="f257" y="f285"/>
                </a:cxn>
                <a:cxn ang="f193">
                  <a:pos x="f271" y="f261"/>
                </a:cxn>
              </a:cxnLst>
              <a:rect l="f238" t="f241" r="f239" b="f240"/>
              <a:pathLst>
                <a:path w="857250" h="850372">
                  <a:moveTo>
                    <a:pt x="f9" y="f8"/>
                  </a:moveTo>
                  <a:cubicBezTo>
                    <a:pt x="f10" y="f8"/>
                    <a:pt x="f11" y="f12"/>
                    <a:pt x="f11" y="f13"/>
                  </a:cubicBezTo>
                  <a:lnTo>
                    <a:pt x="f11" y="f14"/>
                  </a:lnTo>
                  <a:cubicBezTo>
                    <a:pt x="f15" y="f16"/>
                    <a:pt x="f17" y="f18"/>
                    <a:pt x="f17" y="f19"/>
                  </a:cubicBezTo>
                  <a:cubicBezTo>
                    <a:pt x="f17" y="f20"/>
                    <a:pt x="f21" y="f22"/>
                    <a:pt x="f9" y="f22"/>
                  </a:cubicBezTo>
                  <a:cubicBezTo>
                    <a:pt x="f23" y="f22"/>
                    <a:pt x="f24" y="f20"/>
                    <a:pt x="f24" y="f19"/>
                  </a:cubicBezTo>
                  <a:cubicBezTo>
                    <a:pt x="f24" y="f18"/>
                    <a:pt x="f25" y="f16"/>
                    <a:pt x="f26" y="f14"/>
                  </a:cubicBezTo>
                  <a:lnTo>
                    <a:pt x="f26" y="f13"/>
                  </a:lnTo>
                  <a:cubicBezTo>
                    <a:pt x="f26" y="f12"/>
                    <a:pt x="f27" y="f8"/>
                    <a:pt x="f9" y="f8"/>
                  </a:cubicBezTo>
                  <a:close/>
                  <a:moveTo>
                    <a:pt x="f28" y="f8"/>
                  </a:moveTo>
                  <a:cubicBezTo>
                    <a:pt x="f29" y="f8"/>
                    <a:pt x="f30" y="f12"/>
                    <a:pt x="f30" y="f13"/>
                  </a:cubicBezTo>
                  <a:lnTo>
                    <a:pt x="f30" y="f14"/>
                  </a:lnTo>
                  <a:cubicBezTo>
                    <a:pt x="f31" y="f16"/>
                    <a:pt x="f32" y="f18"/>
                    <a:pt x="f32" y="f19"/>
                  </a:cubicBezTo>
                  <a:cubicBezTo>
                    <a:pt x="f32" y="f20"/>
                    <a:pt x="f33" y="f22"/>
                    <a:pt x="f28" y="f22"/>
                  </a:cubicBezTo>
                  <a:cubicBezTo>
                    <a:pt x="f34" y="f22"/>
                    <a:pt x="f35" y="f20"/>
                    <a:pt x="f35" y="f19"/>
                  </a:cubicBezTo>
                  <a:cubicBezTo>
                    <a:pt x="f35" y="f18"/>
                    <a:pt x="f36" y="f16"/>
                    <a:pt x="f37" y="f14"/>
                  </a:cubicBezTo>
                  <a:lnTo>
                    <a:pt x="f37" y="f13"/>
                  </a:lnTo>
                  <a:cubicBezTo>
                    <a:pt x="f37" y="f12"/>
                    <a:pt x="f38" y="f8"/>
                    <a:pt x="f28" y="f8"/>
                  </a:cubicBezTo>
                  <a:close/>
                  <a:moveTo>
                    <a:pt x="f39" y="f40"/>
                  </a:moveTo>
                  <a:cubicBezTo>
                    <a:pt x="f41" y="f40"/>
                    <a:pt x="f5" y="f42"/>
                    <a:pt x="f5" y="f43"/>
                  </a:cubicBezTo>
                  <a:lnTo>
                    <a:pt x="f5" y="f44"/>
                  </a:lnTo>
                  <a:cubicBezTo>
                    <a:pt x="f5" y="f45"/>
                    <a:pt x="f41" y="f46"/>
                    <a:pt x="f39" y="f46"/>
                  </a:cubicBezTo>
                  <a:lnTo>
                    <a:pt x="f47" y="f46"/>
                  </a:lnTo>
                  <a:cubicBezTo>
                    <a:pt x="f48" y="f46"/>
                    <a:pt x="f6" y="f45"/>
                    <a:pt x="f6" y="f44"/>
                  </a:cubicBezTo>
                  <a:lnTo>
                    <a:pt x="f6" y="f43"/>
                  </a:lnTo>
                  <a:cubicBezTo>
                    <a:pt x="f6" y="f42"/>
                    <a:pt x="f48" y="f40"/>
                    <a:pt x="f47" y="f40"/>
                  </a:cubicBezTo>
                  <a:lnTo>
                    <a:pt x="f49" y="f40"/>
                  </a:lnTo>
                  <a:cubicBezTo>
                    <a:pt x="f50" y="f51"/>
                    <a:pt x="f52" y="f53"/>
                    <a:pt x="f52" y="f54"/>
                  </a:cubicBezTo>
                  <a:cubicBezTo>
                    <a:pt x="f52" y="f55"/>
                    <a:pt x="f50" y="f56"/>
                    <a:pt x="f49" y="f57"/>
                  </a:cubicBezTo>
                  <a:lnTo>
                    <a:pt x="f47" y="f57"/>
                  </a:lnTo>
                  <a:cubicBezTo>
                    <a:pt x="f58" y="f57"/>
                    <a:pt x="f59" y="f60"/>
                    <a:pt x="f61" y="f43"/>
                  </a:cubicBezTo>
                  <a:lnTo>
                    <a:pt x="f61" y="f62"/>
                  </a:lnTo>
                  <a:lnTo>
                    <a:pt x="f63" y="f62"/>
                  </a:lnTo>
                  <a:lnTo>
                    <a:pt x="f63" y="f43"/>
                  </a:lnTo>
                  <a:cubicBezTo>
                    <a:pt x="f63" y="f60"/>
                    <a:pt x="f64" y="f57"/>
                    <a:pt x="f39" y="f57"/>
                  </a:cubicBezTo>
                  <a:lnTo>
                    <a:pt x="f65" y="f57"/>
                  </a:lnTo>
                  <a:cubicBezTo>
                    <a:pt x="f66" y="f67"/>
                    <a:pt x="f68" y="f55"/>
                    <a:pt x="f68" y="f54"/>
                  </a:cubicBezTo>
                  <a:cubicBezTo>
                    <a:pt x="f68" y="f53"/>
                    <a:pt x="f66" y="f51"/>
                    <a:pt x="f65" y="f40"/>
                  </a:cubicBezTo>
                  <a:close/>
                  <a:moveTo>
                    <a:pt x="f69" y="f40"/>
                  </a:moveTo>
                  <a:cubicBezTo>
                    <a:pt x="f70" y="f40"/>
                    <a:pt x="f71" y="f72"/>
                    <a:pt x="f71" y="f54"/>
                  </a:cubicBezTo>
                  <a:cubicBezTo>
                    <a:pt x="f71" y="f73"/>
                    <a:pt x="f70" y="f57"/>
                    <a:pt x="f69" y="f57"/>
                  </a:cubicBezTo>
                  <a:lnTo>
                    <a:pt x="f74" y="f57"/>
                  </a:lnTo>
                  <a:cubicBezTo>
                    <a:pt x="f75" y="f57"/>
                    <a:pt x="f76" y="f73"/>
                    <a:pt x="f76" y="f54"/>
                  </a:cubicBezTo>
                  <a:cubicBezTo>
                    <a:pt x="f76" y="f72"/>
                    <a:pt x="f75" y="f40"/>
                    <a:pt x="f74" y="f40"/>
                  </a:cubicBezTo>
                  <a:close/>
                  <a:moveTo>
                    <a:pt x="f9" y="f77"/>
                  </a:moveTo>
                  <a:cubicBezTo>
                    <a:pt x="f78" y="f77"/>
                    <a:pt x="f79" y="f80"/>
                    <a:pt x="f79" y="f19"/>
                  </a:cubicBezTo>
                  <a:cubicBezTo>
                    <a:pt x="f79" y="f81"/>
                    <a:pt x="f78" y="f82"/>
                    <a:pt x="f9" y="f82"/>
                  </a:cubicBezTo>
                  <a:cubicBezTo>
                    <a:pt x="f83" y="f82"/>
                    <a:pt x="f84" y="f81"/>
                    <a:pt x="f84" y="f19"/>
                  </a:cubicBezTo>
                  <a:cubicBezTo>
                    <a:pt x="f84" y="f80"/>
                    <a:pt x="f83" y="f77"/>
                    <a:pt x="f9" y="f77"/>
                  </a:cubicBezTo>
                  <a:close/>
                  <a:moveTo>
                    <a:pt x="f28" y="f77"/>
                  </a:moveTo>
                  <a:cubicBezTo>
                    <a:pt x="f85" y="f77"/>
                    <a:pt x="f86" y="f80"/>
                    <a:pt x="f86" y="f19"/>
                  </a:cubicBezTo>
                  <a:cubicBezTo>
                    <a:pt x="f86" y="f81"/>
                    <a:pt x="f85" y="f82"/>
                    <a:pt x="f28" y="f82"/>
                  </a:cubicBezTo>
                  <a:cubicBezTo>
                    <a:pt x="f87" y="f82"/>
                    <a:pt x="f88" y="f81"/>
                    <a:pt x="f88" y="f19"/>
                  </a:cubicBezTo>
                  <a:cubicBezTo>
                    <a:pt x="f88" y="f80"/>
                    <a:pt x="f87" y="f77"/>
                    <a:pt x="f28" y="f77"/>
                  </a:cubicBezTo>
                  <a:close/>
                  <a:moveTo>
                    <a:pt x="f63" y="f89"/>
                  </a:moveTo>
                  <a:lnTo>
                    <a:pt x="f61" y="f89"/>
                  </a:lnTo>
                  <a:lnTo>
                    <a:pt x="f61" y="f44"/>
                  </a:lnTo>
                  <a:cubicBezTo>
                    <a:pt x="f61" y="f90"/>
                    <a:pt x="f58" y="f91"/>
                    <a:pt x="f47" y="f91"/>
                  </a:cubicBezTo>
                  <a:lnTo>
                    <a:pt x="f39" y="f91"/>
                  </a:lnTo>
                  <a:cubicBezTo>
                    <a:pt x="f64" y="f91"/>
                    <a:pt x="f63" y="f90"/>
                    <a:pt x="f63" y="f44"/>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31" name="Group 77">
            <a:extLst>
              <a:ext uri="{FF2B5EF4-FFF2-40B4-BE49-F238E27FC236}">
                <a16:creationId xmlns:a16="http://schemas.microsoft.com/office/drawing/2014/main" id="{07E42D3E-2F1D-CB9A-8D0E-48E669ACDD28}"/>
              </a:ext>
            </a:extLst>
          </p:cNvPr>
          <p:cNvGrpSpPr/>
          <p:nvPr/>
        </p:nvGrpSpPr>
        <p:grpSpPr>
          <a:xfrm>
            <a:off x="639595" y="3854497"/>
            <a:ext cx="683998" cy="683998"/>
            <a:chOff x="639595" y="3854497"/>
            <a:chExt cx="683998" cy="683998"/>
          </a:xfrm>
        </p:grpSpPr>
        <p:sp>
          <p:nvSpPr>
            <p:cNvPr id="32" name="Oval 37">
              <a:extLst>
                <a:ext uri="{FF2B5EF4-FFF2-40B4-BE49-F238E27FC236}">
                  <a16:creationId xmlns:a16="http://schemas.microsoft.com/office/drawing/2014/main" id="{E6103FB7-9C0C-2AD1-2454-A360CA145F7D}"/>
                </a:ext>
              </a:extLst>
            </p:cNvPr>
            <p:cNvSpPr/>
            <p:nvPr/>
          </p:nvSpPr>
          <p:spPr>
            <a:xfrm>
              <a:off x="639595" y="3854497"/>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3" name="Graphic 67">
              <a:extLst>
                <a:ext uri="{FF2B5EF4-FFF2-40B4-BE49-F238E27FC236}">
                  <a16:creationId xmlns:a16="http://schemas.microsoft.com/office/drawing/2014/main" id="{1682C049-6D52-0533-5DBE-2005DEB87EA6}"/>
                </a:ext>
              </a:extLst>
            </p:cNvPr>
            <p:cNvGrpSpPr/>
            <p:nvPr/>
          </p:nvGrpSpPr>
          <p:grpSpPr>
            <a:xfrm>
              <a:off x="712692" y="4034497"/>
              <a:ext cx="537804" cy="323999"/>
              <a:chOff x="712692" y="4034497"/>
              <a:chExt cx="537804" cy="323999"/>
            </a:xfrm>
          </p:grpSpPr>
          <p:sp>
            <p:nvSpPr>
              <p:cNvPr id="34" name="Freeform 70">
                <a:extLst>
                  <a:ext uri="{FF2B5EF4-FFF2-40B4-BE49-F238E27FC236}">
                    <a16:creationId xmlns:a16="http://schemas.microsoft.com/office/drawing/2014/main" id="{AA8856DA-6A09-E4E4-FDDC-74D0A2D35A76}"/>
                  </a:ext>
                </a:extLst>
              </p:cNvPr>
              <p:cNvSpPr/>
              <p:nvPr/>
            </p:nvSpPr>
            <p:spPr>
              <a:xfrm>
                <a:off x="763926" y="4107905"/>
                <a:ext cx="80951" cy="73499"/>
              </a:xfrm>
              <a:custGeom>
                <a:avLst/>
                <a:gdLst>
                  <a:gd name="f0" fmla="val 10800000"/>
                  <a:gd name="f1" fmla="val 5400000"/>
                  <a:gd name="f2" fmla="val 180"/>
                  <a:gd name="f3" fmla="val w"/>
                  <a:gd name="f4" fmla="val h"/>
                  <a:gd name="f5" fmla="val 0"/>
                  <a:gd name="f6" fmla="val 136208"/>
                  <a:gd name="f7" fmla="val 123665"/>
                  <a:gd name="f8" fmla="val 99387"/>
                  <a:gd name="f9" fmla="val 23301"/>
                  <a:gd name="f10" fmla="val 80870"/>
                  <a:gd name="f11" fmla="val 8494"/>
                  <a:gd name="f12" fmla="val 59410"/>
                  <a:gd name="f13" fmla="val 40503"/>
                  <a:gd name="f14" fmla="val 26558"/>
                  <a:gd name="f15" fmla="val 14938"/>
                  <a:gd name="f16" fmla="val 4838"/>
                  <a:gd name="f17" fmla="val 7794"/>
                  <a:gd name="f18" fmla="val 13625"/>
                  <a:gd name="f19" fmla="+- 0 0 845"/>
                  <a:gd name="f20" fmla="val 24246"/>
                  <a:gd name="f21" fmla="+- 0 0 2360"/>
                  <a:gd name="f22" fmla="val 39316"/>
                  <a:gd name="f23" fmla="val 3536"/>
                  <a:gd name="f24" fmla="val 56041"/>
                  <a:gd name="f25" fmla="val 9156"/>
                  <a:gd name="f26" fmla="val 71990"/>
                  <a:gd name="f27" fmla="val 20948"/>
                  <a:gd name="f28" fmla="val 87732"/>
                  <a:gd name="f29" fmla="val 36741"/>
                  <a:gd name="f30" fmla="val 100356"/>
                  <a:gd name="f31" fmla="val 55257"/>
                  <a:gd name="f32" fmla="val 115162"/>
                  <a:gd name="f33" fmla="val 76727"/>
                  <a:gd name="f34" fmla="val 123666"/>
                  <a:gd name="f35" fmla="val 95634"/>
                  <a:gd name="f36" fmla="val 109569"/>
                  <a:gd name="f37" fmla="val 121189"/>
                  <a:gd name="f38" fmla="val 118828"/>
                  <a:gd name="f39" fmla="val 128333"/>
                  <a:gd name="f40" fmla="val 110050"/>
                  <a:gd name="f41" fmla="val 145888"/>
                  <a:gd name="f42" fmla="val 88450"/>
                  <a:gd name="f43" fmla="val 133172"/>
                  <a:gd name="f44" fmla="val 50343"/>
                  <a:gd name="f45" fmla="val 120923"/>
                  <a:gd name="f46" fmla="val 104126"/>
                  <a:gd name="f47" fmla="val 114131"/>
                  <a:gd name="f48" fmla="val 112479"/>
                  <a:gd name="f49" fmla="val 103425"/>
                  <a:gd name="f50" fmla="val 114227"/>
                  <a:gd name="f51" fmla="val 78860"/>
                  <a:gd name="f52" fmla="val 59572"/>
                  <a:gd name="f53" fmla="val 106497"/>
                  <a:gd name="f54" fmla="val 42722"/>
                  <a:gd name="f55" fmla="val 93005"/>
                  <a:gd name="f56" fmla="val 28292"/>
                  <a:gd name="f57" fmla="val 81468"/>
                  <a:gd name="f58" fmla="val 17567"/>
                  <a:gd name="f59" fmla="val 67228"/>
                  <a:gd name="f60" fmla="val 12528"/>
                  <a:gd name="f61" fmla="val 52932"/>
                  <a:gd name="f62" fmla="val 7756"/>
                  <a:gd name="f63" fmla="val 39401"/>
                  <a:gd name="f64" fmla="val 8709"/>
                  <a:gd name="f65" fmla="val 27543"/>
                  <a:gd name="f66" fmla="val 15205"/>
                  <a:gd name="f67" fmla="val 19559"/>
                  <a:gd name="f68" fmla="val 21996"/>
                  <a:gd name="f69" fmla="val 11206"/>
                  <a:gd name="f70" fmla="val 32712"/>
                  <a:gd name="f71" fmla="val 9458"/>
                  <a:gd name="f72" fmla="val 40493"/>
                  <a:gd name="f73" fmla="val 57257"/>
                  <a:gd name="f74" fmla="val 76546"/>
                  <a:gd name="f75" fmla="val 17178"/>
                  <a:gd name="f76" fmla="val 93395"/>
                  <a:gd name="f77" fmla="val 30671"/>
                  <a:gd name="f78" fmla="val 122542"/>
                  <a:gd name="f79" fmla="val 53981"/>
                  <a:gd name="f80" fmla="val 134896"/>
                  <a:gd name="f81" fmla="val 86938"/>
                  <a:gd name="f82" fmla="+- 0 0 -90"/>
                  <a:gd name="f83" fmla="*/ f3 1 136208"/>
                  <a:gd name="f84" fmla="*/ f4 1 123665"/>
                  <a:gd name="f85" fmla="+- f7 0 f5"/>
                  <a:gd name="f86" fmla="+- f6 0 f5"/>
                  <a:gd name="f87" fmla="*/ f82 f0 1"/>
                  <a:gd name="f88" fmla="*/ f86 1 136208"/>
                  <a:gd name="f89" fmla="*/ f85 1 123665"/>
                  <a:gd name="f90" fmla="*/ 99387 f86 1"/>
                  <a:gd name="f91" fmla="*/ 23301 f85 1"/>
                  <a:gd name="f92" fmla="*/ 40503 f86 1"/>
                  <a:gd name="f93" fmla="*/ 0 f85 1"/>
                  <a:gd name="f94" fmla="*/ 7794 f86 1"/>
                  <a:gd name="f95" fmla="*/ 13625 f85 1"/>
                  <a:gd name="f96" fmla="*/ 3536 f86 1"/>
                  <a:gd name="f97" fmla="*/ 56041 f85 1"/>
                  <a:gd name="f98" fmla="*/ 36741 f86 1"/>
                  <a:gd name="f99" fmla="*/ 100356 f85 1"/>
                  <a:gd name="f100" fmla="*/ 95634 f86 1"/>
                  <a:gd name="f101" fmla="*/ 123666 f85 1"/>
                  <a:gd name="f102" fmla="*/ 128333 f86 1"/>
                  <a:gd name="f103" fmla="*/ 110050 f85 1"/>
                  <a:gd name="f104" fmla="*/ 120923 f86 1"/>
                  <a:gd name="f105" fmla="*/ 104126 f85 1"/>
                  <a:gd name="f106" fmla="*/ 114227 f85 1"/>
                  <a:gd name="f107" fmla="*/ 42722 f86 1"/>
                  <a:gd name="f108" fmla="*/ 93005 f85 1"/>
                  <a:gd name="f109" fmla="*/ 12528 f86 1"/>
                  <a:gd name="f110" fmla="*/ 52932 f85 1"/>
                  <a:gd name="f111" fmla="*/ 15205 f86 1"/>
                  <a:gd name="f112" fmla="*/ 19559 f85 1"/>
                  <a:gd name="f113" fmla="*/ 40493 f86 1"/>
                  <a:gd name="f114" fmla="*/ 9458 f85 1"/>
                  <a:gd name="f115" fmla="*/ 93395 f86 1"/>
                  <a:gd name="f116" fmla="*/ 30671 f85 1"/>
                  <a:gd name="f117" fmla="*/ f87 1 f2"/>
                  <a:gd name="f118" fmla="*/ f90 1 136208"/>
                  <a:gd name="f119" fmla="*/ f91 1 123665"/>
                  <a:gd name="f120" fmla="*/ f92 1 136208"/>
                  <a:gd name="f121" fmla="*/ f93 1 123665"/>
                  <a:gd name="f122" fmla="*/ f94 1 136208"/>
                  <a:gd name="f123" fmla="*/ f95 1 123665"/>
                  <a:gd name="f124" fmla="*/ f96 1 136208"/>
                  <a:gd name="f125" fmla="*/ f97 1 123665"/>
                  <a:gd name="f126" fmla="*/ f98 1 136208"/>
                  <a:gd name="f127" fmla="*/ f99 1 123665"/>
                  <a:gd name="f128" fmla="*/ f100 1 136208"/>
                  <a:gd name="f129" fmla="*/ f101 1 123665"/>
                  <a:gd name="f130" fmla="*/ f102 1 136208"/>
                  <a:gd name="f131" fmla="*/ f103 1 123665"/>
                  <a:gd name="f132" fmla="*/ f104 1 136208"/>
                  <a:gd name="f133" fmla="*/ f105 1 123665"/>
                  <a:gd name="f134" fmla="*/ f106 1 123665"/>
                  <a:gd name="f135" fmla="*/ f107 1 136208"/>
                  <a:gd name="f136" fmla="*/ f108 1 123665"/>
                  <a:gd name="f137" fmla="*/ f109 1 136208"/>
                  <a:gd name="f138" fmla="*/ f110 1 123665"/>
                  <a:gd name="f139" fmla="*/ f111 1 136208"/>
                  <a:gd name="f140" fmla="*/ f112 1 123665"/>
                  <a:gd name="f141" fmla="*/ f113 1 136208"/>
                  <a:gd name="f142" fmla="*/ f114 1 123665"/>
                  <a:gd name="f143" fmla="*/ f115 1 136208"/>
                  <a:gd name="f144" fmla="*/ f116 1 123665"/>
                  <a:gd name="f145" fmla="*/ f5 1 f88"/>
                  <a:gd name="f146" fmla="*/ f6 1 f88"/>
                  <a:gd name="f147" fmla="*/ f5 1 f89"/>
                  <a:gd name="f148" fmla="*/ f7 1 f89"/>
                  <a:gd name="f149" fmla="+- f117 0 f1"/>
                  <a:gd name="f150" fmla="*/ f118 1 f88"/>
                  <a:gd name="f151" fmla="*/ f119 1 f89"/>
                  <a:gd name="f152" fmla="*/ f120 1 f88"/>
                  <a:gd name="f153" fmla="*/ f121 1 f89"/>
                  <a:gd name="f154" fmla="*/ f122 1 f88"/>
                  <a:gd name="f155" fmla="*/ f123 1 f89"/>
                  <a:gd name="f156" fmla="*/ f124 1 f88"/>
                  <a:gd name="f157" fmla="*/ f125 1 f89"/>
                  <a:gd name="f158" fmla="*/ f126 1 f88"/>
                  <a:gd name="f159" fmla="*/ f127 1 f89"/>
                  <a:gd name="f160" fmla="*/ f128 1 f88"/>
                  <a:gd name="f161" fmla="*/ f129 1 f89"/>
                  <a:gd name="f162" fmla="*/ f130 1 f88"/>
                  <a:gd name="f163" fmla="*/ f131 1 f89"/>
                  <a:gd name="f164" fmla="*/ f132 1 f88"/>
                  <a:gd name="f165" fmla="*/ f133 1 f89"/>
                  <a:gd name="f166" fmla="*/ f134 1 f89"/>
                  <a:gd name="f167" fmla="*/ f135 1 f88"/>
                  <a:gd name="f168" fmla="*/ f136 1 f89"/>
                  <a:gd name="f169" fmla="*/ f137 1 f88"/>
                  <a:gd name="f170" fmla="*/ f138 1 f89"/>
                  <a:gd name="f171" fmla="*/ f139 1 f88"/>
                  <a:gd name="f172" fmla="*/ f140 1 f89"/>
                  <a:gd name="f173" fmla="*/ f141 1 f88"/>
                  <a:gd name="f174" fmla="*/ f142 1 f89"/>
                  <a:gd name="f175" fmla="*/ f143 1 f88"/>
                  <a:gd name="f176" fmla="*/ f144 1 f89"/>
                  <a:gd name="f177" fmla="*/ f145 f83 1"/>
                  <a:gd name="f178" fmla="*/ f146 f83 1"/>
                  <a:gd name="f179" fmla="*/ f148 f84 1"/>
                  <a:gd name="f180" fmla="*/ f147 f84 1"/>
                  <a:gd name="f181" fmla="*/ f150 f83 1"/>
                  <a:gd name="f182" fmla="*/ f151 f84 1"/>
                  <a:gd name="f183" fmla="*/ f152 f83 1"/>
                  <a:gd name="f184" fmla="*/ f153 f84 1"/>
                  <a:gd name="f185" fmla="*/ f154 f83 1"/>
                  <a:gd name="f186" fmla="*/ f155 f84 1"/>
                  <a:gd name="f187" fmla="*/ f156 f83 1"/>
                  <a:gd name="f188" fmla="*/ f157 f84 1"/>
                  <a:gd name="f189" fmla="*/ f158 f83 1"/>
                  <a:gd name="f190" fmla="*/ f159 f84 1"/>
                  <a:gd name="f191" fmla="*/ f160 f83 1"/>
                  <a:gd name="f192" fmla="*/ f161 f84 1"/>
                  <a:gd name="f193" fmla="*/ f162 f83 1"/>
                  <a:gd name="f194" fmla="*/ f163 f84 1"/>
                  <a:gd name="f195" fmla="*/ f164 f83 1"/>
                  <a:gd name="f196" fmla="*/ f165 f84 1"/>
                  <a:gd name="f197" fmla="*/ f166 f84 1"/>
                  <a:gd name="f198" fmla="*/ f167 f83 1"/>
                  <a:gd name="f199" fmla="*/ f168 f84 1"/>
                  <a:gd name="f200" fmla="*/ f169 f83 1"/>
                  <a:gd name="f201" fmla="*/ f170 f84 1"/>
                  <a:gd name="f202" fmla="*/ f171 f83 1"/>
                  <a:gd name="f203" fmla="*/ f172 f84 1"/>
                  <a:gd name="f204" fmla="*/ f173 f83 1"/>
                  <a:gd name="f205" fmla="*/ f174 f84 1"/>
                  <a:gd name="f206" fmla="*/ f175 f83 1"/>
                  <a:gd name="f207" fmla="*/ f176 f84 1"/>
                </a:gdLst>
                <a:ahLst/>
                <a:cxnLst>
                  <a:cxn ang="3cd4">
                    <a:pos x="hc" y="t"/>
                  </a:cxn>
                  <a:cxn ang="0">
                    <a:pos x="r" y="vc"/>
                  </a:cxn>
                  <a:cxn ang="cd4">
                    <a:pos x="hc" y="b"/>
                  </a:cxn>
                  <a:cxn ang="cd2">
                    <a:pos x="l" y="vc"/>
                  </a:cxn>
                  <a:cxn ang="f149">
                    <a:pos x="f181" y="f182"/>
                  </a:cxn>
                  <a:cxn ang="f149">
                    <a:pos x="f183" y="f184"/>
                  </a:cxn>
                  <a:cxn ang="f149">
                    <a:pos x="f185" y="f186"/>
                  </a:cxn>
                  <a:cxn ang="f149">
                    <a:pos x="f187" y="f188"/>
                  </a:cxn>
                  <a:cxn ang="f149">
                    <a:pos x="f189" y="f190"/>
                  </a:cxn>
                  <a:cxn ang="f149">
                    <a:pos x="f191" y="f192"/>
                  </a:cxn>
                  <a:cxn ang="f149">
                    <a:pos x="f193" y="f194"/>
                  </a:cxn>
                  <a:cxn ang="f149">
                    <a:pos x="f181" y="f182"/>
                  </a:cxn>
                  <a:cxn ang="f149">
                    <a:pos x="f195" y="f196"/>
                  </a:cxn>
                  <a:cxn ang="f149">
                    <a:pos x="f191" y="f197"/>
                  </a:cxn>
                  <a:cxn ang="f149">
                    <a:pos x="f198" y="f199"/>
                  </a:cxn>
                  <a:cxn ang="f149">
                    <a:pos x="f200" y="f201"/>
                  </a:cxn>
                  <a:cxn ang="f149">
                    <a:pos x="f202" y="f203"/>
                  </a:cxn>
                  <a:cxn ang="f149">
                    <a:pos x="f204" y="f205"/>
                  </a:cxn>
                  <a:cxn ang="f149">
                    <a:pos x="f206" y="f207"/>
                  </a:cxn>
                  <a:cxn ang="f149">
                    <a:pos x="f195" y="f196"/>
                  </a:cxn>
                </a:cxnLst>
                <a:rect l="f177" t="f180" r="f178" b="f179"/>
                <a:pathLst>
                  <a:path w="136208" h="123665">
                    <a:moveTo>
                      <a:pt x="f8" y="f9"/>
                    </a:moveTo>
                    <a:cubicBezTo>
                      <a:pt x="f10" y="f11"/>
                      <a:pt x="f12" y="f5"/>
                      <a:pt x="f13" y="f5"/>
                    </a:cubicBezTo>
                    <a:cubicBezTo>
                      <a:pt x="f14" y="f5"/>
                      <a:pt x="f15" y="f16"/>
                      <a:pt x="f17" y="f18"/>
                    </a:cubicBezTo>
                    <a:cubicBezTo>
                      <a:pt x="f19" y="f20"/>
                      <a:pt x="f21" y="f22"/>
                      <a:pt x="f23" y="f24"/>
                    </a:cubicBezTo>
                    <a:cubicBezTo>
                      <a:pt x="f25" y="f26"/>
                      <a:pt x="f27" y="f28"/>
                      <a:pt x="f29" y="f30"/>
                    </a:cubicBezTo>
                    <a:cubicBezTo>
                      <a:pt x="f31" y="f32"/>
                      <a:pt x="f33" y="f34"/>
                      <a:pt x="f35" y="f34"/>
                    </a:cubicBezTo>
                    <a:cubicBezTo>
                      <a:pt x="f36" y="f34"/>
                      <a:pt x="f37" y="f38"/>
                      <a:pt x="f39" y="f40"/>
                    </a:cubicBezTo>
                    <a:cubicBezTo>
                      <a:pt x="f41" y="f42"/>
                      <a:pt x="f43" y="f44"/>
                      <a:pt x="f8" y="f9"/>
                    </a:cubicBezTo>
                    <a:close/>
                    <a:moveTo>
                      <a:pt x="f45" y="f46"/>
                    </a:moveTo>
                    <a:cubicBezTo>
                      <a:pt x="f47" y="f48"/>
                      <a:pt x="f49" y="f50"/>
                      <a:pt x="f35" y="f50"/>
                    </a:cubicBezTo>
                    <a:cubicBezTo>
                      <a:pt x="f51" y="f50"/>
                      <a:pt x="f52" y="f53"/>
                      <a:pt x="f54" y="f55"/>
                    </a:cubicBezTo>
                    <a:cubicBezTo>
                      <a:pt x="f56" y="f57"/>
                      <a:pt x="f58" y="f59"/>
                      <a:pt x="f60" y="f61"/>
                    </a:cubicBezTo>
                    <a:cubicBezTo>
                      <a:pt x="f62" y="f63"/>
                      <a:pt x="f64" y="f65"/>
                      <a:pt x="f66" y="f67"/>
                    </a:cubicBezTo>
                    <a:cubicBezTo>
                      <a:pt x="f68" y="f69"/>
                      <a:pt x="f70" y="f71"/>
                      <a:pt x="f72" y="f71"/>
                    </a:cubicBezTo>
                    <a:cubicBezTo>
                      <a:pt x="f73" y="f71"/>
                      <a:pt x="f74" y="f75"/>
                      <a:pt x="f76" y="f77"/>
                    </a:cubicBezTo>
                    <a:cubicBezTo>
                      <a:pt x="f78" y="f79"/>
                      <a:pt x="f80" y="f81"/>
                      <a:pt x="f45" y="f46"/>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5" name="Freeform 71">
                <a:extLst>
                  <a:ext uri="{FF2B5EF4-FFF2-40B4-BE49-F238E27FC236}">
                    <a16:creationId xmlns:a16="http://schemas.microsoft.com/office/drawing/2014/main" id="{E1FC2A43-0A61-FC7B-F52E-F1C1ECFDDEE3}"/>
                  </a:ext>
                </a:extLst>
              </p:cNvPr>
              <p:cNvSpPr/>
              <p:nvPr/>
            </p:nvSpPr>
            <p:spPr>
              <a:xfrm>
                <a:off x="1118302" y="4107914"/>
                <a:ext cx="80960" cy="73508"/>
              </a:xfrm>
              <a:custGeom>
                <a:avLst/>
                <a:gdLst>
                  <a:gd name="f0" fmla="val 10800000"/>
                  <a:gd name="f1" fmla="val 5400000"/>
                  <a:gd name="f2" fmla="val 180"/>
                  <a:gd name="f3" fmla="val w"/>
                  <a:gd name="f4" fmla="val h"/>
                  <a:gd name="f5" fmla="val 0"/>
                  <a:gd name="f6" fmla="val 136212"/>
                  <a:gd name="f7" fmla="val 123675"/>
                  <a:gd name="f8" fmla="val 95719"/>
                  <a:gd name="f9" fmla="val 76812"/>
                  <a:gd name="f10" fmla="val 55352"/>
                  <a:gd name="f11" fmla="val 8485"/>
                  <a:gd name="f12" fmla="val 36836"/>
                  <a:gd name="f13" fmla="val 23301"/>
                  <a:gd name="f14" fmla="val 3041"/>
                  <a:gd name="f15" fmla="val 50324"/>
                  <a:gd name="f16" fmla="+- 0 0 9684"/>
                  <a:gd name="f17" fmla="val 88441"/>
                  <a:gd name="f18" fmla="val 7880"/>
                  <a:gd name="f19" fmla="val 110069"/>
                  <a:gd name="f20" fmla="val 15128"/>
                  <a:gd name="f21" fmla="val 118970"/>
                  <a:gd name="f22" fmla="val 26434"/>
                  <a:gd name="f23" fmla="val 40579"/>
                  <a:gd name="f24" fmla="val 59477"/>
                  <a:gd name="f25" fmla="val 80937"/>
                  <a:gd name="f26" fmla="val 115181"/>
                  <a:gd name="f27" fmla="val 99463"/>
                  <a:gd name="f28" fmla="val 100365"/>
                  <a:gd name="f29" fmla="val 115255"/>
                  <a:gd name="f30" fmla="val 87732"/>
                  <a:gd name="f31" fmla="val 127047"/>
                  <a:gd name="f32" fmla="val 71990"/>
                  <a:gd name="f33" fmla="val 132676"/>
                  <a:gd name="f34" fmla="val 56050"/>
                  <a:gd name="f35" fmla="val 138572"/>
                  <a:gd name="f36" fmla="val 39316"/>
                  <a:gd name="f37" fmla="val 137058"/>
                  <a:gd name="f38" fmla="val 24265"/>
                  <a:gd name="f39" fmla="val 128419"/>
                  <a:gd name="f40" fmla="val 13635"/>
                  <a:gd name="f41" fmla="val 121284"/>
                  <a:gd name="f42" fmla="val 4828"/>
                  <a:gd name="f43" fmla="val 109674"/>
                  <a:gd name="f44" fmla="val 123694"/>
                  <a:gd name="f45" fmla="val 52923"/>
                  <a:gd name="f46" fmla="val 118646"/>
                  <a:gd name="f47" fmla="val 67228"/>
                  <a:gd name="f48" fmla="val 107921"/>
                  <a:gd name="f49" fmla="val 81468"/>
                  <a:gd name="f50" fmla="val 93490"/>
                  <a:gd name="f51" fmla="val 92995"/>
                  <a:gd name="f52" fmla="val 76631"/>
                  <a:gd name="f53" fmla="val 106488"/>
                  <a:gd name="f54" fmla="val 57353"/>
                  <a:gd name="f55" fmla="val 114217"/>
                  <a:gd name="f56" fmla="val 40589"/>
                  <a:gd name="f57" fmla="val 32807"/>
                  <a:gd name="f58" fmla="val 22101"/>
                  <a:gd name="f59" fmla="val 112460"/>
                  <a:gd name="f60" fmla="val 15300"/>
                  <a:gd name="f61" fmla="val 104126"/>
                  <a:gd name="f62" fmla="val 1327"/>
                  <a:gd name="f63" fmla="val 86920"/>
                  <a:gd name="f64" fmla="val 13671"/>
                  <a:gd name="f65" fmla="val 53953"/>
                  <a:gd name="f66" fmla="val 42827"/>
                  <a:gd name="f67" fmla="val 30661"/>
                  <a:gd name="f68" fmla="val 59677"/>
                  <a:gd name="f69" fmla="val 17168"/>
                  <a:gd name="f70" fmla="val 78955"/>
                  <a:gd name="f71" fmla="val 9449"/>
                  <a:gd name="f72" fmla="val 95729"/>
                  <a:gd name="f73" fmla="val 103511"/>
                  <a:gd name="f74" fmla="val 114226"/>
                  <a:gd name="f75" fmla="val 11206"/>
                  <a:gd name="f76" fmla="val 121018"/>
                  <a:gd name="f77" fmla="val 19550"/>
                  <a:gd name="f78" fmla="val 127514"/>
                  <a:gd name="f79" fmla="val 27543"/>
                  <a:gd name="f80" fmla="val 128457"/>
                  <a:gd name="f81" fmla="val 39402"/>
                  <a:gd name="f82" fmla="+- 0 0 -90"/>
                  <a:gd name="f83" fmla="*/ f3 1 136212"/>
                  <a:gd name="f84" fmla="*/ f4 1 123675"/>
                  <a:gd name="f85" fmla="+- f7 0 f5"/>
                  <a:gd name="f86" fmla="+- f6 0 f5"/>
                  <a:gd name="f87" fmla="*/ f82 f0 1"/>
                  <a:gd name="f88" fmla="*/ f86 1 136212"/>
                  <a:gd name="f89" fmla="*/ f85 1 123675"/>
                  <a:gd name="f90" fmla="*/ 95719 f86 1"/>
                  <a:gd name="f91" fmla="*/ 0 f85 1"/>
                  <a:gd name="f92" fmla="*/ 36836 f86 1"/>
                  <a:gd name="f93" fmla="*/ 23301 f85 1"/>
                  <a:gd name="f94" fmla="*/ 7880 f86 1"/>
                  <a:gd name="f95" fmla="*/ 110069 f85 1"/>
                  <a:gd name="f96" fmla="*/ 40579 f86 1"/>
                  <a:gd name="f97" fmla="*/ 123675 f85 1"/>
                  <a:gd name="f98" fmla="*/ 99463 f86 1"/>
                  <a:gd name="f99" fmla="*/ 100365 f85 1"/>
                  <a:gd name="f100" fmla="*/ 132676 f86 1"/>
                  <a:gd name="f101" fmla="*/ 56050 f85 1"/>
                  <a:gd name="f102" fmla="*/ 128419 f86 1"/>
                  <a:gd name="f103" fmla="*/ 13635 f85 1"/>
                  <a:gd name="f104" fmla="*/ 123694 f86 1"/>
                  <a:gd name="f105" fmla="*/ 52923 f85 1"/>
                  <a:gd name="f106" fmla="*/ 93490 f86 1"/>
                  <a:gd name="f107" fmla="*/ 92995 f85 1"/>
                  <a:gd name="f108" fmla="*/ 40589 f86 1"/>
                  <a:gd name="f109" fmla="*/ 114217 f85 1"/>
                  <a:gd name="f110" fmla="*/ 15300 f86 1"/>
                  <a:gd name="f111" fmla="*/ 104126 f85 1"/>
                  <a:gd name="f112" fmla="*/ 42827 f86 1"/>
                  <a:gd name="f113" fmla="*/ 30661 f85 1"/>
                  <a:gd name="f114" fmla="*/ 95729 f86 1"/>
                  <a:gd name="f115" fmla="*/ 9449 f85 1"/>
                  <a:gd name="f116" fmla="*/ 121018 f86 1"/>
                  <a:gd name="f117" fmla="*/ 19550 f85 1"/>
                  <a:gd name="f118" fmla="*/ f87 1 f2"/>
                  <a:gd name="f119" fmla="*/ f90 1 136212"/>
                  <a:gd name="f120" fmla="*/ f91 1 123675"/>
                  <a:gd name="f121" fmla="*/ f92 1 136212"/>
                  <a:gd name="f122" fmla="*/ f93 1 123675"/>
                  <a:gd name="f123" fmla="*/ f94 1 136212"/>
                  <a:gd name="f124" fmla="*/ f95 1 123675"/>
                  <a:gd name="f125" fmla="*/ f96 1 136212"/>
                  <a:gd name="f126" fmla="*/ f97 1 123675"/>
                  <a:gd name="f127" fmla="*/ f98 1 136212"/>
                  <a:gd name="f128" fmla="*/ f99 1 123675"/>
                  <a:gd name="f129" fmla="*/ f100 1 136212"/>
                  <a:gd name="f130" fmla="*/ f101 1 123675"/>
                  <a:gd name="f131" fmla="*/ f102 1 136212"/>
                  <a:gd name="f132" fmla="*/ f103 1 123675"/>
                  <a:gd name="f133" fmla="*/ f104 1 136212"/>
                  <a:gd name="f134" fmla="*/ f105 1 123675"/>
                  <a:gd name="f135" fmla="*/ f106 1 136212"/>
                  <a:gd name="f136" fmla="*/ f107 1 123675"/>
                  <a:gd name="f137" fmla="*/ f108 1 136212"/>
                  <a:gd name="f138" fmla="*/ f109 1 123675"/>
                  <a:gd name="f139" fmla="*/ f110 1 136212"/>
                  <a:gd name="f140" fmla="*/ f111 1 123675"/>
                  <a:gd name="f141" fmla="*/ f112 1 136212"/>
                  <a:gd name="f142" fmla="*/ f113 1 123675"/>
                  <a:gd name="f143" fmla="*/ f114 1 136212"/>
                  <a:gd name="f144" fmla="*/ f115 1 123675"/>
                  <a:gd name="f145" fmla="*/ f116 1 136212"/>
                  <a:gd name="f146" fmla="*/ f117 1 123675"/>
                  <a:gd name="f147" fmla="*/ f5 1 f88"/>
                  <a:gd name="f148" fmla="*/ f6 1 f88"/>
                  <a:gd name="f149" fmla="*/ f5 1 f89"/>
                  <a:gd name="f150" fmla="*/ f7 1 f89"/>
                  <a:gd name="f151" fmla="+- f118 0 f1"/>
                  <a:gd name="f152" fmla="*/ f119 1 f88"/>
                  <a:gd name="f153" fmla="*/ f120 1 f89"/>
                  <a:gd name="f154" fmla="*/ f121 1 f88"/>
                  <a:gd name="f155" fmla="*/ f122 1 f89"/>
                  <a:gd name="f156" fmla="*/ f123 1 f88"/>
                  <a:gd name="f157" fmla="*/ f124 1 f89"/>
                  <a:gd name="f158" fmla="*/ f125 1 f88"/>
                  <a:gd name="f159" fmla="*/ f126 1 f89"/>
                  <a:gd name="f160" fmla="*/ f127 1 f88"/>
                  <a:gd name="f161" fmla="*/ f128 1 f89"/>
                  <a:gd name="f162" fmla="*/ f129 1 f88"/>
                  <a:gd name="f163" fmla="*/ f130 1 f89"/>
                  <a:gd name="f164" fmla="*/ f131 1 f88"/>
                  <a:gd name="f165" fmla="*/ f132 1 f89"/>
                  <a:gd name="f166" fmla="*/ f133 1 f88"/>
                  <a:gd name="f167" fmla="*/ f134 1 f89"/>
                  <a:gd name="f168" fmla="*/ f135 1 f88"/>
                  <a:gd name="f169" fmla="*/ f136 1 f89"/>
                  <a:gd name="f170" fmla="*/ f137 1 f88"/>
                  <a:gd name="f171" fmla="*/ f138 1 f89"/>
                  <a:gd name="f172" fmla="*/ f139 1 f88"/>
                  <a:gd name="f173" fmla="*/ f140 1 f89"/>
                  <a:gd name="f174" fmla="*/ f141 1 f88"/>
                  <a:gd name="f175" fmla="*/ f142 1 f89"/>
                  <a:gd name="f176" fmla="*/ f143 1 f88"/>
                  <a:gd name="f177" fmla="*/ f144 1 f89"/>
                  <a:gd name="f178" fmla="*/ f145 1 f88"/>
                  <a:gd name="f179" fmla="*/ f146 1 f89"/>
                  <a:gd name="f180" fmla="*/ f147 f83 1"/>
                  <a:gd name="f181" fmla="*/ f148 f83 1"/>
                  <a:gd name="f182" fmla="*/ f150 f84 1"/>
                  <a:gd name="f183" fmla="*/ f149 f84 1"/>
                  <a:gd name="f184" fmla="*/ f152 f83 1"/>
                  <a:gd name="f185" fmla="*/ f153 f84 1"/>
                  <a:gd name="f186" fmla="*/ f154 f83 1"/>
                  <a:gd name="f187" fmla="*/ f155 f84 1"/>
                  <a:gd name="f188" fmla="*/ f156 f83 1"/>
                  <a:gd name="f189" fmla="*/ f157 f84 1"/>
                  <a:gd name="f190" fmla="*/ f158 f83 1"/>
                  <a:gd name="f191" fmla="*/ f159 f84 1"/>
                  <a:gd name="f192" fmla="*/ f160 f83 1"/>
                  <a:gd name="f193" fmla="*/ f161 f84 1"/>
                  <a:gd name="f194" fmla="*/ f162 f83 1"/>
                  <a:gd name="f195" fmla="*/ f163 f84 1"/>
                  <a:gd name="f196" fmla="*/ f164 f83 1"/>
                  <a:gd name="f197" fmla="*/ f165 f84 1"/>
                  <a:gd name="f198" fmla="*/ f166 f83 1"/>
                  <a:gd name="f199" fmla="*/ f167 f84 1"/>
                  <a:gd name="f200" fmla="*/ f168 f83 1"/>
                  <a:gd name="f201" fmla="*/ f169 f84 1"/>
                  <a:gd name="f202" fmla="*/ f170 f83 1"/>
                  <a:gd name="f203" fmla="*/ f171 f84 1"/>
                  <a:gd name="f204" fmla="*/ f172 f83 1"/>
                  <a:gd name="f205" fmla="*/ f173 f84 1"/>
                  <a:gd name="f206" fmla="*/ f174 f83 1"/>
                  <a:gd name="f207" fmla="*/ f175 f84 1"/>
                  <a:gd name="f208" fmla="*/ f176 f83 1"/>
                  <a:gd name="f209" fmla="*/ f177 f84 1"/>
                  <a:gd name="f210" fmla="*/ f178 f83 1"/>
                  <a:gd name="f211" fmla="*/ f179 f84 1"/>
                </a:gdLst>
                <a:ahLst/>
                <a:cxnLst>
                  <a:cxn ang="3cd4">
                    <a:pos x="hc" y="t"/>
                  </a:cxn>
                  <a:cxn ang="0">
                    <a:pos x="r" y="vc"/>
                  </a:cxn>
                  <a:cxn ang="cd4">
                    <a:pos x="hc" y="b"/>
                  </a:cxn>
                  <a:cxn ang="cd2">
                    <a:pos x="l" y="vc"/>
                  </a:cxn>
                  <a:cxn ang="f151">
                    <a:pos x="f184" y="f185"/>
                  </a:cxn>
                  <a:cxn ang="f151">
                    <a:pos x="f186" y="f187"/>
                  </a:cxn>
                  <a:cxn ang="f151">
                    <a:pos x="f188" y="f189"/>
                  </a:cxn>
                  <a:cxn ang="f151">
                    <a:pos x="f190" y="f191"/>
                  </a:cxn>
                  <a:cxn ang="f151">
                    <a:pos x="f190" y="f191"/>
                  </a:cxn>
                  <a:cxn ang="f151">
                    <a:pos x="f192" y="f193"/>
                  </a:cxn>
                  <a:cxn ang="f151">
                    <a:pos x="f194" y="f195"/>
                  </a:cxn>
                  <a:cxn ang="f151">
                    <a:pos x="f196" y="f197"/>
                  </a:cxn>
                  <a:cxn ang="f151">
                    <a:pos x="f184" y="f185"/>
                  </a:cxn>
                  <a:cxn ang="f151">
                    <a:pos x="f198" y="f199"/>
                  </a:cxn>
                  <a:cxn ang="f151">
                    <a:pos x="f200" y="f201"/>
                  </a:cxn>
                  <a:cxn ang="f151">
                    <a:pos x="f202" y="f203"/>
                  </a:cxn>
                  <a:cxn ang="f151">
                    <a:pos x="f204" y="f205"/>
                  </a:cxn>
                  <a:cxn ang="f151">
                    <a:pos x="f206" y="f207"/>
                  </a:cxn>
                  <a:cxn ang="f151">
                    <a:pos x="f208" y="f209"/>
                  </a:cxn>
                  <a:cxn ang="f151">
                    <a:pos x="f210" y="f211"/>
                  </a:cxn>
                  <a:cxn ang="f151">
                    <a:pos x="f198" y="f199"/>
                  </a:cxn>
                </a:cxnLst>
                <a:rect l="f180" t="f183" r="f181" b="f182"/>
                <a:pathLst>
                  <a:path w="136212" h="123675">
                    <a:moveTo>
                      <a:pt x="f8" y="f5"/>
                    </a:moveTo>
                    <a:cubicBezTo>
                      <a:pt x="f9" y="f5"/>
                      <a:pt x="f10" y="f11"/>
                      <a:pt x="f12" y="f13"/>
                    </a:cubicBezTo>
                    <a:cubicBezTo>
                      <a:pt x="f14" y="f15"/>
                      <a:pt x="f16" y="f17"/>
                      <a:pt x="f18" y="f19"/>
                    </a:cubicBezTo>
                    <a:cubicBezTo>
                      <a:pt x="f20" y="f21"/>
                      <a:pt x="f22" y="f7"/>
                      <a:pt x="f23" y="f7"/>
                    </a:cubicBezTo>
                    <a:cubicBezTo>
                      <a:pt x="f23" y="f7"/>
                      <a:pt x="f23" y="f7"/>
                      <a:pt x="f23" y="f7"/>
                    </a:cubicBezTo>
                    <a:cubicBezTo>
                      <a:pt x="f24" y="f7"/>
                      <a:pt x="f25" y="f26"/>
                      <a:pt x="f27" y="f28"/>
                    </a:cubicBezTo>
                    <a:cubicBezTo>
                      <a:pt x="f29" y="f30"/>
                      <a:pt x="f31" y="f32"/>
                      <a:pt x="f33" y="f34"/>
                    </a:cubicBezTo>
                    <a:cubicBezTo>
                      <a:pt x="f35" y="f36"/>
                      <a:pt x="f37" y="f38"/>
                      <a:pt x="f39" y="f40"/>
                    </a:cubicBezTo>
                    <a:cubicBezTo>
                      <a:pt x="f41" y="f42"/>
                      <a:pt x="f43" y="f5"/>
                      <a:pt x="f8" y="f5"/>
                    </a:cubicBezTo>
                    <a:close/>
                    <a:moveTo>
                      <a:pt x="f44" y="f45"/>
                    </a:moveTo>
                    <a:cubicBezTo>
                      <a:pt x="f46" y="f47"/>
                      <a:pt x="f48" y="f49"/>
                      <a:pt x="f50" y="f51"/>
                    </a:cubicBezTo>
                    <a:cubicBezTo>
                      <a:pt x="f52" y="f53"/>
                      <a:pt x="f54" y="f55"/>
                      <a:pt x="f56" y="f55"/>
                    </a:cubicBezTo>
                    <a:cubicBezTo>
                      <a:pt x="f57" y="f55"/>
                      <a:pt x="f58" y="f59"/>
                      <a:pt x="f60" y="f61"/>
                    </a:cubicBezTo>
                    <a:cubicBezTo>
                      <a:pt x="f62" y="f63"/>
                      <a:pt x="f64" y="f65"/>
                      <a:pt x="f66" y="f67"/>
                    </a:cubicBezTo>
                    <a:cubicBezTo>
                      <a:pt x="f68" y="f69"/>
                      <a:pt x="f70" y="f71"/>
                      <a:pt x="f72" y="f71"/>
                    </a:cubicBezTo>
                    <a:cubicBezTo>
                      <a:pt x="f73" y="f71"/>
                      <a:pt x="f74" y="f75"/>
                      <a:pt x="f76" y="f77"/>
                    </a:cubicBezTo>
                    <a:cubicBezTo>
                      <a:pt x="f78" y="f79"/>
                      <a:pt x="f80" y="f81"/>
                      <a:pt x="f44" y="f45"/>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6" name="Freeform 72">
                <a:extLst>
                  <a:ext uri="{FF2B5EF4-FFF2-40B4-BE49-F238E27FC236}">
                    <a16:creationId xmlns:a16="http://schemas.microsoft.com/office/drawing/2014/main" id="{2A1266AA-EF06-FF8D-BCE3-593ED010F5F7}"/>
                  </a:ext>
                </a:extLst>
              </p:cNvPr>
              <p:cNvSpPr/>
              <p:nvPr/>
            </p:nvSpPr>
            <p:spPr>
              <a:xfrm>
                <a:off x="712692" y="4034497"/>
                <a:ext cx="537804" cy="103226"/>
              </a:xfrm>
              <a:custGeom>
                <a:avLst/>
                <a:gdLst>
                  <a:gd name="f0" fmla="val 10800000"/>
                  <a:gd name="f1" fmla="val 5400000"/>
                  <a:gd name="f2" fmla="val 180"/>
                  <a:gd name="f3" fmla="val w"/>
                  <a:gd name="f4" fmla="val h"/>
                  <a:gd name="f5" fmla="val 0"/>
                  <a:gd name="f6" fmla="val 904865"/>
                  <a:gd name="f7" fmla="val 173687"/>
                  <a:gd name="f8" fmla="val 814959"/>
                  <a:gd name="f9" fmla="val 759076"/>
                  <a:gd name="f10" fmla="val 719471"/>
                  <a:gd name="f11" fmla="val 33883"/>
                  <a:gd name="f12" fmla="val 684533"/>
                  <a:gd name="f13" fmla="val 63779"/>
                  <a:gd name="f14" fmla="val 654558"/>
                  <a:gd name="f15" fmla="val 89423"/>
                  <a:gd name="f16" fmla="val 626250"/>
                  <a:gd name="f17" fmla="val 113641"/>
                  <a:gd name="f18" fmla="val 592112"/>
                  <a:gd name="f19" fmla="val 575405"/>
                  <a:gd name="f20" fmla="val 564766"/>
                  <a:gd name="f21" fmla="val 108009"/>
                  <a:gd name="f22" fmla="val 551297"/>
                  <a:gd name="f23" fmla="val 100875"/>
                  <a:gd name="f24" fmla="val 531476"/>
                  <a:gd name="f25" fmla="val 90378"/>
                  <a:gd name="f26" fmla="val 506806"/>
                  <a:gd name="f27" fmla="val 77320"/>
                  <a:gd name="f28" fmla="val 452438"/>
                  <a:gd name="f29" fmla="val 398059"/>
                  <a:gd name="f30" fmla="val 373399"/>
                  <a:gd name="f31" fmla="val 353578"/>
                  <a:gd name="f32" fmla="val 340109"/>
                  <a:gd name="f33" fmla="val 329479"/>
                  <a:gd name="f34" fmla="val 312772"/>
                  <a:gd name="f35" fmla="val 278625"/>
                  <a:gd name="f36" fmla="val 250307"/>
                  <a:gd name="f37" fmla="val 220332"/>
                  <a:gd name="f38" fmla="val 63770"/>
                  <a:gd name="f39" fmla="val 185395"/>
                  <a:gd name="f40" fmla="val 145790"/>
                  <a:gd name="f41" fmla="val 89897"/>
                  <a:gd name="f42" fmla="val 36919"/>
                  <a:gd name="f43" fmla="val 39921"/>
                  <a:gd name="f44" fmla="val 75742"/>
                  <a:gd name="f45" fmla="val 118318"/>
                  <a:gd name="f46" fmla="val 30080"/>
                  <a:gd name="f47" fmla="val 139710"/>
                  <a:gd name="f48" fmla="val 54254"/>
                  <a:gd name="f49" fmla="val 156907"/>
                  <a:gd name="f50" fmla="val 61770"/>
                  <a:gd name="f51" fmla="val 162245"/>
                  <a:gd name="f52" fmla="val 68866"/>
                  <a:gd name="f53" fmla="val 167300"/>
                  <a:gd name="f54" fmla="val 74095"/>
                  <a:gd name="f55" fmla="val 172346"/>
                  <a:gd name="f56" fmla="val 75019"/>
                  <a:gd name="f57" fmla="val 173244"/>
                  <a:gd name="f58" fmla="val 76219"/>
                  <a:gd name="f59" fmla="val 173688"/>
                  <a:gd name="f60" fmla="val 77419"/>
                  <a:gd name="f61" fmla="val 78657"/>
                  <a:gd name="f62" fmla="val 79896"/>
                  <a:gd name="f63" fmla="val 173206"/>
                  <a:gd name="f64" fmla="val 80829"/>
                  <a:gd name="f65" fmla="val 172261"/>
                  <a:gd name="f66" fmla="val 82658"/>
                  <a:gd name="f67" fmla="val 170390"/>
                  <a:gd name="f68" fmla="val 82620"/>
                  <a:gd name="f69" fmla="val 167395"/>
                  <a:gd name="f70" fmla="val 80734"/>
                  <a:gd name="f71" fmla="val 165581"/>
                  <a:gd name="f72" fmla="val 74990"/>
                  <a:gd name="f73" fmla="val 160034"/>
                  <a:gd name="f74" fmla="val 67618"/>
                  <a:gd name="f75" fmla="val 154790"/>
                  <a:gd name="f76" fmla="val 59798"/>
                  <a:gd name="f77" fmla="val 149234"/>
                  <a:gd name="f78" fmla="val 36233"/>
                  <a:gd name="f79" fmla="val 132463"/>
                  <a:gd name="f80" fmla="val 9525"/>
                  <a:gd name="f81" fmla="val 113461"/>
                  <a:gd name="f82" fmla="val 44390"/>
                  <a:gd name="f83" fmla="val 42529"/>
                  <a:gd name="f84" fmla="val 9449"/>
                  <a:gd name="f85" fmla="val 142246"/>
                  <a:gd name="f86" fmla="val 178784"/>
                  <a:gd name="f87" fmla="val 40705"/>
                  <a:gd name="f88" fmla="val 214112"/>
                  <a:gd name="f89" fmla="val 70932"/>
                  <a:gd name="f90" fmla="val 245469"/>
                  <a:gd name="f91" fmla="val 97757"/>
                  <a:gd name="f92" fmla="val 275082"/>
                  <a:gd name="f93" fmla="val 123099"/>
                  <a:gd name="f94" fmla="val 331851"/>
                  <a:gd name="f95" fmla="val 343995"/>
                  <a:gd name="f96" fmla="val 116664"/>
                  <a:gd name="f97" fmla="val 358054"/>
                  <a:gd name="f98" fmla="val 109219"/>
                  <a:gd name="f99" fmla="val 376933"/>
                  <a:gd name="f100" fmla="val 99222"/>
                  <a:gd name="f101" fmla="val 400431"/>
                  <a:gd name="f102" fmla="val 86778"/>
                  <a:gd name="f103" fmla="val 452428"/>
                  <a:gd name="f104" fmla="val 504415"/>
                  <a:gd name="f105" fmla="val 527923"/>
                  <a:gd name="f106" fmla="val 546811"/>
                  <a:gd name="f107" fmla="val 560880"/>
                  <a:gd name="f108" fmla="val 573024"/>
                  <a:gd name="f109" fmla="val 629793"/>
                  <a:gd name="f110" fmla="val 659397"/>
                  <a:gd name="f111" fmla="val 690753"/>
                  <a:gd name="f112" fmla="val 726081"/>
                  <a:gd name="f113" fmla="val 762619"/>
                  <a:gd name="f114" fmla="val 814969"/>
                  <a:gd name="f115" fmla="val 862346"/>
                  <a:gd name="f116" fmla="val 895350"/>
                  <a:gd name="f117" fmla="val 44381"/>
                  <a:gd name="f118" fmla="val 868632"/>
                  <a:gd name="f119" fmla="val 845058"/>
                  <a:gd name="f120" fmla="val 149225"/>
                  <a:gd name="f121" fmla="val 837248"/>
                  <a:gd name="f122" fmla="val 154781"/>
                  <a:gd name="f123" fmla="val 829866"/>
                  <a:gd name="f124" fmla="val 160025"/>
                  <a:gd name="f125" fmla="val 824122"/>
                  <a:gd name="f126" fmla="val 165562"/>
                  <a:gd name="f127" fmla="val 822236"/>
                  <a:gd name="f128" fmla="val 167376"/>
                  <a:gd name="f129" fmla="val 822198"/>
                  <a:gd name="f130" fmla="val 170371"/>
                  <a:gd name="f131" fmla="val 824027"/>
                  <a:gd name="f132" fmla="val 172242"/>
                  <a:gd name="f133" fmla="val 824960"/>
                  <a:gd name="f134" fmla="val 173197"/>
                  <a:gd name="f135" fmla="val 826199"/>
                  <a:gd name="f136" fmla="val 173669"/>
                  <a:gd name="f137" fmla="val 827437"/>
                  <a:gd name="f138" fmla="val 828627"/>
                  <a:gd name="f139" fmla="val 829828"/>
                  <a:gd name="f140" fmla="val 173225"/>
                  <a:gd name="f141" fmla="val 830761"/>
                  <a:gd name="f142" fmla="val 172327"/>
                  <a:gd name="f143" fmla="val 835990"/>
                  <a:gd name="f144" fmla="val 167282"/>
                  <a:gd name="f145" fmla="val 843086"/>
                  <a:gd name="f146" fmla="val 162236"/>
                  <a:gd name="f147" fmla="val 850602"/>
                  <a:gd name="f148" fmla="val 156888"/>
                  <a:gd name="f149" fmla="val 874776"/>
                  <a:gd name="f150" fmla="val 139701"/>
                  <a:gd name="f151" fmla="val 904866"/>
                  <a:gd name="f152" fmla="val 118299"/>
                  <a:gd name="f153" fmla="val 75723"/>
                  <a:gd name="f154" fmla="val 904875"/>
                  <a:gd name="f155" fmla="val 867947"/>
                  <a:gd name="f156" fmla="+- 0 0 -90"/>
                  <a:gd name="f157" fmla="*/ f3 1 904865"/>
                  <a:gd name="f158" fmla="*/ f4 1 173687"/>
                  <a:gd name="f159" fmla="+- f7 0 f5"/>
                  <a:gd name="f160" fmla="+- f6 0 f5"/>
                  <a:gd name="f161" fmla="*/ f156 f0 1"/>
                  <a:gd name="f162" fmla="*/ f160 1 904865"/>
                  <a:gd name="f163" fmla="*/ f159 1 173687"/>
                  <a:gd name="f164" fmla="*/ 814959 f160 1"/>
                  <a:gd name="f165" fmla="*/ 0 f159 1"/>
                  <a:gd name="f166" fmla="*/ 684533 f160 1"/>
                  <a:gd name="f167" fmla="*/ 63779 f159 1"/>
                  <a:gd name="f168" fmla="*/ 592112 f160 1"/>
                  <a:gd name="f169" fmla="*/ 113641 f159 1"/>
                  <a:gd name="f170" fmla="*/ 551297 f160 1"/>
                  <a:gd name="f171" fmla="*/ 100875 f159 1"/>
                  <a:gd name="f172" fmla="*/ 452438 f160 1"/>
                  <a:gd name="f173" fmla="*/ 77320 f159 1"/>
                  <a:gd name="f174" fmla="*/ 353578 f160 1"/>
                  <a:gd name="f175" fmla="*/ 312772 f160 1"/>
                  <a:gd name="f176" fmla="*/ 220332 f160 1"/>
                  <a:gd name="f177" fmla="*/ 63770 f159 1"/>
                  <a:gd name="f178" fmla="*/ 89897 f160 1"/>
                  <a:gd name="f179" fmla="*/ 0 f160 1"/>
                  <a:gd name="f180" fmla="*/ 75742 f159 1"/>
                  <a:gd name="f181" fmla="*/ 54254 f160 1"/>
                  <a:gd name="f182" fmla="*/ 156907 f159 1"/>
                  <a:gd name="f183" fmla="*/ 74095 f160 1"/>
                  <a:gd name="f184" fmla="*/ 172346 f159 1"/>
                  <a:gd name="f185" fmla="*/ 77419 f160 1"/>
                  <a:gd name="f186" fmla="*/ 173688 f159 1"/>
                  <a:gd name="f187" fmla="*/ 80829 f160 1"/>
                  <a:gd name="f188" fmla="*/ 172261 f159 1"/>
                  <a:gd name="f189" fmla="*/ 80734 f160 1"/>
                  <a:gd name="f190" fmla="*/ 165581 f159 1"/>
                  <a:gd name="f191" fmla="*/ 59798 f160 1"/>
                  <a:gd name="f192" fmla="*/ 149234 f159 1"/>
                  <a:gd name="f193" fmla="*/ 9525 f160 1"/>
                  <a:gd name="f194" fmla="*/ 9449 f159 1"/>
                  <a:gd name="f195" fmla="*/ 214112 f160 1"/>
                  <a:gd name="f196" fmla="*/ 70932 f159 1"/>
                  <a:gd name="f197" fmla="*/ 123099 f159 1"/>
                  <a:gd name="f198" fmla="*/ 358054 f160 1"/>
                  <a:gd name="f199" fmla="*/ 109219 f159 1"/>
                  <a:gd name="f200" fmla="*/ 452428 f160 1"/>
                  <a:gd name="f201" fmla="*/ 86778 f159 1"/>
                  <a:gd name="f202" fmla="*/ 546811 f160 1"/>
                  <a:gd name="f203" fmla="*/ 690753 f160 1"/>
                  <a:gd name="f204" fmla="*/ 814969 f160 1"/>
                  <a:gd name="f205" fmla="*/ 895350 f160 1"/>
                  <a:gd name="f206" fmla="*/ 845058 f160 1"/>
                  <a:gd name="f207" fmla="*/ 149225 f159 1"/>
                  <a:gd name="f208" fmla="*/ 824122 f160 1"/>
                  <a:gd name="f209" fmla="*/ 165562 f159 1"/>
                  <a:gd name="f210" fmla="*/ 824027 f160 1"/>
                  <a:gd name="f211" fmla="*/ 172242 f159 1"/>
                  <a:gd name="f212" fmla="*/ 827437 f160 1"/>
                  <a:gd name="f213" fmla="*/ 173669 f159 1"/>
                  <a:gd name="f214" fmla="*/ 830761 f160 1"/>
                  <a:gd name="f215" fmla="*/ 172327 f159 1"/>
                  <a:gd name="f216" fmla="*/ 850602 f160 1"/>
                  <a:gd name="f217" fmla="*/ 156888 f159 1"/>
                  <a:gd name="f218" fmla="*/ 904866 f160 1"/>
                  <a:gd name="f219" fmla="*/ 75723 f159 1"/>
                  <a:gd name="f220" fmla="*/ f161 1 f2"/>
                  <a:gd name="f221" fmla="*/ f164 1 904865"/>
                  <a:gd name="f222" fmla="*/ f165 1 173687"/>
                  <a:gd name="f223" fmla="*/ f166 1 904865"/>
                  <a:gd name="f224" fmla="*/ f167 1 173687"/>
                  <a:gd name="f225" fmla="*/ f168 1 904865"/>
                  <a:gd name="f226" fmla="*/ f169 1 173687"/>
                  <a:gd name="f227" fmla="*/ f170 1 904865"/>
                  <a:gd name="f228" fmla="*/ f171 1 173687"/>
                  <a:gd name="f229" fmla="*/ f172 1 904865"/>
                  <a:gd name="f230" fmla="*/ f173 1 173687"/>
                  <a:gd name="f231" fmla="*/ f174 1 904865"/>
                  <a:gd name="f232" fmla="*/ f175 1 904865"/>
                  <a:gd name="f233" fmla="*/ f176 1 904865"/>
                  <a:gd name="f234" fmla="*/ f177 1 173687"/>
                  <a:gd name="f235" fmla="*/ f178 1 904865"/>
                  <a:gd name="f236" fmla="*/ f179 1 904865"/>
                  <a:gd name="f237" fmla="*/ f180 1 173687"/>
                  <a:gd name="f238" fmla="*/ f181 1 904865"/>
                  <a:gd name="f239" fmla="*/ f182 1 173687"/>
                  <a:gd name="f240" fmla="*/ f183 1 904865"/>
                  <a:gd name="f241" fmla="*/ f184 1 173687"/>
                  <a:gd name="f242" fmla="*/ f185 1 904865"/>
                  <a:gd name="f243" fmla="*/ f186 1 173687"/>
                  <a:gd name="f244" fmla="*/ f187 1 904865"/>
                  <a:gd name="f245" fmla="*/ f188 1 173687"/>
                  <a:gd name="f246" fmla="*/ f189 1 904865"/>
                  <a:gd name="f247" fmla="*/ f190 1 173687"/>
                  <a:gd name="f248" fmla="*/ f191 1 904865"/>
                  <a:gd name="f249" fmla="*/ f192 1 173687"/>
                  <a:gd name="f250" fmla="*/ f193 1 904865"/>
                  <a:gd name="f251" fmla="*/ f194 1 173687"/>
                  <a:gd name="f252" fmla="*/ f195 1 904865"/>
                  <a:gd name="f253" fmla="*/ f196 1 173687"/>
                  <a:gd name="f254" fmla="*/ f197 1 173687"/>
                  <a:gd name="f255" fmla="*/ f198 1 904865"/>
                  <a:gd name="f256" fmla="*/ f199 1 173687"/>
                  <a:gd name="f257" fmla="*/ f200 1 904865"/>
                  <a:gd name="f258" fmla="*/ f201 1 173687"/>
                  <a:gd name="f259" fmla="*/ f202 1 904865"/>
                  <a:gd name="f260" fmla="*/ f203 1 904865"/>
                  <a:gd name="f261" fmla="*/ f204 1 904865"/>
                  <a:gd name="f262" fmla="*/ f205 1 904865"/>
                  <a:gd name="f263" fmla="*/ f206 1 904865"/>
                  <a:gd name="f264" fmla="*/ f207 1 173687"/>
                  <a:gd name="f265" fmla="*/ f208 1 904865"/>
                  <a:gd name="f266" fmla="*/ f209 1 173687"/>
                  <a:gd name="f267" fmla="*/ f210 1 904865"/>
                  <a:gd name="f268" fmla="*/ f211 1 173687"/>
                  <a:gd name="f269" fmla="*/ f212 1 904865"/>
                  <a:gd name="f270" fmla="*/ f213 1 173687"/>
                  <a:gd name="f271" fmla="*/ f214 1 904865"/>
                  <a:gd name="f272" fmla="*/ f215 1 173687"/>
                  <a:gd name="f273" fmla="*/ f216 1 904865"/>
                  <a:gd name="f274" fmla="*/ f217 1 173687"/>
                  <a:gd name="f275" fmla="*/ f218 1 904865"/>
                  <a:gd name="f276" fmla="*/ f219 1 173687"/>
                  <a:gd name="f277" fmla="*/ f5 1 f162"/>
                  <a:gd name="f278" fmla="*/ f6 1 f162"/>
                  <a:gd name="f279" fmla="*/ f5 1 f163"/>
                  <a:gd name="f280" fmla="*/ f7 1 f163"/>
                  <a:gd name="f281" fmla="+- f220 0 f1"/>
                  <a:gd name="f282" fmla="*/ f221 1 f162"/>
                  <a:gd name="f283" fmla="*/ f222 1 f163"/>
                  <a:gd name="f284" fmla="*/ f223 1 f162"/>
                  <a:gd name="f285" fmla="*/ f224 1 f163"/>
                  <a:gd name="f286" fmla="*/ f225 1 f162"/>
                  <a:gd name="f287" fmla="*/ f226 1 f163"/>
                  <a:gd name="f288" fmla="*/ f227 1 f162"/>
                  <a:gd name="f289" fmla="*/ f228 1 f163"/>
                  <a:gd name="f290" fmla="*/ f229 1 f162"/>
                  <a:gd name="f291" fmla="*/ f230 1 f163"/>
                  <a:gd name="f292" fmla="*/ f231 1 f162"/>
                  <a:gd name="f293" fmla="*/ f232 1 f162"/>
                  <a:gd name="f294" fmla="*/ f233 1 f162"/>
                  <a:gd name="f295" fmla="*/ f234 1 f163"/>
                  <a:gd name="f296" fmla="*/ f235 1 f162"/>
                  <a:gd name="f297" fmla="*/ f236 1 f162"/>
                  <a:gd name="f298" fmla="*/ f237 1 f163"/>
                  <a:gd name="f299" fmla="*/ f238 1 f162"/>
                  <a:gd name="f300" fmla="*/ f239 1 f163"/>
                  <a:gd name="f301" fmla="*/ f240 1 f162"/>
                  <a:gd name="f302" fmla="*/ f241 1 f163"/>
                  <a:gd name="f303" fmla="*/ f242 1 f162"/>
                  <a:gd name="f304" fmla="*/ f243 1 f163"/>
                  <a:gd name="f305" fmla="*/ f244 1 f162"/>
                  <a:gd name="f306" fmla="*/ f245 1 f163"/>
                  <a:gd name="f307" fmla="*/ f246 1 f162"/>
                  <a:gd name="f308" fmla="*/ f247 1 f163"/>
                  <a:gd name="f309" fmla="*/ f248 1 f162"/>
                  <a:gd name="f310" fmla="*/ f249 1 f163"/>
                  <a:gd name="f311" fmla="*/ f250 1 f162"/>
                  <a:gd name="f312" fmla="*/ f251 1 f163"/>
                  <a:gd name="f313" fmla="*/ f252 1 f162"/>
                  <a:gd name="f314" fmla="*/ f253 1 f163"/>
                  <a:gd name="f315" fmla="*/ f254 1 f163"/>
                  <a:gd name="f316" fmla="*/ f255 1 f162"/>
                  <a:gd name="f317" fmla="*/ f256 1 f163"/>
                  <a:gd name="f318" fmla="*/ f257 1 f162"/>
                  <a:gd name="f319" fmla="*/ f258 1 f163"/>
                  <a:gd name="f320" fmla="*/ f259 1 f162"/>
                  <a:gd name="f321" fmla="*/ f260 1 f162"/>
                  <a:gd name="f322" fmla="*/ f261 1 f162"/>
                  <a:gd name="f323" fmla="*/ f262 1 f162"/>
                  <a:gd name="f324" fmla="*/ f263 1 f162"/>
                  <a:gd name="f325" fmla="*/ f264 1 f163"/>
                  <a:gd name="f326" fmla="*/ f265 1 f162"/>
                  <a:gd name="f327" fmla="*/ f266 1 f163"/>
                  <a:gd name="f328" fmla="*/ f267 1 f162"/>
                  <a:gd name="f329" fmla="*/ f268 1 f163"/>
                  <a:gd name="f330" fmla="*/ f269 1 f162"/>
                  <a:gd name="f331" fmla="*/ f270 1 f163"/>
                  <a:gd name="f332" fmla="*/ f271 1 f162"/>
                  <a:gd name="f333" fmla="*/ f272 1 f163"/>
                  <a:gd name="f334" fmla="*/ f273 1 f162"/>
                  <a:gd name="f335" fmla="*/ f274 1 f163"/>
                  <a:gd name="f336" fmla="*/ f275 1 f162"/>
                  <a:gd name="f337" fmla="*/ f276 1 f163"/>
                  <a:gd name="f338" fmla="*/ f277 f157 1"/>
                  <a:gd name="f339" fmla="*/ f278 f157 1"/>
                  <a:gd name="f340" fmla="*/ f280 f158 1"/>
                  <a:gd name="f341" fmla="*/ f279 f158 1"/>
                  <a:gd name="f342" fmla="*/ f282 f157 1"/>
                  <a:gd name="f343" fmla="*/ f283 f158 1"/>
                  <a:gd name="f344" fmla="*/ f284 f157 1"/>
                  <a:gd name="f345" fmla="*/ f285 f158 1"/>
                  <a:gd name="f346" fmla="*/ f286 f157 1"/>
                  <a:gd name="f347" fmla="*/ f287 f158 1"/>
                  <a:gd name="f348" fmla="*/ f288 f157 1"/>
                  <a:gd name="f349" fmla="*/ f289 f158 1"/>
                  <a:gd name="f350" fmla="*/ f290 f157 1"/>
                  <a:gd name="f351" fmla="*/ f291 f158 1"/>
                  <a:gd name="f352" fmla="*/ f292 f157 1"/>
                  <a:gd name="f353" fmla="*/ f293 f157 1"/>
                  <a:gd name="f354" fmla="*/ f294 f157 1"/>
                  <a:gd name="f355" fmla="*/ f295 f158 1"/>
                  <a:gd name="f356" fmla="*/ f296 f157 1"/>
                  <a:gd name="f357" fmla="*/ f297 f157 1"/>
                  <a:gd name="f358" fmla="*/ f298 f158 1"/>
                  <a:gd name="f359" fmla="*/ f299 f157 1"/>
                  <a:gd name="f360" fmla="*/ f300 f158 1"/>
                  <a:gd name="f361" fmla="*/ f301 f157 1"/>
                  <a:gd name="f362" fmla="*/ f302 f158 1"/>
                  <a:gd name="f363" fmla="*/ f303 f157 1"/>
                  <a:gd name="f364" fmla="*/ f304 f158 1"/>
                  <a:gd name="f365" fmla="*/ f305 f157 1"/>
                  <a:gd name="f366" fmla="*/ f306 f158 1"/>
                  <a:gd name="f367" fmla="*/ f307 f157 1"/>
                  <a:gd name="f368" fmla="*/ f308 f158 1"/>
                  <a:gd name="f369" fmla="*/ f309 f157 1"/>
                  <a:gd name="f370" fmla="*/ f310 f158 1"/>
                  <a:gd name="f371" fmla="*/ f311 f157 1"/>
                  <a:gd name="f372" fmla="*/ f312 f158 1"/>
                  <a:gd name="f373" fmla="*/ f313 f157 1"/>
                  <a:gd name="f374" fmla="*/ f314 f158 1"/>
                  <a:gd name="f375" fmla="*/ f315 f158 1"/>
                  <a:gd name="f376" fmla="*/ f316 f157 1"/>
                  <a:gd name="f377" fmla="*/ f317 f158 1"/>
                  <a:gd name="f378" fmla="*/ f318 f157 1"/>
                  <a:gd name="f379" fmla="*/ f319 f158 1"/>
                  <a:gd name="f380" fmla="*/ f320 f157 1"/>
                  <a:gd name="f381" fmla="*/ f321 f157 1"/>
                  <a:gd name="f382" fmla="*/ f322 f157 1"/>
                  <a:gd name="f383" fmla="*/ f323 f157 1"/>
                  <a:gd name="f384" fmla="*/ f324 f157 1"/>
                  <a:gd name="f385" fmla="*/ f325 f158 1"/>
                  <a:gd name="f386" fmla="*/ f326 f157 1"/>
                  <a:gd name="f387" fmla="*/ f327 f158 1"/>
                  <a:gd name="f388" fmla="*/ f328 f157 1"/>
                  <a:gd name="f389" fmla="*/ f329 f158 1"/>
                  <a:gd name="f390" fmla="*/ f330 f157 1"/>
                  <a:gd name="f391" fmla="*/ f331 f158 1"/>
                  <a:gd name="f392" fmla="*/ f332 f157 1"/>
                  <a:gd name="f393" fmla="*/ f333 f158 1"/>
                  <a:gd name="f394" fmla="*/ f334 f157 1"/>
                  <a:gd name="f395" fmla="*/ f335 f158 1"/>
                  <a:gd name="f396" fmla="*/ f336 f157 1"/>
                  <a:gd name="f397" fmla="*/ f337 f158 1"/>
                </a:gdLst>
                <a:ahLst/>
                <a:cxnLst>
                  <a:cxn ang="3cd4">
                    <a:pos x="hc" y="t"/>
                  </a:cxn>
                  <a:cxn ang="0">
                    <a:pos x="r" y="vc"/>
                  </a:cxn>
                  <a:cxn ang="cd4">
                    <a:pos x="hc" y="b"/>
                  </a:cxn>
                  <a:cxn ang="cd2">
                    <a:pos x="l" y="vc"/>
                  </a:cxn>
                  <a:cxn ang="f281">
                    <a:pos x="f342" y="f343"/>
                  </a:cxn>
                  <a:cxn ang="f281">
                    <a:pos x="f344" y="f345"/>
                  </a:cxn>
                  <a:cxn ang="f281">
                    <a:pos x="f346" y="f347"/>
                  </a:cxn>
                  <a:cxn ang="f281">
                    <a:pos x="f348" y="f349"/>
                  </a:cxn>
                  <a:cxn ang="f281">
                    <a:pos x="f350" y="f351"/>
                  </a:cxn>
                  <a:cxn ang="f281">
                    <a:pos x="f352" y="f349"/>
                  </a:cxn>
                  <a:cxn ang="f281">
                    <a:pos x="f353" y="f347"/>
                  </a:cxn>
                  <a:cxn ang="f281">
                    <a:pos x="f354" y="f355"/>
                  </a:cxn>
                  <a:cxn ang="f281">
                    <a:pos x="f356" y="f343"/>
                  </a:cxn>
                  <a:cxn ang="f281">
                    <a:pos x="f357" y="f358"/>
                  </a:cxn>
                  <a:cxn ang="f281">
                    <a:pos x="f359" y="f360"/>
                  </a:cxn>
                  <a:cxn ang="f281">
                    <a:pos x="f361" y="f362"/>
                  </a:cxn>
                  <a:cxn ang="f281">
                    <a:pos x="f363" y="f364"/>
                  </a:cxn>
                  <a:cxn ang="f281">
                    <a:pos x="f365" y="f366"/>
                  </a:cxn>
                  <a:cxn ang="f281">
                    <a:pos x="f367" y="f368"/>
                  </a:cxn>
                  <a:cxn ang="f281">
                    <a:pos x="f369" y="f370"/>
                  </a:cxn>
                  <a:cxn ang="f281">
                    <a:pos x="f371" y="f358"/>
                  </a:cxn>
                  <a:cxn ang="f281">
                    <a:pos x="f356" y="f372"/>
                  </a:cxn>
                  <a:cxn ang="f281">
                    <a:pos x="f373" y="f374"/>
                  </a:cxn>
                  <a:cxn ang="f281">
                    <a:pos x="f353" y="f375"/>
                  </a:cxn>
                  <a:cxn ang="f281">
                    <a:pos x="f376" y="f377"/>
                  </a:cxn>
                  <a:cxn ang="f281">
                    <a:pos x="f378" y="f379"/>
                  </a:cxn>
                  <a:cxn ang="f281">
                    <a:pos x="f380" y="f377"/>
                  </a:cxn>
                  <a:cxn ang="f281">
                    <a:pos x="f346" y="f375"/>
                  </a:cxn>
                  <a:cxn ang="f281">
                    <a:pos x="f381" y="f374"/>
                  </a:cxn>
                  <a:cxn ang="f281">
                    <a:pos x="f382" y="f372"/>
                  </a:cxn>
                  <a:cxn ang="f281">
                    <a:pos x="f383" y="f358"/>
                  </a:cxn>
                  <a:cxn ang="f281">
                    <a:pos x="f384" y="f385"/>
                  </a:cxn>
                  <a:cxn ang="f281">
                    <a:pos x="f386" y="f387"/>
                  </a:cxn>
                  <a:cxn ang="f281">
                    <a:pos x="f388" y="f389"/>
                  </a:cxn>
                  <a:cxn ang="f281">
                    <a:pos x="f390" y="f391"/>
                  </a:cxn>
                  <a:cxn ang="f281">
                    <a:pos x="f392" y="f393"/>
                  </a:cxn>
                  <a:cxn ang="f281">
                    <a:pos x="f394" y="f395"/>
                  </a:cxn>
                  <a:cxn ang="f281">
                    <a:pos x="f396" y="f397"/>
                  </a:cxn>
                  <a:cxn ang="f281">
                    <a:pos x="f342" y="f343"/>
                  </a:cxn>
                </a:cxnLst>
                <a:rect l="f338" t="f341" r="f339" b="f340"/>
                <a:pathLst>
                  <a:path w="904865" h="173687">
                    <a:moveTo>
                      <a:pt x="f8" y="f5"/>
                    </a:moveTo>
                    <a:cubicBezTo>
                      <a:pt x="f9" y="f5"/>
                      <a:pt x="f10" y="f11"/>
                      <a:pt x="f12" y="f13"/>
                    </a:cubicBezTo>
                    <a:cubicBezTo>
                      <a:pt x="f14" y="f15"/>
                      <a:pt x="f16" y="f17"/>
                      <a:pt x="f18" y="f17"/>
                    </a:cubicBezTo>
                    <a:cubicBezTo>
                      <a:pt x="f19" y="f17"/>
                      <a:pt x="f20" y="f21"/>
                      <a:pt x="f22" y="f23"/>
                    </a:cubicBezTo>
                    <a:cubicBezTo>
                      <a:pt x="f24" y="f25"/>
                      <a:pt x="f26" y="f27"/>
                      <a:pt x="f28" y="f27"/>
                    </a:cubicBezTo>
                    <a:cubicBezTo>
                      <a:pt x="f29" y="f27"/>
                      <a:pt x="f30" y="f25"/>
                      <a:pt x="f31" y="f23"/>
                    </a:cubicBezTo>
                    <a:cubicBezTo>
                      <a:pt x="f32" y="f21"/>
                      <a:pt x="f33" y="f17"/>
                      <a:pt x="f34" y="f17"/>
                    </a:cubicBezTo>
                    <a:cubicBezTo>
                      <a:pt x="f35" y="f17"/>
                      <a:pt x="f36" y="f15"/>
                      <a:pt x="f37" y="f38"/>
                    </a:cubicBezTo>
                    <a:cubicBezTo>
                      <a:pt x="f39" y="f11"/>
                      <a:pt x="f40" y="f5"/>
                      <a:pt x="f41" y="f5"/>
                    </a:cubicBezTo>
                    <a:cubicBezTo>
                      <a:pt x="f42" y="f5"/>
                      <a:pt x="f5" y="f43"/>
                      <a:pt x="f5" y="f44"/>
                    </a:cubicBezTo>
                    <a:cubicBezTo>
                      <a:pt x="f5" y="f45"/>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71"/>
                    </a:cubicBezTo>
                    <a:cubicBezTo>
                      <a:pt x="f72" y="f73"/>
                      <a:pt x="f74" y="f75"/>
                      <a:pt x="f76" y="f77"/>
                    </a:cubicBezTo>
                    <a:cubicBezTo>
                      <a:pt x="f78" y="f79"/>
                      <a:pt x="f80" y="f81"/>
                      <a:pt x="f80" y="f44"/>
                    </a:cubicBezTo>
                    <a:cubicBezTo>
                      <a:pt x="f80" y="f82"/>
                      <a:pt x="f83" y="f84"/>
                      <a:pt x="f41" y="f84"/>
                    </a:cubicBezTo>
                    <a:cubicBezTo>
                      <a:pt x="f85" y="f84"/>
                      <a:pt x="f86" y="f87"/>
                      <a:pt x="f88" y="f89"/>
                    </a:cubicBezTo>
                    <a:cubicBezTo>
                      <a:pt x="f90" y="f91"/>
                      <a:pt x="f92" y="f93"/>
                      <a:pt x="f34" y="f93"/>
                    </a:cubicBezTo>
                    <a:cubicBezTo>
                      <a:pt x="f94" y="f93"/>
                      <a:pt x="f95" y="f96"/>
                      <a:pt x="f97" y="f98"/>
                    </a:cubicBezTo>
                    <a:cubicBezTo>
                      <a:pt x="f99" y="f100"/>
                      <a:pt x="f101" y="f102"/>
                      <a:pt x="f103" y="f102"/>
                    </a:cubicBezTo>
                    <a:cubicBezTo>
                      <a:pt x="f104" y="f102"/>
                      <a:pt x="f105" y="f100"/>
                      <a:pt x="f106" y="f98"/>
                    </a:cubicBezTo>
                    <a:cubicBezTo>
                      <a:pt x="f107" y="f96"/>
                      <a:pt x="f108" y="f93"/>
                      <a:pt x="f18" y="f93"/>
                    </a:cubicBezTo>
                    <a:cubicBezTo>
                      <a:pt x="f109" y="f93"/>
                      <a:pt x="f110" y="f91"/>
                      <a:pt x="f111" y="f89"/>
                    </a:cubicBezTo>
                    <a:cubicBezTo>
                      <a:pt x="f112" y="f87"/>
                      <a:pt x="f113" y="f84"/>
                      <a:pt x="f114" y="f84"/>
                    </a:cubicBezTo>
                    <a:cubicBezTo>
                      <a:pt x="f115" y="f84"/>
                      <a:pt x="f116" y="f117"/>
                      <a:pt x="f116" y="f44"/>
                    </a:cubicBezTo>
                    <a:cubicBezTo>
                      <a:pt x="f116" y="f81"/>
                      <a:pt x="f118" y="f79"/>
                      <a:pt x="f119" y="f120"/>
                    </a:cubicBezTo>
                    <a:cubicBezTo>
                      <a:pt x="f121" y="f122"/>
                      <a:pt x="f123" y="f124"/>
                      <a:pt x="f125" y="f126"/>
                    </a:cubicBezTo>
                    <a:cubicBezTo>
                      <a:pt x="f127" y="f128"/>
                      <a:pt x="f129" y="f130"/>
                      <a:pt x="f131" y="f132"/>
                    </a:cubicBezTo>
                    <a:cubicBezTo>
                      <a:pt x="f133" y="f134"/>
                      <a:pt x="f135" y="f136"/>
                      <a:pt x="f137" y="f136"/>
                    </a:cubicBezTo>
                    <a:cubicBezTo>
                      <a:pt x="f138" y="f136"/>
                      <a:pt x="f139" y="f140"/>
                      <a:pt x="f141" y="f142"/>
                    </a:cubicBezTo>
                    <a:cubicBezTo>
                      <a:pt x="f143" y="f144"/>
                      <a:pt x="f145" y="f146"/>
                      <a:pt x="f147" y="f148"/>
                    </a:cubicBezTo>
                    <a:cubicBezTo>
                      <a:pt x="f149" y="f150"/>
                      <a:pt x="f151" y="f152"/>
                      <a:pt x="f151" y="f153"/>
                    </a:cubicBezTo>
                    <a:cubicBezTo>
                      <a:pt x="f154" y="f43"/>
                      <a:pt x="f155" y="f5"/>
                      <a:pt x="f8" y="f5"/>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7" name="Freeform 73">
                <a:extLst>
                  <a:ext uri="{FF2B5EF4-FFF2-40B4-BE49-F238E27FC236}">
                    <a16:creationId xmlns:a16="http://schemas.microsoft.com/office/drawing/2014/main" id="{75FF1C79-DB28-CB22-3707-47D6A49AFBE2}"/>
                  </a:ext>
                </a:extLst>
              </p:cNvPr>
              <p:cNvSpPr/>
              <p:nvPr/>
            </p:nvSpPr>
            <p:spPr>
              <a:xfrm>
                <a:off x="737143" y="4053233"/>
                <a:ext cx="488874" cy="305263"/>
              </a:xfrm>
              <a:custGeom>
                <a:avLst/>
                <a:gdLst>
                  <a:gd name="f0" fmla="val 10800000"/>
                  <a:gd name="f1" fmla="val 5400000"/>
                  <a:gd name="f2" fmla="val 180"/>
                  <a:gd name="f3" fmla="val w"/>
                  <a:gd name="f4" fmla="val h"/>
                  <a:gd name="f5" fmla="val 0"/>
                  <a:gd name="f6" fmla="val 822540"/>
                  <a:gd name="f7" fmla="val 513617"/>
                  <a:gd name="f8" fmla="val 687181"/>
                  <a:gd name="f9" fmla="val 61729"/>
                  <a:gd name="f10" fmla="val 714737"/>
                  <a:gd name="f11" fmla="val 29131"/>
                  <a:gd name="f12" fmla="val 731358"/>
                  <a:gd name="f13" fmla="val 9458"/>
                  <a:gd name="f14" fmla="val 765115"/>
                  <a:gd name="f15" fmla="val 793766"/>
                  <a:gd name="f16" fmla="val 813016"/>
                  <a:gd name="f17" fmla="val 23244"/>
                  <a:gd name="f18" fmla="val 43767"/>
                  <a:gd name="f19" fmla="val 63978"/>
                  <a:gd name="f20" fmla="val 799995"/>
                  <a:gd name="f21" fmla="val 85455"/>
                  <a:gd name="f22" fmla="val 775868"/>
                  <a:gd name="f23" fmla="val 773240"/>
                  <a:gd name="f24" fmla="val 771106"/>
                  <a:gd name="f25" fmla="val 87571"/>
                  <a:gd name="f26" fmla="val 90179"/>
                  <a:gd name="f27" fmla="val 92787"/>
                  <a:gd name="f28" fmla="val 94904"/>
                  <a:gd name="f29" fmla="val 806187"/>
                  <a:gd name="f30" fmla="val 822541"/>
                  <a:gd name="f31" fmla="val 68561"/>
                  <a:gd name="f32" fmla="val 18000"/>
                  <a:gd name="f33" fmla="val 798928"/>
                  <a:gd name="f34" fmla="val 9"/>
                  <a:gd name="f35" fmla="val 726919"/>
                  <a:gd name="f36" fmla="val 708212"/>
                  <a:gd name="f37" fmla="val 22148"/>
                  <a:gd name="f38" fmla="val 679885"/>
                  <a:gd name="f39" fmla="val 55663"/>
                  <a:gd name="f40" fmla="val 667455"/>
                  <a:gd name="f41" fmla="val 70375"/>
                  <a:gd name="f42" fmla="val 653377"/>
                  <a:gd name="f43" fmla="val 87033"/>
                  <a:gd name="f44" fmla="val 634717"/>
                  <a:gd name="f45" fmla="val 105534"/>
                  <a:gd name="f46" fmla="val 619735"/>
                  <a:gd name="f47" fmla="val 120387"/>
                  <a:gd name="f48" fmla="val 602237"/>
                  <a:gd name="f49" fmla="val 129175"/>
                  <a:gd name="f50" fmla="val 585311"/>
                  <a:gd name="f51" fmla="val 137669"/>
                  <a:gd name="f52" fmla="val 558127"/>
                  <a:gd name="f53" fmla="val 151323"/>
                  <a:gd name="f54" fmla="val 532448"/>
                  <a:gd name="f55" fmla="val 164220"/>
                  <a:gd name="f56" fmla="val 199653"/>
                  <a:gd name="f57" fmla="val 250289"/>
                  <a:gd name="f58" fmla="val 271729"/>
                  <a:gd name="f59" fmla="val 515960"/>
                  <a:gd name="f60" fmla="val 294746"/>
                  <a:gd name="f61" fmla="val 502710"/>
                  <a:gd name="f62" fmla="val 313247"/>
                  <a:gd name="f63" fmla="val 493033"/>
                  <a:gd name="f64" fmla="val 326749"/>
                  <a:gd name="f65" fmla="val 486042"/>
                  <a:gd name="f66" fmla="val 336510"/>
                  <a:gd name="f67" fmla="val 344154"/>
                  <a:gd name="f68" fmla="val 481615"/>
                  <a:gd name="f69" fmla="val 484699"/>
                  <a:gd name="f70" fmla="val 482522"/>
                  <a:gd name="f71" fmla="val 482594"/>
                  <a:gd name="f72" fmla="val 483854"/>
                  <a:gd name="f73" fmla="val 479936"/>
                  <a:gd name="f74" fmla="val 485394"/>
                  <a:gd name="f75" fmla="val 419687"/>
                  <a:gd name="f76" fmla="val 406043"/>
                  <a:gd name="f77" fmla="val 473288"/>
                  <a:gd name="f78" fmla="val 403171"/>
                  <a:gd name="f79" fmla="val 467716"/>
                  <a:gd name="f80" fmla="val 463010"/>
                  <a:gd name="f81" fmla="val 458295"/>
                  <a:gd name="f82" fmla="val 406856"/>
                  <a:gd name="f83" fmla="val 451161"/>
                  <a:gd name="f84" fmla="val 412421"/>
                  <a:gd name="f85" fmla="val 441008"/>
                  <a:gd name="f86" fmla="val 420358"/>
                  <a:gd name="f87" fmla="val 427092"/>
                  <a:gd name="f88" fmla="val 431224"/>
                  <a:gd name="f89" fmla="val 411270"/>
                  <a:gd name="f90" fmla="val 395449"/>
                  <a:gd name="f91" fmla="val 381524"/>
                  <a:gd name="f92" fmla="val 371361"/>
                  <a:gd name="f93" fmla="val 412412"/>
                  <a:gd name="f94" fmla="val 364236"/>
                  <a:gd name="f95" fmla="val 406846"/>
                  <a:gd name="f96" fmla="val 359531"/>
                  <a:gd name="f97" fmla="val 354844"/>
                  <a:gd name="f98" fmla="val 349263"/>
                  <a:gd name="f99" fmla="val 342614"/>
                  <a:gd name="f100" fmla="val 339957"/>
                  <a:gd name="f101" fmla="val 483864"/>
                  <a:gd name="f102" fmla="val 337852"/>
                  <a:gd name="f103" fmla="val 336509"/>
                  <a:gd name="f104" fmla="val 481624"/>
                  <a:gd name="f105" fmla="val 344144"/>
                  <a:gd name="f106" fmla="val 336500"/>
                  <a:gd name="f107" fmla="val 329517"/>
                  <a:gd name="f108" fmla="val 326740"/>
                  <a:gd name="f109" fmla="val 319840"/>
                  <a:gd name="f110" fmla="val 313237"/>
                  <a:gd name="f111" fmla="val 306591"/>
                  <a:gd name="f112" fmla="val 294736"/>
                  <a:gd name="f113" fmla="val 290103"/>
                  <a:gd name="f114" fmla="val 271710"/>
                  <a:gd name="f115" fmla="val 250280"/>
                  <a:gd name="f116" fmla="val 199644"/>
                  <a:gd name="f117" fmla="val 164211"/>
                  <a:gd name="f118" fmla="val 264424"/>
                  <a:gd name="f119" fmla="val 237239"/>
                  <a:gd name="f120" fmla="val 137660"/>
                  <a:gd name="f121" fmla="val 220313"/>
                  <a:gd name="f122" fmla="val 129165"/>
                  <a:gd name="f123" fmla="val 202816"/>
                  <a:gd name="f124" fmla="val 120378"/>
                  <a:gd name="f125" fmla="val 187833"/>
                  <a:gd name="f126" fmla="val 105524"/>
                  <a:gd name="f127" fmla="val 169183"/>
                  <a:gd name="f128" fmla="val 87023"/>
                  <a:gd name="f129" fmla="val 155096"/>
                  <a:gd name="f130" fmla="val 70356"/>
                  <a:gd name="f131" fmla="val 142665"/>
                  <a:gd name="f132" fmla="val 114338"/>
                  <a:gd name="f133" fmla="val 22139"/>
                  <a:gd name="f134" fmla="val 95631"/>
                  <a:gd name="f135" fmla="val 57436"/>
                  <a:gd name="f136" fmla="val 23622"/>
                  <a:gd name="f137" fmla="val 17991"/>
                  <a:gd name="f138" fmla="val 43757"/>
                  <a:gd name="f139" fmla="val 68551"/>
                  <a:gd name="f140" fmla="val 16354"/>
                  <a:gd name="f141" fmla="val 94894"/>
                  <a:gd name="f142" fmla="val 46672"/>
                  <a:gd name="f143" fmla="val 49301"/>
                  <a:gd name="f144" fmla="val 51435"/>
                  <a:gd name="f145" fmla="val 92778"/>
                  <a:gd name="f146" fmla="val 90170"/>
                  <a:gd name="f147" fmla="val 87562"/>
                  <a:gd name="f148" fmla="val 85445"/>
                  <a:gd name="f149" fmla="val 22546"/>
                  <a:gd name="f150" fmla="val 9525"/>
                  <a:gd name="f151" fmla="val 63968"/>
                  <a:gd name="f152" fmla="val 23235"/>
                  <a:gd name="f153" fmla="val 28775"/>
                  <a:gd name="f154" fmla="val 9449"/>
                  <a:gd name="f155" fmla="val 91183"/>
                  <a:gd name="f156" fmla="val 107813"/>
                  <a:gd name="f157" fmla="val 29121"/>
                  <a:gd name="f158" fmla="val 135369"/>
                  <a:gd name="f159" fmla="val 61720"/>
                  <a:gd name="f160" fmla="val 147923"/>
                  <a:gd name="f161" fmla="val 76573"/>
                  <a:gd name="f162" fmla="val 162154"/>
                  <a:gd name="f163" fmla="val 93411"/>
                  <a:gd name="f164" fmla="val 181099"/>
                  <a:gd name="f165" fmla="val 112205"/>
                  <a:gd name="f166" fmla="val 197158"/>
                  <a:gd name="f167" fmla="val 128135"/>
                  <a:gd name="f168" fmla="val 216160"/>
                  <a:gd name="f169" fmla="val 232934"/>
                  <a:gd name="f170" fmla="val 146097"/>
                  <a:gd name="f171" fmla="val 259547"/>
                  <a:gd name="f172" fmla="val 159458"/>
                  <a:gd name="f173" fmla="val 280568"/>
                  <a:gd name="f174" fmla="val 170012"/>
                  <a:gd name="f175" fmla="val 274733"/>
                  <a:gd name="f176" fmla="val 298028"/>
                  <a:gd name="f177" fmla="val 299111"/>
                  <a:gd name="f178" fmla="val 312068"/>
                  <a:gd name="f179" fmla="val 318708"/>
                  <a:gd name="f180" fmla="val 319392"/>
                  <a:gd name="f181" fmla="val 328932"/>
                  <a:gd name="f182" fmla="val 326965"/>
                  <a:gd name="f183" fmla="val 339514"/>
                  <a:gd name="f184" fmla="val 344135"/>
                  <a:gd name="f185" fmla="val 484043"/>
                  <a:gd name="f186" fmla="val 485508"/>
                  <a:gd name="f187" fmla="val 327650"/>
                  <a:gd name="f188" fmla="val 486897"/>
                  <a:gd name="f189" fmla="val 328832"/>
                  <a:gd name="f190" fmla="val 487785"/>
                  <a:gd name="f191" fmla="val 329079"/>
                  <a:gd name="f192" fmla="val 487983"/>
                  <a:gd name="f193" fmla="val 334956"/>
                  <a:gd name="f194" fmla="val 492415"/>
                  <a:gd name="f195" fmla="val 345205"/>
                  <a:gd name="f196" fmla="val 497555"/>
                  <a:gd name="f197" fmla="val 359788"/>
                  <a:gd name="f198" fmla="val 504878"/>
                  <a:gd name="f199" fmla="val 383086"/>
                  <a:gd name="f200" fmla="val 513618"/>
                  <a:gd name="f201" fmla="val 411261"/>
                  <a:gd name="f202" fmla="val 439436"/>
                  <a:gd name="f203" fmla="val 462734"/>
                  <a:gd name="f204" fmla="val 477326"/>
                  <a:gd name="f205" fmla="val 487547"/>
                  <a:gd name="f206" fmla="val 493443"/>
                  <a:gd name="f207" fmla="val 487974"/>
                  <a:gd name="f208" fmla="val 493690"/>
                  <a:gd name="f209" fmla="val 487794"/>
                  <a:gd name="f210" fmla="val 494871"/>
                  <a:gd name="f211" fmla="val 495557"/>
                  <a:gd name="f212" fmla="val 485517"/>
                  <a:gd name="f213" fmla="val 339524"/>
                  <a:gd name="f214" fmla="val 503130"/>
                  <a:gd name="f215" fmla="val 328941"/>
                  <a:gd name="f216" fmla="val 510454"/>
                  <a:gd name="f217" fmla="val 318717"/>
                  <a:gd name="f218" fmla="val 524485"/>
                  <a:gd name="f219" fmla="val 299121"/>
                  <a:gd name="f220" fmla="val 541953"/>
                  <a:gd name="f221" fmla="val 274743"/>
                  <a:gd name="f222" fmla="val 170022"/>
                  <a:gd name="f223" fmla="val 562975"/>
                  <a:gd name="f224" fmla="val 159467"/>
                  <a:gd name="f225" fmla="val 589588"/>
                  <a:gd name="f226" fmla="val 146107"/>
                  <a:gd name="f227" fmla="val 606362"/>
                  <a:gd name="f228" fmla="val 137678"/>
                  <a:gd name="f229" fmla="val 625364"/>
                  <a:gd name="f230" fmla="val 128145"/>
                  <a:gd name="f231" fmla="val 641423"/>
                  <a:gd name="f232" fmla="val 112214"/>
                  <a:gd name="f233" fmla="val 660397"/>
                  <a:gd name="f234" fmla="val 674627"/>
                  <a:gd name="f235" fmla="val 76583"/>
                  <a:gd name="f236" fmla="val 354797"/>
                  <a:gd name="f237" fmla="val 412610"/>
                  <a:gd name="f238" fmla="val 356502"/>
                  <a:gd name="f239" fmla="val 412809"/>
                  <a:gd name="f240" fmla="val 361693"/>
                  <a:gd name="f241" fmla="val 416862"/>
                  <a:gd name="f242" fmla="val 365484"/>
                  <a:gd name="f243" fmla="val 419829"/>
                  <a:gd name="f244" fmla="val 376742"/>
                  <a:gd name="f245" fmla="val 428626"/>
                  <a:gd name="f246" fmla="val 392163"/>
                  <a:gd name="f247" fmla="val 440664"/>
                  <a:gd name="f248" fmla="val 411290"/>
                  <a:gd name="f249" fmla="val 430406"/>
                  <a:gd name="f250" fmla="val 445818"/>
                  <a:gd name="f251" fmla="val 428635"/>
                  <a:gd name="f252" fmla="val 457076"/>
                  <a:gd name="f253" fmla="val 419839"/>
                  <a:gd name="f254" fmla="val 460877"/>
                  <a:gd name="f255" fmla="val 416872"/>
                  <a:gd name="f256" fmla="val 466087"/>
                  <a:gd name="f257" fmla="val 467735"/>
                  <a:gd name="f258" fmla="val 468744"/>
                  <a:gd name="f259" fmla="val 470430"/>
                  <a:gd name="f260" fmla="val 419678"/>
                  <a:gd name="f261" fmla="val 490374"/>
                  <a:gd name="f262" fmla="val 456686"/>
                  <a:gd name="f263" fmla="val 496941"/>
                  <a:gd name="f264" fmla="val 436026"/>
                  <a:gd name="f265" fmla="val 504179"/>
                  <a:gd name="f266" fmla="val 386563"/>
                  <a:gd name="f267" fmla="val 365903"/>
                  <a:gd name="f268" fmla="val 352158"/>
                  <a:gd name="f269" fmla="val 352149"/>
                  <a:gd name="f270" fmla="val 353835"/>
                  <a:gd name="f271" fmla="+- 0 0 -90"/>
                  <a:gd name="f272" fmla="*/ f3 1 822540"/>
                  <a:gd name="f273" fmla="*/ f4 1 513617"/>
                  <a:gd name="f274" fmla="+- f7 0 f5"/>
                  <a:gd name="f275" fmla="+- f6 0 f5"/>
                  <a:gd name="f276" fmla="*/ f271 f0 1"/>
                  <a:gd name="f277" fmla="*/ f275 1 822540"/>
                  <a:gd name="f278" fmla="*/ f274 1 513617"/>
                  <a:gd name="f279" fmla="*/ 687181 f275 1"/>
                  <a:gd name="f280" fmla="*/ 61729 f274 1"/>
                  <a:gd name="f281" fmla="*/ 765115 f275 1"/>
                  <a:gd name="f282" fmla="*/ 9458 f274 1"/>
                  <a:gd name="f283" fmla="*/ 813016 f275 1"/>
                  <a:gd name="f284" fmla="*/ 43767 f274 1"/>
                  <a:gd name="f285" fmla="*/ 775868 f275 1"/>
                  <a:gd name="f286" fmla="*/ 85455 f274 1"/>
                  <a:gd name="f287" fmla="*/ 771106 f275 1"/>
                  <a:gd name="f288" fmla="*/ 90179 f274 1"/>
                  <a:gd name="f289" fmla="*/ 94904 f274 1"/>
                  <a:gd name="f290" fmla="*/ 822541 f275 1"/>
                  <a:gd name="f291" fmla="*/ 9 f274 1"/>
                  <a:gd name="f292" fmla="*/ 679885 f275 1"/>
                  <a:gd name="f293" fmla="*/ 55663 f274 1"/>
                  <a:gd name="f294" fmla="*/ 634717 f275 1"/>
                  <a:gd name="f295" fmla="*/ 105534 f274 1"/>
                  <a:gd name="f296" fmla="*/ 585311 f275 1"/>
                  <a:gd name="f297" fmla="*/ 137669 f274 1"/>
                  <a:gd name="f298" fmla="*/ 532448 f275 1"/>
                  <a:gd name="f299" fmla="*/ 199653 f274 1"/>
                  <a:gd name="f300" fmla="*/ 250289 f274 1"/>
                  <a:gd name="f301" fmla="*/ 502710 f275 1"/>
                  <a:gd name="f302" fmla="*/ 313247 f274 1"/>
                  <a:gd name="f303" fmla="*/ 486042 f275 1"/>
                  <a:gd name="f304" fmla="*/ 344154 f274 1"/>
                  <a:gd name="f305" fmla="*/ 481615 f274 1"/>
                  <a:gd name="f306" fmla="*/ 479936 f275 1"/>
                  <a:gd name="f307" fmla="*/ 485394 f274 1"/>
                  <a:gd name="f308" fmla="*/ 419687 f274 1"/>
                  <a:gd name="f309" fmla="*/ 467716 f275 1"/>
                  <a:gd name="f310" fmla="*/ 403171 f274 1"/>
                  <a:gd name="f311" fmla="*/ 451161 f275 1"/>
                  <a:gd name="f312" fmla="*/ 412421 f274 1"/>
                  <a:gd name="f313" fmla="*/ 411270 f275 1"/>
                  <a:gd name="f314" fmla="*/ 431224 f274 1"/>
                  <a:gd name="f315" fmla="*/ 371361 f275 1"/>
                  <a:gd name="f316" fmla="*/ 412412 f274 1"/>
                  <a:gd name="f317" fmla="*/ 354844 f275 1"/>
                  <a:gd name="f318" fmla="*/ 342614 f275 1"/>
                  <a:gd name="f319" fmla="*/ 336509 f275 1"/>
                  <a:gd name="f320" fmla="*/ 481624 f274 1"/>
                  <a:gd name="f321" fmla="*/ 344144 f274 1"/>
                  <a:gd name="f322" fmla="*/ 319840 f275 1"/>
                  <a:gd name="f323" fmla="*/ 313237 f274 1"/>
                  <a:gd name="f324" fmla="*/ 290103 f275 1"/>
                  <a:gd name="f325" fmla="*/ 250280 f274 1"/>
                  <a:gd name="f326" fmla="*/ 199644 f274 1"/>
                  <a:gd name="f327" fmla="*/ 237239 f275 1"/>
                  <a:gd name="f328" fmla="*/ 137660 f274 1"/>
                  <a:gd name="f329" fmla="*/ 187833 f275 1"/>
                  <a:gd name="f330" fmla="*/ 105524 f274 1"/>
                  <a:gd name="f331" fmla="*/ 142665 f275 1"/>
                  <a:gd name="f332" fmla="*/ 57436 f275 1"/>
                  <a:gd name="f333" fmla="*/ 0 f274 1"/>
                  <a:gd name="f334" fmla="*/ 0 f275 1"/>
                  <a:gd name="f335" fmla="*/ 43757 f274 1"/>
                  <a:gd name="f336" fmla="*/ 46672 f275 1"/>
                  <a:gd name="f337" fmla="*/ 94894 f274 1"/>
                  <a:gd name="f338" fmla="*/ 51435 f275 1"/>
                  <a:gd name="f339" fmla="*/ 90170 f274 1"/>
                  <a:gd name="f340" fmla="*/ 85445 f274 1"/>
                  <a:gd name="f341" fmla="*/ 9525 f275 1"/>
                  <a:gd name="f342" fmla="*/ 9449 f274 1"/>
                  <a:gd name="f343" fmla="*/ 135369 f275 1"/>
                  <a:gd name="f344" fmla="*/ 61720 f274 1"/>
                  <a:gd name="f345" fmla="*/ 181099 f275 1"/>
                  <a:gd name="f346" fmla="*/ 112205 f274 1"/>
                  <a:gd name="f347" fmla="*/ 232934 f275 1"/>
                  <a:gd name="f348" fmla="*/ 146097 f274 1"/>
                  <a:gd name="f349" fmla="*/ 280568 f275 1"/>
                  <a:gd name="f350" fmla="*/ 312068 f275 1"/>
                  <a:gd name="f351" fmla="*/ 318708 f274 1"/>
                  <a:gd name="f352" fmla="*/ 326965 f275 1"/>
                  <a:gd name="f353" fmla="*/ 344135 f274 1"/>
                  <a:gd name="f354" fmla="*/ 484043 f274 1"/>
                  <a:gd name="f355" fmla="*/ 328832 f275 1"/>
                  <a:gd name="f356" fmla="*/ 487785 f274 1"/>
                  <a:gd name="f357" fmla="*/ 345205 f275 1"/>
                  <a:gd name="f358" fmla="*/ 497555 f274 1"/>
                  <a:gd name="f359" fmla="*/ 411261 f275 1"/>
                  <a:gd name="f360" fmla="*/ 513618 f274 1"/>
                  <a:gd name="f361" fmla="*/ 477326 f275 1"/>
                  <a:gd name="f362" fmla="*/ 493690 f275 1"/>
                  <a:gd name="f363" fmla="*/ 487794 f274 1"/>
                  <a:gd name="f364" fmla="*/ 495557 f275 1"/>
                  <a:gd name="f365" fmla="*/ 510454 f275 1"/>
                  <a:gd name="f366" fmla="*/ 318717 f274 1"/>
                  <a:gd name="f367" fmla="*/ 541953 f275 1"/>
                  <a:gd name="f368" fmla="*/ 589588 f275 1"/>
                  <a:gd name="f369" fmla="*/ 146107 f274 1"/>
                  <a:gd name="f370" fmla="*/ 641423 f275 1"/>
                  <a:gd name="f371" fmla="*/ 112214 f274 1"/>
                  <a:gd name="f372" fmla="*/ 354797 f275 1"/>
                  <a:gd name="f373" fmla="*/ 412610 f274 1"/>
                  <a:gd name="f374" fmla="*/ 365484 f275 1"/>
                  <a:gd name="f375" fmla="*/ 419829 f274 1"/>
                  <a:gd name="f376" fmla="*/ 411290 f275 1"/>
                  <a:gd name="f377" fmla="*/ 440664 f274 1"/>
                  <a:gd name="f378" fmla="*/ 457076 f275 1"/>
                  <a:gd name="f379" fmla="*/ 419839 f274 1"/>
                  <a:gd name="f380" fmla="*/ 467735 f275 1"/>
                  <a:gd name="f381" fmla="*/ 470430 f275 1"/>
                  <a:gd name="f382" fmla="*/ 419678 f274 1"/>
                  <a:gd name="f383" fmla="*/ 490374 f274 1"/>
                  <a:gd name="f384" fmla="*/ 504179 f274 1"/>
                  <a:gd name="f385" fmla="*/ 352158 f275 1"/>
                  <a:gd name="f386" fmla="*/ f276 1 f2"/>
                  <a:gd name="f387" fmla="*/ f279 1 822540"/>
                  <a:gd name="f388" fmla="*/ f280 1 513617"/>
                  <a:gd name="f389" fmla="*/ f281 1 822540"/>
                  <a:gd name="f390" fmla="*/ f282 1 513617"/>
                  <a:gd name="f391" fmla="*/ f283 1 822540"/>
                  <a:gd name="f392" fmla="*/ f284 1 513617"/>
                  <a:gd name="f393" fmla="*/ f285 1 822540"/>
                  <a:gd name="f394" fmla="*/ f286 1 513617"/>
                  <a:gd name="f395" fmla="*/ f287 1 822540"/>
                  <a:gd name="f396" fmla="*/ f288 1 513617"/>
                  <a:gd name="f397" fmla="*/ f289 1 513617"/>
                  <a:gd name="f398" fmla="*/ f290 1 822540"/>
                  <a:gd name="f399" fmla="*/ f291 1 513617"/>
                  <a:gd name="f400" fmla="*/ f292 1 822540"/>
                  <a:gd name="f401" fmla="*/ f293 1 513617"/>
                  <a:gd name="f402" fmla="*/ f294 1 822540"/>
                  <a:gd name="f403" fmla="*/ f295 1 513617"/>
                  <a:gd name="f404" fmla="*/ f296 1 822540"/>
                  <a:gd name="f405" fmla="*/ f297 1 513617"/>
                  <a:gd name="f406" fmla="*/ f298 1 822540"/>
                  <a:gd name="f407" fmla="*/ f299 1 513617"/>
                  <a:gd name="f408" fmla="*/ f300 1 513617"/>
                  <a:gd name="f409" fmla="*/ f301 1 822540"/>
                  <a:gd name="f410" fmla="*/ f302 1 513617"/>
                  <a:gd name="f411" fmla="*/ f303 1 822540"/>
                  <a:gd name="f412" fmla="*/ f304 1 513617"/>
                  <a:gd name="f413" fmla="*/ f305 1 513617"/>
                  <a:gd name="f414" fmla="*/ f306 1 822540"/>
                  <a:gd name="f415" fmla="*/ f307 1 513617"/>
                  <a:gd name="f416" fmla="*/ f308 1 513617"/>
                  <a:gd name="f417" fmla="*/ f309 1 822540"/>
                  <a:gd name="f418" fmla="*/ f310 1 513617"/>
                  <a:gd name="f419" fmla="*/ f311 1 822540"/>
                  <a:gd name="f420" fmla="*/ f312 1 513617"/>
                  <a:gd name="f421" fmla="*/ f313 1 822540"/>
                  <a:gd name="f422" fmla="*/ f314 1 513617"/>
                  <a:gd name="f423" fmla="*/ f315 1 822540"/>
                  <a:gd name="f424" fmla="*/ f316 1 513617"/>
                  <a:gd name="f425" fmla="*/ f317 1 822540"/>
                  <a:gd name="f426" fmla="*/ f318 1 822540"/>
                  <a:gd name="f427" fmla="*/ f319 1 822540"/>
                  <a:gd name="f428" fmla="*/ f320 1 513617"/>
                  <a:gd name="f429" fmla="*/ f321 1 513617"/>
                  <a:gd name="f430" fmla="*/ f322 1 822540"/>
                  <a:gd name="f431" fmla="*/ f323 1 513617"/>
                  <a:gd name="f432" fmla="*/ f324 1 822540"/>
                  <a:gd name="f433" fmla="*/ f325 1 513617"/>
                  <a:gd name="f434" fmla="*/ f326 1 513617"/>
                  <a:gd name="f435" fmla="*/ f327 1 822540"/>
                  <a:gd name="f436" fmla="*/ f328 1 513617"/>
                  <a:gd name="f437" fmla="*/ f329 1 822540"/>
                  <a:gd name="f438" fmla="*/ f330 1 513617"/>
                  <a:gd name="f439" fmla="*/ f331 1 822540"/>
                  <a:gd name="f440" fmla="*/ f332 1 822540"/>
                  <a:gd name="f441" fmla="*/ f333 1 513617"/>
                  <a:gd name="f442" fmla="*/ f334 1 822540"/>
                  <a:gd name="f443" fmla="*/ f335 1 513617"/>
                  <a:gd name="f444" fmla="*/ f336 1 822540"/>
                  <a:gd name="f445" fmla="*/ f337 1 513617"/>
                  <a:gd name="f446" fmla="*/ f338 1 822540"/>
                  <a:gd name="f447" fmla="*/ f339 1 513617"/>
                  <a:gd name="f448" fmla="*/ f340 1 513617"/>
                  <a:gd name="f449" fmla="*/ f341 1 822540"/>
                  <a:gd name="f450" fmla="*/ f342 1 513617"/>
                  <a:gd name="f451" fmla="*/ f343 1 822540"/>
                  <a:gd name="f452" fmla="*/ f344 1 513617"/>
                  <a:gd name="f453" fmla="*/ f345 1 822540"/>
                  <a:gd name="f454" fmla="*/ f346 1 513617"/>
                  <a:gd name="f455" fmla="*/ f347 1 822540"/>
                  <a:gd name="f456" fmla="*/ f348 1 513617"/>
                  <a:gd name="f457" fmla="*/ f349 1 822540"/>
                  <a:gd name="f458" fmla="*/ f350 1 822540"/>
                  <a:gd name="f459" fmla="*/ f351 1 513617"/>
                  <a:gd name="f460" fmla="*/ f352 1 822540"/>
                  <a:gd name="f461" fmla="*/ f353 1 513617"/>
                  <a:gd name="f462" fmla="*/ f354 1 513617"/>
                  <a:gd name="f463" fmla="*/ f355 1 822540"/>
                  <a:gd name="f464" fmla="*/ f356 1 513617"/>
                  <a:gd name="f465" fmla="*/ f357 1 822540"/>
                  <a:gd name="f466" fmla="*/ f358 1 513617"/>
                  <a:gd name="f467" fmla="*/ f359 1 822540"/>
                  <a:gd name="f468" fmla="*/ f360 1 513617"/>
                  <a:gd name="f469" fmla="*/ f361 1 822540"/>
                  <a:gd name="f470" fmla="*/ f362 1 822540"/>
                  <a:gd name="f471" fmla="*/ f363 1 513617"/>
                  <a:gd name="f472" fmla="*/ f364 1 822540"/>
                  <a:gd name="f473" fmla="*/ f365 1 822540"/>
                  <a:gd name="f474" fmla="*/ f366 1 513617"/>
                  <a:gd name="f475" fmla="*/ f367 1 822540"/>
                  <a:gd name="f476" fmla="*/ f368 1 822540"/>
                  <a:gd name="f477" fmla="*/ f369 1 513617"/>
                  <a:gd name="f478" fmla="*/ f370 1 822540"/>
                  <a:gd name="f479" fmla="*/ f371 1 513617"/>
                  <a:gd name="f480" fmla="*/ f372 1 822540"/>
                  <a:gd name="f481" fmla="*/ f373 1 513617"/>
                  <a:gd name="f482" fmla="*/ f374 1 822540"/>
                  <a:gd name="f483" fmla="*/ f375 1 513617"/>
                  <a:gd name="f484" fmla="*/ f376 1 822540"/>
                  <a:gd name="f485" fmla="*/ f377 1 513617"/>
                  <a:gd name="f486" fmla="*/ f378 1 822540"/>
                  <a:gd name="f487" fmla="*/ f379 1 513617"/>
                  <a:gd name="f488" fmla="*/ f380 1 822540"/>
                  <a:gd name="f489" fmla="*/ f381 1 822540"/>
                  <a:gd name="f490" fmla="*/ f382 1 513617"/>
                  <a:gd name="f491" fmla="*/ f383 1 513617"/>
                  <a:gd name="f492" fmla="*/ f384 1 513617"/>
                  <a:gd name="f493" fmla="*/ f385 1 822540"/>
                  <a:gd name="f494" fmla="*/ f5 1 f277"/>
                  <a:gd name="f495" fmla="*/ f6 1 f277"/>
                  <a:gd name="f496" fmla="*/ f5 1 f278"/>
                  <a:gd name="f497" fmla="*/ f7 1 f278"/>
                  <a:gd name="f498" fmla="+- f386 0 f1"/>
                  <a:gd name="f499" fmla="*/ f387 1 f277"/>
                  <a:gd name="f500" fmla="*/ f388 1 f278"/>
                  <a:gd name="f501" fmla="*/ f389 1 f277"/>
                  <a:gd name="f502" fmla="*/ f390 1 f278"/>
                  <a:gd name="f503" fmla="*/ f391 1 f277"/>
                  <a:gd name="f504" fmla="*/ f392 1 f278"/>
                  <a:gd name="f505" fmla="*/ f393 1 f277"/>
                  <a:gd name="f506" fmla="*/ f394 1 f278"/>
                  <a:gd name="f507" fmla="*/ f395 1 f277"/>
                  <a:gd name="f508" fmla="*/ f396 1 f278"/>
                  <a:gd name="f509" fmla="*/ f397 1 f278"/>
                  <a:gd name="f510" fmla="*/ f398 1 f277"/>
                  <a:gd name="f511" fmla="*/ f399 1 f278"/>
                  <a:gd name="f512" fmla="*/ f400 1 f277"/>
                  <a:gd name="f513" fmla="*/ f401 1 f278"/>
                  <a:gd name="f514" fmla="*/ f402 1 f277"/>
                  <a:gd name="f515" fmla="*/ f403 1 f278"/>
                  <a:gd name="f516" fmla="*/ f404 1 f277"/>
                  <a:gd name="f517" fmla="*/ f405 1 f278"/>
                  <a:gd name="f518" fmla="*/ f406 1 f277"/>
                  <a:gd name="f519" fmla="*/ f407 1 f278"/>
                  <a:gd name="f520" fmla="*/ f408 1 f278"/>
                  <a:gd name="f521" fmla="*/ f409 1 f277"/>
                  <a:gd name="f522" fmla="*/ f410 1 f278"/>
                  <a:gd name="f523" fmla="*/ f411 1 f277"/>
                  <a:gd name="f524" fmla="*/ f412 1 f278"/>
                  <a:gd name="f525" fmla="*/ f413 1 f278"/>
                  <a:gd name="f526" fmla="*/ f414 1 f277"/>
                  <a:gd name="f527" fmla="*/ f415 1 f278"/>
                  <a:gd name="f528" fmla="*/ f416 1 f278"/>
                  <a:gd name="f529" fmla="*/ f417 1 f277"/>
                  <a:gd name="f530" fmla="*/ f418 1 f278"/>
                  <a:gd name="f531" fmla="*/ f419 1 f277"/>
                  <a:gd name="f532" fmla="*/ f420 1 f278"/>
                  <a:gd name="f533" fmla="*/ f421 1 f277"/>
                  <a:gd name="f534" fmla="*/ f422 1 f278"/>
                  <a:gd name="f535" fmla="*/ f423 1 f277"/>
                  <a:gd name="f536" fmla="*/ f424 1 f278"/>
                  <a:gd name="f537" fmla="*/ f425 1 f277"/>
                  <a:gd name="f538" fmla="*/ f426 1 f277"/>
                  <a:gd name="f539" fmla="*/ f427 1 f277"/>
                  <a:gd name="f540" fmla="*/ f428 1 f278"/>
                  <a:gd name="f541" fmla="*/ f429 1 f278"/>
                  <a:gd name="f542" fmla="*/ f430 1 f277"/>
                  <a:gd name="f543" fmla="*/ f431 1 f278"/>
                  <a:gd name="f544" fmla="*/ f432 1 f277"/>
                  <a:gd name="f545" fmla="*/ f433 1 f278"/>
                  <a:gd name="f546" fmla="*/ f434 1 f278"/>
                  <a:gd name="f547" fmla="*/ f435 1 f277"/>
                  <a:gd name="f548" fmla="*/ f436 1 f278"/>
                  <a:gd name="f549" fmla="*/ f437 1 f277"/>
                  <a:gd name="f550" fmla="*/ f438 1 f278"/>
                  <a:gd name="f551" fmla="*/ f439 1 f277"/>
                  <a:gd name="f552" fmla="*/ f440 1 f277"/>
                  <a:gd name="f553" fmla="*/ f441 1 f278"/>
                  <a:gd name="f554" fmla="*/ f442 1 f277"/>
                  <a:gd name="f555" fmla="*/ f443 1 f278"/>
                  <a:gd name="f556" fmla="*/ f444 1 f277"/>
                  <a:gd name="f557" fmla="*/ f445 1 f278"/>
                  <a:gd name="f558" fmla="*/ f446 1 f277"/>
                  <a:gd name="f559" fmla="*/ f447 1 f278"/>
                  <a:gd name="f560" fmla="*/ f448 1 f278"/>
                  <a:gd name="f561" fmla="*/ f449 1 f277"/>
                  <a:gd name="f562" fmla="*/ f450 1 f278"/>
                  <a:gd name="f563" fmla="*/ f451 1 f277"/>
                  <a:gd name="f564" fmla="*/ f452 1 f278"/>
                  <a:gd name="f565" fmla="*/ f453 1 f277"/>
                  <a:gd name="f566" fmla="*/ f454 1 f278"/>
                  <a:gd name="f567" fmla="*/ f455 1 f277"/>
                  <a:gd name="f568" fmla="*/ f456 1 f278"/>
                  <a:gd name="f569" fmla="*/ f457 1 f277"/>
                  <a:gd name="f570" fmla="*/ f458 1 f277"/>
                  <a:gd name="f571" fmla="*/ f459 1 f278"/>
                  <a:gd name="f572" fmla="*/ f460 1 f277"/>
                  <a:gd name="f573" fmla="*/ f461 1 f278"/>
                  <a:gd name="f574" fmla="*/ f462 1 f278"/>
                  <a:gd name="f575" fmla="*/ f463 1 f277"/>
                  <a:gd name="f576" fmla="*/ f464 1 f278"/>
                  <a:gd name="f577" fmla="*/ f465 1 f277"/>
                  <a:gd name="f578" fmla="*/ f466 1 f278"/>
                  <a:gd name="f579" fmla="*/ f467 1 f277"/>
                  <a:gd name="f580" fmla="*/ f468 1 f278"/>
                  <a:gd name="f581" fmla="*/ f469 1 f277"/>
                  <a:gd name="f582" fmla="*/ f470 1 f277"/>
                  <a:gd name="f583" fmla="*/ f471 1 f278"/>
                  <a:gd name="f584" fmla="*/ f472 1 f277"/>
                  <a:gd name="f585" fmla="*/ f473 1 f277"/>
                  <a:gd name="f586" fmla="*/ f474 1 f278"/>
                  <a:gd name="f587" fmla="*/ f475 1 f277"/>
                  <a:gd name="f588" fmla="*/ f476 1 f277"/>
                  <a:gd name="f589" fmla="*/ f477 1 f278"/>
                  <a:gd name="f590" fmla="*/ f478 1 f277"/>
                  <a:gd name="f591" fmla="*/ f479 1 f278"/>
                  <a:gd name="f592" fmla="*/ f480 1 f277"/>
                  <a:gd name="f593" fmla="*/ f481 1 f278"/>
                  <a:gd name="f594" fmla="*/ f482 1 f277"/>
                  <a:gd name="f595" fmla="*/ f483 1 f278"/>
                  <a:gd name="f596" fmla="*/ f484 1 f277"/>
                  <a:gd name="f597" fmla="*/ f485 1 f278"/>
                  <a:gd name="f598" fmla="*/ f486 1 f277"/>
                  <a:gd name="f599" fmla="*/ f487 1 f278"/>
                  <a:gd name="f600" fmla="*/ f488 1 f277"/>
                  <a:gd name="f601" fmla="*/ f489 1 f277"/>
                  <a:gd name="f602" fmla="*/ f490 1 f278"/>
                  <a:gd name="f603" fmla="*/ f491 1 f278"/>
                  <a:gd name="f604" fmla="*/ f492 1 f278"/>
                  <a:gd name="f605" fmla="*/ f493 1 f277"/>
                  <a:gd name="f606" fmla="*/ f494 f272 1"/>
                  <a:gd name="f607" fmla="*/ f495 f272 1"/>
                  <a:gd name="f608" fmla="*/ f497 f273 1"/>
                  <a:gd name="f609" fmla="*/ f496 f273 1"/>
                  <a:gd name="f610" fmla="*/ f499 f272 1"/>
                  <a:gd name="f611" fmla="*/ f500 f273 1"/>
                  <a:gd name="f612" fmla="*/ f501 f272 1"/>
                  <a:gd name="f613" fmla="*/ f502 f273 1"/>
                  <a:gd name="f614" fmla="*/ f503 f272 1"/>
                  <a:gd name="f615" fmla="*/ f504 f273 1"/>
                  <a:gd name="f616" fmla="*/ f505 f272 1"/>
                  <a:gd name="f617" fmla="*/ f506 f273 1"/>
                  <a:gd name="f618" fmla="*/ f507 f272 1"/>
                  <a:gd name="f619" fmla="*/ f508 f273 1"/>
                  <a:gd name="f620" fmla="*/ f509 f273 1"/>
                  <a:gd name="f621" fmla="*/ f510 f272 1"/>
                  <a:gd name="f622" fmla="*/ f511 f273 1"/>
                  <a:gd name="f623" fmla="*/ f512 f272 1"/>
                  <a:gd name="f624" fmla="*/ f513 f273 1"/>
                  <a:gd name="f625" fmla="*/ f514 f272 1"/>
                  <a:gd name="f626" fmla="*/ f515 f273 1"/>
                  <a:gd name="f627" fmla="*/ f516 f272 1"/>
                  <a:gd name="f628" fmla="*/ f517 f273 1"/>
                  <a:gd name="f629" fmla="*/ f518 f272 1"/>
                  <a:gd name="f630" fmla="*/ f519 f273 1"/>
                  <a:gd name="f631" fmla="*/ f520 f273 1"/>
                  <a:gd name="f632" fmla="*/ f521 f272 1"/>
                  <a:gd name="f633" fmla="*/ f522 f273 1"/>
                  <a:gd name="f634" fmla="*/ f523 f272 1"/>
                  <a:gd name="f635" fmla="*/ f524 f273 1"/>
                  <a:gd name="f636" fmla="*/ f525 f273 1"/>
                  <a:gd name="f637" fmla="*/ f526 f272 1"/>
                  <a:gd name="f638" fmla="*/ f527 f273 1"/>
                  <a:gd name="f639" fmla="*/ f528 f273 1"/>
                  <a:gd name="f640" fmla="*/ f529 f272 1"/>
                  <a:gd name="f641" fmla="*/ f530 f273 1"/>
                  <a:gd name="f642" fmla="*/ f531 f272 1"/>
                  <a:gd name="f643" fmla="*/ f532 f273 1"/>
                  <a:gd name="f644" fmla="*/ f533 f272 1"/>
                  <a:gd name="f645" fmla="*/ f534 f273 1"/>
                  <a:gd name="f646" fmla="*/ f535 f272 1"/>
                  <a:gd name="f647" fmla="*/ f536 f273 1"/>
                  <a:gd name="f648" fmla="*/ f537 f272 1"/>
                  <a:gd name="f649" fmla="*/ f538 f272 1"/>
                  <a:gd name="f650" fmla="*/ f539 f272 1"/>
                  <a:gd name="f651" fmla="*/ f540 f273 1"/>
                  <a:gd name="f652" fmla="*/ f541 f273 1"/>
                  <a:gd name="f653" fmla="*/ f542 f272 1"/>
                  <a:gd name="f654" fmla="*/ f543 f273 1"/>
                  <a:gd name="f655" fmla="*/ f544 f272 1"/>
                  <a:gd name="f656" fmla="*/ f545 f273 1"/>
                  <a:gd name="f657" fmla="*/ f546 f273 1"/>
                  <a:gd name="f658" fmla="*/ f547 f272 1"/>
                  <a:gd name="f659" fmla="*/ f548 f273 1"/>
                  <a:gd name="f660" fmla="*/ f549 f272 1"/>
                  <a:gd name="f661" fmla="*/ f550 f273 1"/>
                  <a:gd name="f662" fmla="*/ f551 f272 1"/>
                  <a:gd name="f663" fmla="*/ f552 f272 1"/>
                  <a:gd name="f664" fmla="*/ f553 f273 1"/>
                  <a:gd name="f665" fmla="*/ f554 f272 1"/>
                  <a:gd name="f666" fmla="*/ f555 f273 1"/>
                  <a:gd name="f667" fmla="*/ f556 f272 1"/>
                  <a:gd name="f668" fmla="*/ f557 f273 1"/>
                  <a:gd name="f669" fmla="*/ f558 f272 1"/>
                  <a:gd name="f670" fmla="*/ f559 f273 1"/>
                  <a:gd name="f671" fmla="*/ f560 f273 1"/>
                  <a:gd name="f672" fmla="*/ f561 f272 1"/>
                  <a:gd name="f673" fmla="*/ f562 f273 1"/>
                  <a:gd name="f674" fmla="*/ f563 f272 1"/>
                  <a:gd name="f675" fmla="*/ f564 f273 1"/>
                  <a:gd name="f676" fmla="*/ f565 f272 1"/>
                  <a:gd name="f677" fmla="*/ f566 f273 1"/>
                  <a:gd name="f678" fmla="*/ f567 f272 1"/>
                  <a:gd name="f679" fmla="*/ f568 f273 1"/>
                  <a:gd name="f680" fmla="*/ f569 f272 1"/>
                  <a:gd name="f681" fmla="*/ f570 f272 1"/>
                  <a:gd name="f682" fmla="*/ f571 f273 1"/>
                  <a:gd name="f683" fmla="*/ f572 f272 1"/>
                  <a:gd name="f684" fmla="*/ f573 f273 1"/>
                  <a:gd name="f685" fmla="*/ f574 f273 1"/>
                  <a:gd name="f686" fmla="*/ f575 f272 1"/>
                  <a:gd name="f687" fmla="*/ f576 f273 1"/>
                  <a:gd name="f688" fmla="*/ f577 f272 1"/>
                  <a:gd name="f689" fmla="*/ f578 f273 1"/>
                  <a:gd name="f690" fmla="*/ f579 f272 1"/>
                  <a:gd name="f691" fmla="*/ f580 f273 1"/>
                  <a:gd name="f692" fmla="*/ f581 f272 1"/>
                  <a:gd name="f693" fmla="*/ f582 f272 1"/>
                  <a:gd name="f694" fmla="*/ f583 f273 1"/>
                  <a:gd name="f695" fmla="*/ f584 f272 1"/>
                  <a:gd name="f696" fmla="*/ f585 f272 1"/>
                  <a:gd name="f697" fmla="*/ f586 f273 1"/>
                  <a:gd name="f698" fmla="*/ f587 f272 1"/>
                  <a:gd name="f699" fmla="*/ f588 f272 1"/>
                  <a:gd name="f700" fmla="*/ f589 f273 1"/>
                  <a:gd name="f701" fmla="*/ f590 f272 1"/>
                  <a:gd name="f702" fmla="*/ f591 f273 1"/>
                  <a:gd name="f703" fmla="*/ f592 f272 1"/>
                  <a:gd name="f704" fmla="*/ f593 f273 1"/>
                  <a:gd name="f705" fmla="*/ f594 f272 1"/>
                  <a:gd name="f706" fmla="*/ f595 f273 1"/>
                  <a:gd name="f707" fmla="*/ f596 f272 1"/>
                  <a:gd name="f708" fmla="*/ f597 f273 1"/>
                  <a:gd name="f709" fmla="*/ f598 f272 1"/>
                  <a:gd name="f710" fmla="*/ f599 f273 1"/>
                  <a:gd name="f711" fmla="*/ f600 f272 1"/>
                  <a:gd name="f712" fmla="*/ f601 f272 1"/>
                  <a:gd name="f713" fmla="*/ f602 f273 1"/>
                  <a:gd name="f714" fmla="*/ f603 f273 1"/>
                  <a:gd name="f715" fmla="*/ f604 f273 1"/>
                  <a:gd name="f716" fmla="*/ f605 f272 1"/>
                </a:gdLst>
                <a:ahLst/>
                <a:cxnLst>
                  <a:cxn ang="3cd4">
                    <a:pos x="hc" y="t"/>
                  </a:cxn>
                  <a:cxn ang="0">
                    <a:pos x="r" y="vc"/>
                  </a:cxn>
                  <a:cxn ang="cd4">
                    <a:pos x="hc" y="b"/>
                  </a:cxn>
                  <a:cxn ang="cd2">
                    <a:pos x="l" y="vc"/>
                  </a:cxn>
                  <a:cxn ang="f498">
                    <a:pos x="f610" y="f611"/>
                  </a:cxn>
                  <a:cxn ang="f498">
                    <a:pos x="f612" y="f613"/>
                  </a:cxn>
                  <a:cxn ang="f498">
                    <a:pos x="f614" y="f615"/>
                  </a:cxn>
                  <a:cxn ang="f498">
                    <a:pos x="f616" y="f617"/>
                  </a:cxn>
                  <a:cxn ang="f498">
                    <a:pos x="f618" y="f619"/>
                  </a:cxn>
                  <a:cxn ang="f498">
                    <a:pos x="f616" y="f620"/>
                  </a:cxn>
                  <a:cxn ang="f498">
                    <a:pos x="f621" y="f615"/>
                  </a:cxn>
                  <a:cxn ang="f498">
                    <a:pos x="f612" y="f622"/>
                  </a:cxn>
                  <a:cxn ang="f498">
                    <a:pos x="f623" y="f624"/>
                  </a:cxn>
                  <a:cxn ang="f498">
                    <a:pos x="f625" y="f626"/>
                  </a:cxn>
                  <a:cxn ang="f498">
                    <a:pos x="f627" y="f628"/>
                  </a:cxn>
                  <a:cxn ang="f498">
                    <a:pos x="f629" y="f630"/>
                  </a:cxn>
                  <a:cxn ang="f498">
                    <a:pos x="f629" y="f631"/>
                  </a:cxn>
                  <a:cxn ang="f498">
                    <a:pos x="f632" y="f633"/>
                  </a:cxn>
                  <a:cxn ang="f498">
                    <a:pos x="f634" y="f635"/>
                  </a:cxn>
                  <a:cxn ang="f498">
                    <a:pos x="f634" y="f636"/>
                  </a:cxn>
                  <a:cxn ang="f498">
                    <a:pos x="f637" y="f638"/>
                  </a:cxn>
                  <a:cxn ang="f498">
                    <a:pos x="f637" y="f639"/>
                  </a:cxn>
                  <a:cxn ang="f498">
                    <a:pos x="f640" y="f641"/>
                  </a:cxn>
                  <a:cxn ang="f498">
                    <a:pos x="f642" y="f643"/>
                  </a:cxn>
                  <a:cxn ang="f498">
                    <a:pos x="f644" y="f645"/>
                  </a:cxn>
                  <a:cxn ang="f498">
                    <a:pos x="f646" y="f647"/>
                  </a:cxn>
                  <a:cxn ang="f498">
                    <a:pos x="f648" y="f641"/>
                  </a:cxn>
                  <a:cxn ang="f498">
                    <a:pos x="f649" y="f639"/>
                  </a:cxn>
                  <a:cxn ang="f498">
                    <a:pos x="f649" y="f638"/>
                  </a:cxn>
                  <a:cxn ang="f498">
                    <a:pos x="f650" y="f651"/>
                  </a:cxn>
                  <a:cxn ang="f498">
                    <a:pos x="f650" y="f652"/>
                  </a:cxn>
                  <a:cxn ang="f498">
                    <a:pos x="f653" y="f654"/>
                  </a:cxn>
                  <a:cxn ang="f498">
                    <a:pos x="f655" y="f656"/>
                  </a:cxn>
                  <a:cxn ang="f498">
                    <a:pos x="f655" y="f657"/>
                  </a:cxn>
                  <a:cxn ang="f498">
                    <a:pos x="f658" y="f659"/>
                  </a:cxn>
                  <a:cxn ang="f498">
                    <a:pos x="f660" y="f661"/>
                  </a:cxn>
                  <a:cxn ang="f498">
                    <a:pos x="f662" y="f624"/>
                  </a:cxn>
                  <a:cxn ang="f498">
                    <a:pos x="f663" y="f664"/>
                  </a:cxn>
                  <a:cxn ang="f498">
                    <a:pos x="f665" y="f666"/>
                  </a:cxn>
                  <a:cxn ang="f498">
                    <a:pos x="f667" y="f668"/>
                  </a:cxn>
                  <a:cxn ang="f498">
                    <a:pos x="f669" y="f670"/>
                  </a:cxn>
                  <a:cxn ang="f498">
                    <a:pos x="f667" y="f671"/>
                  </a:cxn>
                  <a:cxn ang="f498">
                    <a:pos x="f672" y="f666"/>
                  </a:cxn>
                  <a:cxn ang="f498">
                    <a:pos x="f663" y="f673"/>
                  </a:cxn>
                  <a:cxn ang="f498">
                    <a:pos x="f674" y="f675"/>
                  </a:cxn>
                  <a:cxn ang="f498">
                    <a:pos x="f676" y="f677"/>
                  </a:cxn>
                  <a:cxn ang="f498">
                    <a:pos x="f678" y="f679"/>
                  </a:cxn>
                  <a:cxn ang="f498">
                    <a:pos x="f680" y="f657"/>
                  </a:cxn>
                  <a:cxn ang="f498">
                    <a:pos x="f680" y="f656"/>
                  </a:cxn>
                  <a:cxn ang="f498">
                    <a:pos x="f681" y="f682"/>
                  </a:cxn>
                  <a:cxn ang="f498">
                    <a:pos x="f683" y="f684"/>
                  </a:cxn>
                  <a:cxn ang="f498">
                    <a:pos x="f683" y="f685"/>
                  </a:cxn>
                  <a:cxn ang="f498">
                    <a:pos x="f686" y="f687"/>
                  </a:cxn>
                  <a:cxn ang="f498">
                    <a:pos x="f688" y="f689"/>
                  </a:cxn>
                  <a:cxn ang="f498">
                    <a:pos x="f690" y="f691"/>
                  </a:cxn>
                  <a:cxn ang="f498">
                    <a:pos x="f692" y="f689"/>
                  </a:cxn>
                  <a:cxn ang="f498">
                    <a:pos x="f693" y="f694"/>
                  </a:cxn>
                  <a:cxn ang="f498">
                    <a:pos x="f695" y="f685"/>
                  </a:cxn>
                  <a:cxn ang="f498">
                    <a:pos x="f695" y="f652"/>
                  </a:cxn>
                  <a:cxn ang="f498">
                    <a:pos x="f696" y="f697"/>
                  </a:cxn>
                  <a:cxn ang="f498">
                    <a:pos x="f698" y="f631"/>
                  </a:cxn>
                  <a:cxn ang="f498">
                    <a:pos x="f698" y="f630"/>
                  </a:cxn>
                  <a:cxn ang="f498">
                    <a:pos x="f699" y="f700"/>
                  </a:cxn>
                  <a:cxn ang="f498">
                    <a:pos x="f701" y="f702"/>
                  </a:cxn>
                  <a:cxn ang="f498">
                    <a:pos x="f610" y="f611"/>
                  </a:cxn>
                  <a:cxn ang="f498">
                    <a:pos x="f703" y="f704"/>
                  </a:cxn>
                  <a:cxn ang="f498">
                    <a:pos x="f705" y="f706"/>
                  </a:cxn>
                  <a:cxn ang="f498">
                    <a:pos x="f707" y="f708"/>
                  </a:cxn>
                  <a:cxn ang="f498">
                    <a:pos x="f709" y="f710"/>
                  </a:cxn>
                  <a:cxn ang="f498">
                    <a:pos x="f711" y="f704"/>
                  </a:cxn>
                  <a:cxn ang="f498">
                    <a:pos x="f712" y="f713"/>
                  </a:cxn>
                  <a:cxn ang="f498">
                    <a:pos x="f712" y="f714"/>
                  </a:cxn>
                  <a:cxn ang="f498">
                    <a:pos x="f707" y="f715"/>
                  </a:cxn>
                  <a:cxn ang="f498">
                    <a:pos x="f716" y="f714"/>
                  </a:cxn>
                  <a:cxn ang="f498">
                    <a:pos x="f716" y="f713"/>
                  </a:cxn>
                  <a:cxn ang="f498">
                    <a:pos x="f703" y="f704"/>
                  </a:cxn>
                </a:cxnLst>
                <a:rect l="f606" t="f609" r="f607" b="f608"/>
                <a:pathLst>
                  <a:path w="822540" h="513617">
                    <a:moveTo>
                      <a:pt x="f8" y="f9"/>
                    </a:moveTo>
                    <a:cubicBezTo>
                      <a:pt x="f10" y="f11"/>
                      <a:pt x="f12" y="f13"/>
                      <a:pt x="f14" y="f13"/>
                    </a:cubicBezTo>
                    <a:cubicBezTo>
                      <a:pt x="f15" y="f13"/>
                      <a:pt x="f16" y="f17"/>
                      <a:pt x="f16" y="f18"/>
                    </a:cubicBezTo>
                    <a:cubicBezTo>
                      <a:pt x="f16" y="f19"/>
                      <a:pt x="f20" y="f21"/>
                      <a:pt x="f22" y="f21"/>
                    </a:cubicBezTo>
                    <a:cubicBezTo>
                      <a:pt x="f23" y="f21"/>
                      <a:pt x="f24" y="f25"/>
                      <a:pt x="f24" y="f26"/>
                    </a:cubicBezTo>
                    <a:cubicBezTo>
                      <a:pt x="f24" y="f27"/>
                      <a:pt x="f23" y="f28"/>
                      <a:pt x="f22" y="f28"/>
                    </a:cubicBezTo>
                    <a:cubicBezTo>
                      <a:pt x="f29" y="f28"/>
                      <a:pt x="f30" y="f31"/>
                      <a:pt x="f30" y="f18"/>
                    </a:cubicBezTo>
                    <a:cubicBezTo>
                      <a:pt x="f30" y="f32"/>
                      <a:pt x="f33" y="f34"/>
                      <a:pt x="f14" y="f34"/>
                    </a:cubicBezTo>
                    <a:cubicBezTo>
                      <a:pt x="f35" y="f34"/>
                      <a:pt x="f36" y="f37"/>
                      <a:pt x="f38" y="f39"/>
                    </a:cubicBezTo>
                    <a:cubicBezTo>
                      <a:pt x="f40" y="f41"/>
                      <a:pt x="f42" y="f43"/>
                      <a:pt x="f44" y="f45"/>
                    </a:cubicBezTo>
                    <a:cubicBezTo>
                      <a:pt x="f46" y="f47"/>
                      <a:pt x="f48" y="f49"/>
                      <a:pt x="f50" y="f51"/>
                    </a:cubicBezTo>
                    <a:cubicBezTo>
                      <a:pt x="f52" y="f53"/>
                      <a:pt x="f54" y="f55"/>
                      <a:pt x="f54" y="f56"/>
                    </a:cubicBezTo>
                    <a:lnTo>
                      <a:pt x="f54" y="f57"/>
                    </a:lnTo>
                    <a:cubicBezTo>
                      <a:pt x="f54" y="f58"/>
                      <a:pt x="f59" y="f60"/>
                      <a:pt x="f61" y="f62"/>
                    </a:cubicBezTo>
                    <a:cubicBezTo>
                      <a:pt x="f63" y="f64"/>
                      <a:pt x="f65" y="f66"/>
                      <a:pt x="f65" y="f67"/>
                    </a:cubicBezTo>
                    <a:lnTo>
                      <a:pt x="f65" y="f68"/>
                    </a:lnTo>
                    <a:cubicBezTo>
                      <a:pt x="f69" y="f70"/>
                      <a:pt x="f71" y="f72"/>
                      <a:pt x="f73" y="f74"/>
                    </a:cubicBezTo>
                    <a:lnTo>
                      <a:pt x="f73" y="f75"/>
                    </a:lnTo>
                    <a:cubicBezTo>
                      <a:pt x="f73" y="f76"/>
                      <a:pt x="f77" y="f78"/>
                      <a:pt x="f79" y="f78"/>
                    </a:cubicBezTo>
                    <a:cubicBezTo>
                      <a:pt x="f80" y="f78"/>
                      <a:pt x="f81" y="f82"/>
                      <a:pt x="f83" y="f84"/>
                    </a:cubicBezTo>
                    <a:cubicBezTo>
                      <a:pt x="f85" y="f86"/>
                      <a:pt x="f87" y="f88"/>
                      <a:pt x="f89" y="f88"/>
                    </a:cubicBezTo>
                    <a:cubicBezTo>
                      <a:pt x="f90" y="f88"/>
                      <a:pt x="f91" y="f86"/>
                      <a:pt x="f92" y="f93"/>
                    </a:cubicBezTo>
                    <a:cubicBezTo>
                      <a:pt x="f94" y="f95"/>
                      <a:pt x="f96" y="f78"/>
                      <a:pt x="f97" y="f78"/>
                    </a:cubicBezTo>
                    <a:cubicBezTo>
                      <a:pt x="f98" y="f78"/>
                      <a:pt x="f99" y="f76"/>
                      <a:pt x="f99" y="f75"/>
                    </a:cubicBezTo>
                    <a:lnTo>
                      <a:pt x="f99" y="f74"/>
                    </a:lnTo>
                    <a:cubicBezTo>
                      <a:pt x="f100" y="f101"/>
                      <a:pt x="f102" y="f70"/>
                      <a:pt x="f103" y="f104"/>
                    </a:cubicBezTo>
                    <a:lnTo>
                      <a:pt x="f103" y="f105"/>
                    </a:lnTo>
                    <a:cubicBezTo>
                      <a:pt x="f103" y="f106"/>
                      <a:pt x="f107" y="f108"/>
                      <a:pt x="f109" y="f110"/>
                    </a:cubicBezTo>
                    <a:cubicBezTo>
                      <a:pt x="f111" y="f112"/>
                      <a:pt x="f113" y="f114"/>
                      <a:pt x="f113" y="f115"/>
                    </a:cubicBezTo>
                    <a:lnTo>
                      <a:pt x="f113" y="f116"/>
                    </a:lnTo>
                    <a:cubicBezTo>
                      <a:pt x="f113" y="f117"/>
                      <a:pt x="f118" y="f53"/>
                      <a:pt x="f119" y="f120"/>
                    </a:cubicBezTo>
                    <a:cubicBezTo>
                      <a:pt x="f121" y="f122"/>
                      <a:pt x="f123" y="f124"/>
                      <a:pt x="f125" y="f126"/>
                    </a:cubicBezTo>
                    <a:cubicBezTo>
                      <a:pt x="f127" y="f128"/>
                      <a:pt x="f129" y="f130"/>
                      <a:pt x="f131" y="f39"/>
                    </a:cubicBezTo>
                    <a:cubicBezTo>
                      <a:pt x="f132" y="f133"/>
                      <a:pt x="f134" y="f5"/>
                      <a:pt x="f135" y="f5"/>
                    </a:cubicBezTo>
                    <a:cubicBezTo>
                      <a:pt x="f136" y="f5"/>
                      <a:pt x="f5" y="f137"/>
                      <a:pt x="f5" y="f138"/>
                    </a:cubicBezTo>
                    <a:cubicBezTo>
                      <a:pt x="f5" y="f139"/>
                      <a:pt x="f140" y="f141"/>
                      <a:pt x="f142" y="f141"/>
                    </a:cubicBezTo>
                    <a:cubicBezTo>
                      <a:pt x="f143" y="f141"/>
                      <a:pt x="f144" y="f145"/>
                      <a:pt x="f144" y="f146"/>
                    </a:cubicBezTo>
                    <a:cubicBezTo>
                      <a:pt x="f144" y="f147"/>
                      <a:pt x="f143" y="f148"/>
                      <a:pt x="f142" y="f148"/>
                    </a:cubicBezTo>
                    <a:cubicBezTo>
                      <a:pt x="f149" y="f148"/>
                      <a:pt x="f150" y="f151"/>
                      <a:pt x="f150" y="f138"/>
                    </a:cubicBezTo>
                    <a:cubicBezTo>
                      <a:pt x="f150" y="f152"/>
                      <a:pt x="f153" y="f154"/>
                      <a:pt x="f135" y="f154"/>
                    </a:cubicBezTo>
                    <a:cubicBezTo>
                      <a:pt x="f155" y="f154"/>
                      <a:pt x="f156" y="f157"/>
                      <a:pt x="f158" y="f159"/>
                    </a:cubicBezTo>
                    <a:cubicBezTo>
                      <a:pt x="f160" y="f161"/>
                      <a:pt x="f162" y="f163"/>
                      <a:pt x="f164" y="f165"/>
                    </a:cubicBezTo>
                    <a:cubicBezTo>
                      <a:pt x="f166" y="f167"/>
                      <a:pt x="f168" y="f51"/>
                      <a:pt x="f169" y="f170"/>
                    </a:cubicBezTo>
                    <a:cubicBezTo>
                      <a:pt x="f171" y="f172"/>
                      <a:pt x="f173" y="f174"/>
                      <a:pt x="f173" y="f116"/>
                    </a:cubicBezTo>
                    <a:lnTo>
                      <a:pt x="f173" y="f115"/>
                    </a:lnTo>
                    <a:cubicBezTo>
                      <a:pt x="f173" y="f175"/>
                      <a:pt x="f176" y="f177"/>
                      <a:pt x="f178" y="f179"/>
                    </a:cubicBezTo>
                    <a:cubicBezTo>
                      <a:pt x="f180" y="f181"/>
                      <a:pt x="f182" y="f183"/>
                      <a:pt x="f182" y="f184"/>
                    </a:cubicBezTo>
                    <a:lnTo>
                      <a:pt x="f182" y="f185"/>
                    </a:lnTo>
                    <a:cubicBezTo>
                      <a:pt x="f182" y="f186"/>
                      <a:pt x="f187" y="f188"/>
                      <a:pt x="f189" y="f190"/>
                    </a:cubicBezTo>
                    <a:cubicBezTo>
                      <a:pt x="f191" y="f192"/>
                      <a:pt x="f193" y="f194"/>
                      <a:pt x="f195" y="f196"/>
                    </a:cubicBezTo>
                    <a:cubicBezTo>
                      <a:pt x="f197" y="f198"/>
                      <a:pt x="f199" y="f200"/>
                      <a:pt x="f201" y="f200"/>
                    </a:cubicBezTo>
                    <a:cubicBezTo>
                      <a:pt x="f202" y="f200"/>
                      <a:pt x="f203" y="f198"/>
                      <a:pt x="f204" y="f196"/>
                    </a:cubicBezTo>
                    <a:cubicBezTo>
                      <a:pt x="f205" y="f194"/>
                      <a:pt x="f206" y="f207"/>
                      <a:pt x="f208" y="f209"/>
                    </a:cubicBezTo>
                    <a:cubicBezTo>
                      <a:pt x="f210" y="f188"/>
                      <a:pt x="f211" y="f212"/>
                      <a:pt x="f211" y="f185"/>
                    </a:cubicBezTo>
                    <a:lnTo>
                      <a:pt x="f211" y="f105"/>
                    </a:lnTo>
                    <a:cubicBezTo>
                      <a:pt x="f211" y="f213"/>
                      <a:pt x="f214" y="f215"/>
                      <a:pt x="f216" y="f217"/>
                    </a:cubicBezTo>
                    <a:cubicBezTo>
                      <a:pt x="f218" y="f219"/>
                      <a:pt x="f220" y="f221"/>
                      <a:pt x="f220" y="f57"/>
                    </a:cubicBezTo>
                    <a:lnTo>
                      <a:pt x="f220" y="f56"/>
                    </a:lnTo>
                    <a:cubicBezTo>
                      <a:pt x="f220" y="f222"/>
                      <a:pt x="f223" y="f224"/>
                      <a:pt x="f225" y="f226"/>
                    </a:cubicBezTo>
                    <a:cubicBezTo>
                      <a:pt x="f227" y="f228"/>
                      <a:pt x="f229" y="f230"/>
                      <a:pt x="f231" y="f232"/>
                    </a:cubicBezTo>
                    <a:cubicBezTo>
                      <a:pt x="f233" y="f163"/>
                      <a:pt x="f234" y="f235"/>
                      <a:pt x="f8" y="f9"/>
                    </a:cubicBezTo>
                    <a:close/>
                    <a:moveTo>
                      <a:pt x="f236" y="f237"/>
                    </a:moveTo>
                    <a:cubicBezTo>
                      <a:pt x="f238" y="f239"/>
                      <a:pt x="f240" y="f241"/>
                      <a:pt x="f242" y="f243"/>
                    </a:cubicBezTo>
                    <a:cubicBezTo>
                      <a:pt x="f244" y="f245"/>
                      <a:pt x="f246" y="f247"/>
                      <a:pt x="f248" y="f247"/>
                    </a:cubicBezTo>
                    <a:cubicBezTo>
                      <a:pt x="f249" y="f247"/>
                      <a:pt x="f250" y="f251"/>
                      <a:pt x="f252" y="f253"/>
                    </a:cubicBezTo>
                    <a:cubicBezTo>
                      <a:pt x="f254" y="f255"/>
                      <a:pt x="f256" y="f239"/>
                      <a:pt x="f257" y="f237"/>
                    </a:cubicBezTo>
                    <a:cubicBezTo>
                      <a:pt x="f258" y="f237"/>
                      <a:pt x="f259" y="f237"/>
                      <a:pt x="f259" y="f260"/>
                    </a:cubicBezTo>
                    <a:lnTo>
                      <a:pt x="f259" y="f261"/>
                    </a:lnTo>
                    <a:cubicBezTo>
                      <a:pt x="f262" y="f263"/>
                      <a:pt x="f264" y="f265"/>
                      <a:pt x="f248" y="f265"/>
                    </a:cubicBezTo>
                    <a:cubicBezTo>
                      <a:pt x="f266" y="f265"/>
                      <a:pt x="f267" y="f263"/>
                      <a:pt x="f268" y="f261"/>
                    </a:cubicBezTo>
                    <a:lnTo>
                      <a:pt x="f268" y="f260"/>
                    </a:lnTo>
                    <a:cubicBezTo>
                      <a:pt x="f269" y="f237"/>
                      <a:pt x="f270" y="f237"/>
                      <a:pt x="f236" y="f23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8" name="Freeform 74">
                <a:extLst>
                  <a:ext uri="{FF2B5EF4-FFF2-40B4-BE49-F238E27FC236}">
                    <a16:creationId xmlns:a16="http://schemas.microsoft.com/office/drawing/2014/main" id="{ABC0E3A3-206F-2BD1-D21B-ACF1EE65B85A}"/>
                  </a:ext>
                </a:extLst>
              </p:cNvPr>
              <p:cNvSpPr/>
              <p:nvPr/>
            </p:nvSpPr>
            <p:spPr>
              <a:xfrm>
                <a:off x="915853" y="4123806"/>
                <a:ext cx="131499" cy="138147"/>
              </a:xfrm>
              <a:custGeom>
                <a:avLst/>
                <a:gdLst>
                  <a:gd name="f0" fmla="val 10800000"/>
                  <a:gd name="f1" fmla="val 5400000"/>
                  <a:gd name="f2" fmla="val 180"/>
                  <a:gd name="f3" fmla="val w"/>
                  <a:gd name="f4" fmla="val h"/>
                  <a:gd name="f5" fmla="val 0"/>
                  <a:gd name="f6" fmla="val 221249"/>
                  <a:gd name="f7" fmla="val 232432"/>
                  <a:gd name="f8" fmla="val 47382"/>
                  <a:gd name="f9" fmla="val 78540"/>
                  <a:gd name="f10" fmla="val 64689"/>
                  <a:gd name="f11" fmla="val 113302"/>
                  <a:gd name="f12" fmla="val 93978"/>
                  <a:gd name="f13" fmla="val 181796"/>
                  <a:gd name="f14" fmla="val 217994"/>
                  <a:gd name="f15" fmla="val 226366"/>
                  <a:gd name="f16" fmla="val 100979"/>
                  <a:gd name="f17" fmla="val 110628"/>
                  <a:gd name="f18" fmla="val 120267"/>
                  <a:gd name="f19" fmla="val 127268"/>
                  <a:gd name="f20" fmla="val 226357"/>
                  <a:gd name="f21" fmla="val 180171"/>
                  <a:gd name="f22" fmla="val 164615"/>
                  <a:gd name="f23" fmla="val 97097"/>
                  <a:gd name="f24" fmla="val 173864"/>
                  <a:gd name="f25" fmla="val 78549"/>
                  <a:gd name="f26" fmla="val 179713"/>
                  <a:gd name="f27" fmla="val 66795"/>
                  <a:gd name="f28" fmla="val 192333"/>
                  <a:gd name="f29" fmla="val 53907"/>
                  <a:gd name="f30" fmla="val 203477"/>
                  <a:gd name="f31" fmla="val 42530"/>
                  <a:gd name="f32" fmla="val 208402"/>
                  <a:gd name="f33" fmla="val 37503"/>
                  <a:gd name="f34" fmla="val 212983"/>
                  <a:gd name="f35" fmla="val 32817"/>
                  <a:gd name="f36" fmla="val 216546"/>
                  <a:gd name="f37" fmla="val 28678"/>
                  <a:gd name="f38" fmla="val 221394"/>
                  <a:gd name="f39" fmla="val 23037"/>
                  <a:gd name="f40" fmla="val 222594"/>
                  <a:gd name="f41" fmla="val 15639"/>
                  <a:gd name="f42" fmla="val 219679"/>
                  <a:gd name="f43" fmla="val 9346"/>
                  <a:gd name="f44" fmla="val 216298"/>
                  <a:gd name="f45" fmla="val 2070"/>
                  <a:gd name="f46" fmla="val 208088"/>
                  <a:gd name="f47" fmla="+- 0 0 1596"/>
                  <a:gd name="f48" fmla="val 199810"/>
                  <a:gd name="f49" fmla="val 663"/>
                  <a:gd name="f50" fmla="val 194610"/>
                  <a:gd name="f51" fmla="val 2061"/>
                  <a:gd name="f52" fmla="val 190504"/>
                  <a:gd name="f53" fmla="val 3592"/>
                  <a:gd name="f54" fmla="val 186542"/>
                  <a:gd name="f55" fmla="val 5056"/>
                  <a:gd name="f56" fmla="val 173721"/>
                  <a:gd name="f57" fmla="val 9800"/>
                  <a:gd name="f58" fmla="val 161615"/>
                  <a:gd name="f59" fmla="val 14288"/>
                  <a:gd name="f60" fmla="val 112409"/>
                  <a:gd name="f61" fmla="val 61098"/>
                  <a:gd name="f62" fmla="val 48487"/>
                  <a:gd name="f63" fmla="val 9790"/>
                  <a:gd name="f64" fmla="val 35142"/>
                  <a:gd name="f65" fmla="val 5037"/>
                  <a:gd name="f66" fmla="val 30970"/>
                  <a:gd name="f67" fmla="val 3554"/>
                  <a:gd name="f68" fmla="val 26751"/>
                  <a:gd name="f69" fmla="val 21426"/>
                  <a:gd name="f70" fmla="val 13111"/>
                  <a:gd name="f71" fmla="+- 0 0 1501"/>
                  <a:gd name="f72" fmla="val 4929"/>
                  <a:gd name="f73" fmla="val 2156"/>
                  <a:gd name="f74" fmla="val 1567"/>
                  <a:gd name="f75" fmla="val 9403"/>
                  <a:gd name="f76" fmla="+- 0 0 1348"/>
                  <a:gd name="f77" fmla="val 15667"/>
                  <a:gd name="f78" fmla="+- 0 0 138"/>
                  <a:gd name="f79" fmla="val 23056"/>
                  <a:gd name="f80" fmla="val 4719"/>
                  <a:gd name="f81" fmla="val 28697"/>
                  <a:gd name="f82" fmla="val 8282"/>
                  <a:gd name="f83" fmla="val 32836"/>
                  <a:gd name="f84" fmla="val 12882"/>
                  <a:gd name="f85" fmla="val 37541"/>
                  <a:gd name="f86" fmla="val 17816"/>
                  <a:gd name="f87" fmla="val 42577"/>
                  <a:gd name="f88" fmla="val 28932"/>
                  <a:gd name="f89" fmla="val 53935"/>
                  <a:gd name="f90" fmla="val 41533"/>
                  <a:gd name="f91" fmla="val 66804"/>
                  <a:gd name="f92" fmla="val 10206"/>
                  <a:gd name="f93" fmla="val 13352"/>
                  <a:gd name="f94" fmla="val 11358"/>
                  <a:gd name="f95" fmla="val 10877"/>
                  <a:gd name="f96" fmla="val 13635"/>
                  <a:gd name="f97" fmla="val 9459"/>
                  <a:gd name="f98" fmla="val 16454"/>
                  <a:gd name="f99" fmla="val 17254"/>
                  <a:gd name="f100" fmla="val 18102"/>
                  <a:gd name="f101" fmla="val 9573"/>
                  <a:gd name="f102" fmla="val 18988"/>
                  <a:gd name="f103" fmla="val 24007"/>
                  <a:gd name="f104" fmla="val 11113"/>
                  <a:gd name="f105" fmla="val 27979"/>
                  <a:gd name="f106" fmla="val 12530"/>
                  <a:gd name="f107" fmla="val 31913"/>
                  <a:gd name="f108" fmla="val 13938"/>
                  <a:gd name="f109" fmla="val 46067"/>
                  <a:gd name="f110" fmla="val 18984"/>
                  <a:gd name="f111" fmla="val 59431"/>
                  <a:gd name="f112" fmla="val 23746"/>
                  <a:gd name="f113" fmla="val 163339"/>
                  <a:gd name="f114" fmla="val 176226"/>
                  <a:gd name="f115" fmla="val 18974"/>
                  <a:gd name="f116" fmla="val 189866"/>
                  <a:gd name="f117" fmla="val 13919"/>
                  <a:gd name="f118" fmla="val 193657"/>
                  <a:gd name="f119" fmla="val 12521"/>
                  <a:gd name="f120" fmla="val 197467"/>
                  <a:gd name="f121" fmla="val 11104"/>
                  <a:gd name="f122" fmla="val 202315"/>
                  <a:gd name="f123" fmla="val 206221"/>
                  <a:gd name="f124" fmla="val 8732"/>
                  <a:gd name="f125" fmla="val 209545"/>
                  <a:gd name="f126" fmla="val 10140"/>
                  <a:gd name="f127" fmla="val 211031"/>
                  <a:gd name="f128" fmla="val 13315"/>
                  <a:gd name="f129" fmla="val 212402"/>
                  <a:gd name="f130" fmla="val 16263"/>
                  <a:gd name="f131" fmla="val 211755"/>
                  <a:gd name="f132" fmla="val 19711"/>
                  <a:gd name="f133" fmla="val 209307"/>
                  <a:gd name="f134" fmla="val 22555"/>
                  <a:gd name="f135" fmla="val 205859"/>
                  <a:gd name="f136" fmla="val 26552"/>
                  <a:gd name="f137" fmla="val 201411"/>
                  <a:gd name="f138" fmla="val 31088"/>
                  <a:gd name="f139" fmla="val 196648"/>
                  <a:gd name="f140" fmla="val 35954"/>
                  <a:gd name="f141" fmla="val 185018"/>
                  <a:gd name="f142" fmla="val 47831"/>
                  <a:gd name="f143" fmla="val 171845"/>
                  <a:gd name="f144" fmla="val 61286"/>
                  <a:gd name="f145" fmla="val 165330"/>
                  <a:gd name="f146" fmla="val 74373"/>
                  <a:gd name="f147" fmla="val 155281"/>
                  <a:gd name="f148" fmla="val 94527"/>
                  <a:gd name="f149" fmla="val 117752"/>
                  <a:gd name="f150" fmla="val 177960"/>
                  <a:gd name="f151" fmla="val 222927"/>
                  <a:gd name="f152" fmla="val 110923"/>
                  <a:gd name="f153" fmla="val 222983"/>
                  <a:gd name="f154" fmla="val 110637"/>
                  <a:gd name="f155" fmla="val 110342"/>
                  <a:gd name="f156" fmla="val 103513"/>
                  <a:gd name="f157" fmla="val 171280"/>
                  <a:gd name="f158" fmla="val 60803"/>
                  <a:gd name="f159" fmla="val 84133"/>
                  <a:gd name="f160" fmla="val 55926"/>
                  <a:gd name="f161" fmla="val 74354"/>
                  <a:gd name="f162" fmla="val 49411"/>
                  <a:gd name="f163" fmla="val 36257"/>
                  <a:gd name="f164" fmla="val 47850"/>
                  <a:gd name="f165" fmla="val 24636"/>
                  <a:gd name="f166" fmla="val 35992"/>
                  <a:gd name="f167" fmla="val 19864"/>
                  <a:gd name="f168" fmla="val 31107"/>
                  <a:gd name="f169" fmla="val 15397"/>
                  <a:gd name="f170" fmla="val 26562"/>
                  <a:gd name="f171" fmla="val 11939"/>
                  <a:gd name="f172" fmla="val 22546"/>
                  <a:gd name="f173" fmla="val 9501"/>
                  <a:gd name="f174" fmla="val 19721"/>
                  <a:gd name="f175" fmla="val 8844"/>
                  <a:gd name="f176" fmla="val 16272"/>
                  <a:gd name="f177" fmla="+- 0 0 -90"/>
                  <a:gd name="f178" fmla="*/ f3 1 221249"/>
                  <a:gd name="f179" fmla="*/ f4 1 232432"/>
                  <a:gd name="f180" fmla="+- f7 0 f5"/>
                  <a:gd name="f181" fmla="+- f6 0 f5"/>
                  <a:gd name="f182" fmla="*/ f177 f0 1"/>
                  <a:gd name="f183" fmla="*/ f181 1 221249"/>
                  <a:gd name="f184" fmla="*/ f180 1 232432"/>
                  <a:gd name="f185" fmla="*/ 47382 f181 1"/>
                  <a:gd name="f186" fmla="*/ 78540 f180 1"/>
                  <a:gd name="f187" fmla="*/ 93978 f181 1"/>
                  <a:gd name="f188" fmla="*/ 217994 f180 1"/>
                  <a:gd name="f189" fmla="*/ 110628 f181 1"/>
                  <a:gd name="f190" fmla="*/ 232432 f180 1"/>
                  <a:gd name="f191" fmla="*/ 127268 f181 1"/>
                  <a:gd name="f192" fmla="*/ 173864 f181 1"/>
                  <a:gd name="f193" fmla="*/ 78549 f180 1"/>
                  <a:gd name="f194" fmla="*/ 203477 f181 1"/>
                  <a:gd name="f195" fmla="*/ 42530 f180 1"/>
                  <a:gd name="f196" fmla="*/ 216546 f181 1"/>
                  <a:gd name="f197" fmla="*/ 28678 f180 1"/>
                  <a:gd name="f198" fmla="*/ 219679 f181 1"/>
                  <a:gd name="f199" fmla="*/ 9346 f180 1"/>
                  <a:gd name="f200" fmla="*/ 199810 f181 1"/>
                  <a:gd name="f201" fmla="*/ 663 f180 1"/>
                  <a:gd name="f202" fmla="*/ 186542 f181 1"/>
                  <a:gd name="f203" fmla="*/ 5056 f180 1"/>
                  <a:gd name="f204" fmla="*/ 112409 f181 1"/>
                  <a:gd name="f205" fmla="*/ 14288 f180 1"/>
                  <a:gd name="f206" fmla="*/ 35142 f181 1"/>
                  <a:gd name="f207" fmla="*/ 5037 f180 1"/>
                  <a:gd name="f208" fmla="*/ 21426 f181 1"/>
                  <a:gd name="f209" fmla="*/ 1567 f181 1"/>
                  <a:gd name="f210" fmla="*/ 9403 f180 1"/>
                  <a:gd name="f211" fmla="*/ 4719 f181 1"/>
                  <a:gd name="f212" fmla="*/ 28697 f180 1"/>
                  <a:gd name="f213" fmla="*/ 17816 f181 1"/>
                  <a:gd name="f214" fmla="*/ 42577 f180 1"/>
                  <a:gd name="f215" fmla="*/ 10206 f181 1"/>
                  <a:gd name="f216" fmla="*/ 13352 f180 1"/>
                  <a:gd name="f217" fmla="*/ 16454 f181 1"/>
                  <a:gd name="f218" fmla="*/ 9459 f180 1"/>
                  <a:gd name="f219" fmla="*/ 18988 f181 1"/>
                  <a:gd name="f220" fmla="*/ 9800 f180 1"/>
                  <a:gd name="f221" fmla="*/ 31913 f181 1"/>
                  <a:gd name="f222" fmla="*/ 13938 f180 1"/>
                  <a:gd name="f223" fmla="*/ 23746 f180 1"/>
                  <a:gd name="f224" fmla="*/ 189866 f181 1"/>
                  <a:gd name="f225" fmla="*/ 13919 f180 1"/>
                  <a:gd name="f226" fmla="*/ 202315 f181 1"/>
                  <a:gd name="f227" fmla="*/ 9790 f180 1"/>
                  <a:gd name="f228" fmla="*/ 211031 f181 1"/>
                  <a:gd name="f229" fmla="*/ 13315 f180 1"/>
                  <a:gd name="f230" fmla="*/ 209307 f181 1"/>
                  <a:gd name="f231" fmla="*/ 22555 f180 1"/>
                  <a:gd name="f232" fmla="*/ 196648 f181 1"/>
                  <a:gd name="f233" fmla="*/ 35954 f180 1"/>
                  <a:gd name="f234" fmla="*/ 165330 f181 1"/>
                  <a:gd name="f235" fmla="*/ 74373 f180 1"/>
                  <a:gd name="f236" fmla="*/ 117752 f181 1"/>
                  <a:gd name="f237" fmla="*/ 110637 f181 1"/>
                  <a:gd name="f238" fmla="*/ 222983 f180 1"/>
                  <a:gd name="f239" fmla="*/ 103513 f181 1"/>
                  <a:gd name="f240" fmla="*/ 55926 f181 1"/>
                  <a:gd name="f241" fmla="*/ 74354 f180 1"/>
                  <a:gd name="f242" fmla="*/ 24636 f181 1"/>
                  <a:gd name="f243" fmla="*/ 35992 f180 1"/>
                  <a:gd name="f244" fmla="*/ 11939 f181 1"/>
                  <a:gd name="f245" fmla="*/ 22546 f180 1"/>
                  <a:gd name="f246" fmla="*/ f182 1 f2"/>
                  <a:gd name="f247" fmla="*/ f185 1 221249"/>
                  <a:gd name="f248" fmla="*/ f186 1 232432"/>
                  <a:gd name="f249" fmla="*/ f187 1 221249"/>
                  <a:gd name="f250" fmla="*/ f188 1 232432"/>
                  <a:gd name="f251" fmla="*/ f189 1 221249"/>
                  <a:gd name="f252" fmla="*/ f190 1 232432"/>
                  <a:gd name="f253" fmla="*/ f191 1 221249"/>
                  <a:gd name="f254" fmla="*/ f192 1 221249"/>
                  <a:gd name="f255" fmla="*/ f193 1 232432"/>
                  <a:gd name="f256" fmla="*/ f194 1 221249"/>
                  <a:gd name="f257" fmla="*/ f195 1 232432"/>
                  <a:gd name="f258" fmla="*/ f196 1 221249"/>
                  <a:gd name="f259" fmla="*/ f197 1 232432"/>
                  <a:gd name="f260" fmla="*/ f198 1 221249"/>
                  <a:gd name="f261" fmla="*/ f199 1 232432"/>
                  <a:gd name="f262" fmla="*/ f200 1 221249"/>
                  <a:gd name="f263" fmla="*/ f201 1 232432"/>
                  <a:gd name="f264" fmla="*/ f202 1 221249"/>
                  <a:gd name="f265" fmla="*/ f203 1 232432"/>
                  <a:gd name="f266" fmla="*/ f204 1 221249"/>
                  <a:gd name="f267" fmla="*/ f205 1 232432"/>
                  <a:gd name="f268" fmla="*/ f206 1 221249"/>
                  <a:gd name="f269" fmla="*/ f207 1 232432"/>
                  <a:gd name="f270" fmla="*/ f208 1 221249"/>
                  <a:gd name="f271" fmla="*/ f209 1 221249"/>
                  <a:gd name="f272" fmla="*/ f210 1 232432"/>
                  <a:gd name="f273" fmla="*/ f211 1 221249"/>
                  <a:gd name="f274" fmla="*/ f212 1 232432"/>
                  <a:gd name="f275" fmla="*/ f213 1 221249"/>
                  <a:gd name="f276" fmla="*/ f214 1 232432"/>
                  <a:gd name="f277" fmla="*/ f215 1 221249"/>
                  <a:gd name="f278" fmla="*/ f216 1 232432"/>
                  <a:gd name="f279" fmla="*/ f217 1 221249"/>
                  <a:gd name="f280" fmla="*/ f218 1 232432"/>
                  <a:gd name="f281" fmla="*/ f219 1 221249"/>
                  <a:gd name="f282" fmla="*/ f220 1 232432"/>
                  <a:gd name="f283" fmla="*/ f221 1 221249"/>
                  <a:gd name="f284" fmla="*/ f222 1 232432"/>
                  <a:gd name="f285" fmla="*/ f223 1 232432"/>
                  <a:gd name="f286" fmla="*/ f224 1 221249"/>
                  <a:gd name="f287" fmla="*/ f225 1 232432"/>
                  <a:gd name="f288" fmla="*/ f226 1 221249"/>
                  <a:gd name="f289" fmla="*/ f227 1 232432"/>
                  <a:gd name="f290" fmla="*/ f228 1 221249"/>
                  <a:gd name="f291" fmla="*/ f229 1 232432"/>
                  <a:gd name="f292" fmla="*/ f230 1 221249"/>
                  <a:gd name="f293" fmla="*/ f231 1 232432"/>
                  <a:gd name="f294" fmla="*/ f232 1 221249"/>
                  <a:gd name="f295" fmla="*/ f233 1 232432"/>
                  <a:gd name="f296" fmla="*/ f234 1 221249"/>
                  <a:gd name="f297" fmla="*/ f235 1 232432"/>
                  <a:gd name="f298" fmla="*/ f236 1 221249"/>
                  <a:gd name="f299" fmla="*/ f237 1 221249"/>
                  <a:gd name="f300" fmla="*/ f238 1 232432"/>
                  <a:gd name="f301" fmla="*/ f239 1 221249"/>
                  <a:gd name="f302" fmla="*/ f240 1 221249"/>
                  <a:gd name="f303" fmla="*/ f241 1 232432"/>
                  <a:gd name="f304" fmla="*/ f242 1 221249"/>
                  <a:gd name="f305" fmla="*/ f243 1 232432"/>
                  <a:gd name="f306" fmla="*/ f244 1 221249"/>
                  <a:gd name="f307" fmla="*/ f245 1 232432"/>
                  <a:gd name="f308" fmla="*/ f5 1 f183"/>
                  <a:gd name="f309" fmla="*/ f6 1 f183"/>
                  <a:gd name="f310" fmla="*/ f5 1 f184"/>
                  <a:gd name="f311" fmla="*/ f7 1 f184"/>
                  <a:gd name="f312" fmla="+- f246 0 f1"/>
                  <a:gd name="f313" fmla="*/ f247 1 f183"/>
                  <a:gd name="f314" fmla="*/ f248 1 f184"/>
                  <a:gd name="f315" fmla="*/ f249 1 f183"/>
                  <a:gd name="f316" fmla="*/ f250 1 f184"/>
                  <a:gd name="f317" fmla="*/ f251 1 f183"/>
                  <a:gd name="f318" fmla="*/ f252 1 f184"/>
                  <a:gd name="f319" fmla="*/ f253 1 f183"/>
                  <a:gd name="f320" fmla="*/ f254 1 f183"/>
                  <a:gd name="f321" fmla="*/ f255 1 f184"/>
                  <a:gd name="f322" fmla="*/ f256 1 f183"/>
                  <a:gd name="f323" fmla="*/ f257 1 f184"/>
                  <a:gd name="f324" fmla="*/ f258 1 f183"/>
                  <a:gd name="f325" fmla="*/ f259 1 f184"/>
                  <a:gd name="f326" fmla="*/ f260 1 f183"/>
                  <a:gd name="f327" fmla="*/ f261 1 f184"/>
                  <a:gd name="f328" fmla="*/ f262 1 f183"/>
                  <a:gd name="f329" fmla="*/ f263 1 f184"/>
                  <a:gd name="f330" fmla="*/ f264 1 f183"/>
                  <a:gd name="f331" fmla="*/ f265 1 f184"/>
                  <a:gd name="f332" fmla="*/ f266 1 f183"/>
                  <a:gd name="f333" fmla="*/ f267 1 f184"/>
                  <a:gd name="f334" fmla="*/ f268 1 f183"/>
                  <a:gd name="f335" fmla="*/ f269 1 f184"/>
                  <a:gd name="f336" fmla="*/ f270 1 f183"/>
                  <a:gd name="f337" fmla="*/ f271 1 f183"/>
                  <a:gd name="f338" fmla="*/ f272 1 f184"/>
                  <a:gd name="f339" fmla="*/ f273 1 f183"/>
                  <a:gd name="f340" fmla="*/ f274 1 f184"/>
                  <a:gd name="f341" fmla="*/ f275 1 f183"/>
                  <a:gd name="f342" fmla="*/ f276 1 f184"/>
                  <a:gd name="f343" fmla="*/ f277 1 f183"/>
                  <a:gd name="f344" fmla="*/ f278 1 f184"/>
                  <a:gd name="f345" fmla="*/ f279 1 f183"/>
                  <a:gd name="f346" fmla="*/ f280 1 f184"/>
                  <a:gd name="f347" fmla="*/ f281 1 f183"/>
                  <a:gd name="f348" fmla="*/ f282 1 f184"/>
                  <a:gd name="f349" fmla="*/ f283 1 f183"/>
                  <a:gd name="f350" fmla="*/ f284 1 f184"/>
                  <a:gd name="f351" fmla="*/ f285 1 f184"/>
                  <a:gd name="f352" fmla="*/ f286 1 f183"/>
                  <a:gd name="f353" fmla="*/ f287 1 f184"/>
                  <a:gd name="f354" fmla="*/ f288 1 f183"/>
                  <a:gd name="f355" fmla="*/ f289 1 f184"/>
                  <a:gd name="f356" fmla="*/ f290 1 f183"/>
                  <a:gd name="f357" fmla="*/ f291 1 f184"/>
                  <a:gd name="f358" fmla="*/ f292 1 f183"/>
                  <a:gd name="f359" fmla="*/ f293 1 f184"/>
                  <a:gd name="f360" fmla="*/ f294 1 f183"/>
                  <a:gd name="f361" fmla="*/ f295 1 f184"/>
                  <a:gd name="f362" fmla="*/ f296 1 f183"/>
                  <a:gd name="f363" fmla="*/ f297 1 f184"/>
                  <a:gd name="f364" fmla="*/ f298 1 f183"/>
                  <a:gd name="f365" fmla="*/ f299 1 f183"/>
                  <a:gd name="f366" fmla="*/ f300 1 f184"/>
                  <a:gd name="f367" fmla="*/ f301 1 f183"/>
                  <a:gd name="f368" fmla="*/ f302 1 f183"/>
                  <a:gd name="f369" fmla="*/ f303 1 f184"/>
                  <a:gd name="f370" fmla="*/ f304 1 f183"/>
                  <a:gd name="f371" fmla="*/ f305 1 f184"/>
                  <a:gd name="f372" fmla="*/ f306 1 f183"/>
                  <a:gd name="f373" fmla="*/ f307 1 f184"/>
                  <a:gd name="f374" fmla="*/ f308 f178 1"/>
                  <a:gd name="f375" fmla="*/ f309 f178 1"/>
                  <a:gd name="f376" fmla="*/ f311 f179 1"/>
                  <a:gd name="f377" fmla="*/ f310 f179 1"/>
                  <a:gd name="f378" fmla="*/ f313 f178 1"/>
                  <a:gd name="f379" fmla="*/ f314 f179 1"/>
                  <a:gd name="f380" fmla="*/ f315 f178 1"/>
                  <a:gd name="f381" fmla="*/ f316 f179 1"/>
                  <a:gd name="f382" fmla="*/ f317 f178 1"/>
                  <a:gd name="f383" fmla="*/ f318 f179 1"/>
                  <a:gd name="f384" fmla="*/ f319 f178 1"/>
                  <a:gd name="f385" fmla="*/ f320 f178 1"/>
                  <a:gd name="f386" fmla="*/ f321 f179 1"/>
                  <a:gd name="f387" fmla="*/ f322 f178 1"/>
                  <a:gd name="f388" fmla="*/ f323 f179 1"/>
                  <a:gd name="f389" fmla="*/ f324 f178 1"/>
                  <a:gd name="f390" fmla="*/ f325 f179 1"/>
                  <a:gd name="f391" fmla="*/ f326 f178 1"/>
                  <a:gd name="f392" fmla="*/ f327 f179 1"/>
                  <a:gd name="f393" fmla="*/ f328 f178 1"/>
                  <a:gd name="f394" fmla="*/ f329 f179 1"/>
                  <a:gd name="f395" fmla="*/ f330 f178 1"/>
                  <a:gd name="f396" fmla="*/ f331 f179 1"/>
                  <a:gd name="f397" fmla="*/ f332 f178 1"/>
                  <a:gd name="f398" fmla="*/ f333 f179 1"/>
                  <a:gd name="f399" fmla="*/ f334 f178 1"/>
                  <a:gd name="f400" fmla="*/ f335 f179 1"/>
                  <a:gd name="f401" fmla="*/ f336 f178 1"/>
                  <a:gd name="f402" fmla="*/ f337 f178 1"/>
                  <a:gd name="f403" fmla="*/ f338 f179 1"/>
                  <a:gd name="f404" fmla="*/ f339 f178 1"/>
                  <a:gd name="f405" fmla="*/ f340 f179 1"/>
                  <a:gd name="f406" fmla="*/ f341 f178 1"/>
                  <a:gd name="f407" fmla="*/ f342 f179 1"/>
                  <a:gd name="f408" fmla="*/ f343 f178 1"/>
                  <a:gd name="f409" fmla="*/ f344 f179 1"/>
                  <a:gd name="f410" fmla="*/ f345 f178 1"/>
                  <a:gd name="f411" fmla="*/ f346 f179 1"/>
                  <a:gd name="f412" fmla="*/ f347 f178 1"/>
                  <a:gd name="f413" fmla="*/ f348 f179 1"/>
                  <a:gd name="f414" fmla="*/ f349 f178 1"/>
                  <a:gd name="f415" fmla="*/ f350 f179 1"/>
                  <a:gd name="f416" fmla="*/ f351 f179 1"/>
                  <a:gd name="f417" fmla="*/ f352 f178 1"/>
                  <a:gd name="f418" fmla="*/ f353 f179 1"/>
                  <a:gd name="f419" fmla="*/ f354 f178 1"/>
                  <a:gd name="f420" fmla="*/ f355 f179 1"/>
                  <a:gd name="f421" fmla="*/ f356 f178 1"/>
                  <a:gd name="f422" fmla="*/ f357 f179 1"/>
                  <a:gd name="f423" fmla="*/ f358 f178 1"/>
                  <a:gd name="f424" fmla="*/ f359 f179 1"/>
                  <a:gd name="f425" fmla="*/ f360 f178 1"/>
                  <a:gd name="f426" fmla="*/ f361 f179 1"/>
                  <a:gd name="f427" fmla="*/ f362 f178 1"/>
                  <a:gd name="f428" fmla="*/ f363 f179 1"/>
                  <a:gd name="f429" fmla="*/ f364 f178 1"/>
                  <a:gd name="f430" fmla="*/ f365 f178 1"/>
                  <a:gd name="f431" fmla="*/ f366 f179 1"/>
                  <a:gd name="f432" fmla="*/ f367 f178 1"/>
                  <a:gd name="f433" fmla="*/ f368 f178 1"/>
                  <a:gd name="f434" fmla="*/ f369 f179 1"/>
                  <a:gd name="f435" fmla="*/ f370 f178 1"/>
                  <a:gd name="f436" fmla="*/ f371 f179 1"/>
                  <a:gd name="f437" fmla="*/ f372 f178 1"/>
                  <a:gd name="f438" fmla="*/ f373 f179 1"/>
                </a:gdLst>
                <a:ahLst/>
                <a:cxnLst>
                  <a:cxn ang="3cd4">
                    <a:pos x="hc" y="t"/>
                  </a:cxn>
                  <a:cxn ang="0">
                    <a:pos x="r" y="vc"/>
                  </a:cxn>
                  <a:cxn ang="cd4">
                    <a:pos x="hc" y="b"/>
                  </a:cxn>
                  <a:cxn ang="cd2">
                    <a:pos x="l" y="vc"/>
                  </a:cxn>
                  <a:cxn ang="f312">
                    <a:pos x="f378" y="f379"/>
                  </a:cxn>
                  <a:cxn ang="f312">
                    <a:pos x="f380" y="f381"/>
                  </a:cxn>
                  <a:cxn ang="f312">
                    <a:pos x="f382" y="f383"/>
                  </a:cxn>
                  <a:cxn ang="f312">
                    <a:pos x="f384" y="f381"/>
                  </a:cxn>
                  <a:cxn ang="f312">
                    <a:pos x="f385" y="f386"/>
                  </a:cxn>
                  <a:cxn ang="f312">
                    <a:pos x="f387" y="f388"/>
                  </a:cxn>
                  <a:cxn ang="f312">
                    <a:pos x="f389" y="f390"/>
                  </a:cxn>
                  <a:cxn ang="f312">
                    <a:pos x="f391" y="f392"/>
                  </a:cxn>
                  <a:cxn ang="f312">
                    <a:pos x="f393" y="f394"/>
                  </a:cxn>
                  <a:cxn ang="f312">
                    <a:pos x="f395" y="f396"/>
                  </a:cxn>
                  <a:cxn ang="f312">
                    <a:pos x="f397" y="f398"/>
                  </a:cxn>
                  <a:cxn ang="f312">
                    <a:pos x="f399" y="f400"/>
                  </a:cxn>
                  <a:cxn ang="f312">
                    <a:pos x="f401" y="f394"/>
                  </a:cxn>
                  <a:cxn ang="f312">
                    <a:pos x="f402" y="f403"/>
                  </a:cxn>
                  <a:cxn ang="f312">
                    <a:pos x="f404" y="f405"/>
                  </a:cxn>
                  <a:cxn ang="f312">
                    <a:pos x="f406" y="f407"/>
                  </a:cxn>
                  <a:cxn ang="f312">
                    <a:pos x="f378" y="f379"/>
                  </a:cxn>
                  <a:cxn ang="f312">
                    <a:pos x="f408" y="f409"/>
                  </a:cxn>
                  <a:cxn ang="f312">
                    <a:pos x="f410" y="f411"/>
                  </a:cxn>
                  <a:cxn ang="f312">
                    <a:pos x="f412" y="f413"/>
                  </a:cxn>
                  <a:cxn ang="f312">
                    <a:pos x="f414" y="f415"/>
                  </a:cxn>
                  <a:cxn ang="f312">
                    <a:pos x="f397" y="f416"/>
                  </a:cxn>
                  <a:cxn ang="f312">
                    <a:pos x="f417" y="f418"/>
                  </a:cxn>
                  <a:cxn ang="f312">
                    <a:pos x="f419" y="f420"/>
                  </a:cxn>
                  <a:cxn ang="f312">
                    <a:pos x="f421" y="f422"/>
                  </a:cxn>
                  <a:cxn ang="f312">
                    <a:pos x="f423" y="f424"/>
                  </a:cxn>
                  <a:cxn ang="f312">
                    <a:pos x="f425" y="f426"/>
                  </a:cxn>
                  <a:cxn ang="f312">
                    <a:pos x="f427" y="f428"/>
                  </a:cxn>
                  <a:cxn ang="f312">
                    <a:pos x="f429" y="f381"/>
                  </a:cxn>
                  <a:cxn ang="f312">
                    <a:pos x="f430" y="f431"/>
                  </a:cxn>
                  <a:cxn ang="f312">
                    <a:pos x="f432" y="f381"/>
                  </a:cxn>
                  <a:cxn ang="f312">
                    <a:pos x="f433" y="f434"/>
                  </a:cxn>
                  <a:cxn ang="f312">
                    <a:pos x="f435" y="f436"/>
                  </a:cxn>
                  <a:cxn ang="f312">
                    <a:pos x="f437" y="f438"/>
                  </a:cxn>
                  <a:cxn ang="f312">
                    <a:pos x="f408" y="f409"/>
                  </a:cxn>
                </a:cxnLst>
                <a:rect l="f374" t="f377" r="f375" b="f376"/>
                <a:pathLst>
                  <a:path w="221249" h="232432">
                    <a:moveTo>
                      <a:pt x="f8" y="f9"/>
                    </a:moveTo>
                    <a:cubicBezTo>
                      <a:pt x="f10" y="f11"/>
                      <a:pt x="f12" y="f13"/>
                      <a:pt x="f12" y="f14"/>
                    </a:cubicBezTo>
                    <a:cubicBezTo>
                      <a:pt x="f12" y="f15"/>
                      <a:pt x="f16" y="f7"/>
                      <a:pt x="f17" y="f7"/>
                    </a:cubicBezTo>
                    <a:cubicBezTo>
                      <a:pt x="f18" y="f7"/>
                      <a:pt x="f19" y="f20"/>
                      <a:pt x="f19" y="f14"/>
                    </a:cubicBezTo>
                    <a:cubicBezTo>
                      <a:pt x="f19"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59"/>
                    </a:cubicBezTo>
                    <a:cubicBezTo>
                      <a:pt x="f61" y="f59"/>
                      <a:pt x="f62" y="f63"/>
                      <a:pt x="f64" y="f65"/>
                    </a:cubicBezTo>
                    <a:cubicBezTo>
                      <a:pt x="f66" y="f67"/>
                      <a:pt x="f68" y="f51"/>
                      <a:pt x="f69" y="f49"/>
                    </a:cubicBezTo>
                    <a:cubicBezTo>
                      <a:pt x="f70" y="f71"/>
                      <a:pt x="f72" y="f73"/>
                      <a:pt x="f74" y="f75"/>
                    </a:cubicBezTo>
                    <a:cubicBezTo>
                      <a:pt x="f76" y="f77"/>
                      <a:pt x="f78" y="f79"/>
                      <a:pt x="f80" y="f81"/>
                    </a:cubicBezTo>
                    <a:cubicBezTo>
                      <a:pt x="f82" y="f83"/>
                      <a:pt x="f84" y="f85"/>
                      <a:pt x="f86" y="f87"/>
                    </a:cubicBezTo>
                    <a:cubicBezTo>
                      <a:pt x="f88" y="f89"/>
                      <a:pt x="f90" y="f91"/>
                      <a:pt x="f8" y="f9"/>
                    </a:cubicBezTo>
                    <a:close/>
                    <a:moveTo>
                      <a:pt x="f92" y="f93"/>
                    </a:moveTo>
                    <a:cubicBezTo>
                      <a:pt x="f94" y="f95"/>
                      <a:pt x="f96" y="f97"/>
                      <a:pt x="f98" y="f97"/>
                    </a:cubicBezTo>
                    <a:cubicBezTo>
                      <a:pt x="f99" y="f97"/>
                      <a:pt x="f100" y="f101"/>
                      <a:pt x="f102" y="f57"/>
                    </a:cubicBezTo>
                    <a:cubicBezTo>
                      <a:pt x="f103" y="f104"/>
                      <a:pt x="f105" y="f106"/>
                      <a:pt x="f107" y="f108"/>
                    </a:cubicBezTo>
                    <a:cubicBezTo>
                      <a:pt x="f109" y="f110"/>
                      <a:pt x="f111" y="f112"/>
                      <a:pt x="f60" y="f112"/>
                    </a:cubicBezTo>
                    <a:cubicBezTo>
                      <a:pt x="f113" y="f112"/>
                      <a:pt x="f114" y="f115"/>
                      <a:pt x="f116" y="f117"/>
                    </a:cubicBezTo>
                    <a:cubicBezTo>
                      <a:pt x="f118" y="f119"/>
                      <a:pt x="f120" y="f121"/>
                      <a:pt x="f122" y="f63"/>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49" y="f14"/>
                    </a:cubicBezTo>
                    <a:cubicBezTo>
                      <a:pt x="f149" y="f151"/>
                      <a:pt x="f152" y="f153"/>
                      <a:pt x="f154" y="f153"/>
                    </a:cubicBezTo>
                    <a:cubicBezTo>
                      <a:pt x="f155" y="f153"/>
                      <a:pt x="f156" y="f151"/>
                      <a:pt x="f156" y="f14"/>
                    </a:cubicBezTo>
                    <a:cubicBezTo>
                      <a:pt x="f156" y="f157"/>
                      <a:pt x="f158" y="f159"/>
                      <a:pt x="f160" y="f161"/>
                    </a:cubicBezTo>
                    <a:cubicBezTo>
                      <a:pt x="f162" y="f144"/>
                      <a:pt x="f163" y="f164"/>
                      <a:pt x="f165" y="f166"/>
                    </a:cubicBezTo>
                    <a:cubicBezTo>
                      <a:pt x="f167" y="f168"/>
                      <a:pt x="f169" y="f170"/>
                      <a:pt x="f171" y="f172"/>
                    </a:cubicBezTo>
                    <a:cubicBezTo>
                      <a:pt x="f173" y="f174"/>
                      <a:pt x="f175" y="f176"/>
                      <a:pt x="f92" y="f93"/>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
        <p:nvSpPr>
          <p:cNvPr id="40" name="TextBox 39">
            <a:extLst>
              <a:ext uri="{FF2B5EF4-FFF2-40B4-BE49-F238E27FC236}">
                <a16:creationId xmlns:a16="http://schemas.microsoft.com/office/drawing/2014/main" id="{30B9736D-E1CB-5476-282C-029D6BF3EB31}"/>
              </a:ext>
            </a:extLst>
          </p:cNvPr>
          <p:cNvSpPr txBox="1"/>
          <p:nvPr/>
        </p:nvSpPr>
        <p:spPr>
          <a:xfrm>
            <a:off x="7736765" y="84582"/>
            <a:ext cx="434564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ptos"/>
              </a:rPr>
              <a:t>Snap the QR Code to access the FSRH POP Guideline</a:t>
            </a:r>
            <a:endParaRPr lang="en-GB" sz="1400" b="0" i="0" u="none" strike="noStrike" kern="1200" cap="none" spc="0" baseline="0">
              <a:solidFill>
                <a:srgbClr val="000000"/>
              </a:solidFill>
              <a:uFillTx/>
              <a:latin typeface="Aptos"/>
            </a:endParaRPr>
          </a:p>
        </p:txBody>
      </p:sp>
      <p:pic>
        <p:nvPicPr>
          <p:cNvPr id="41" name="Picture 40">
            <a:extLst>
              <a:ext uri="{FF2B5EF4-FFF2-40B4-BE49-F238E27FC236}">
                <a16:creationId xmlns:a16="http://schemas.microsoft.com/office/drawing/2014/main" id="{28360B86-913D-653F-8505-95D4FEF45D17}"/>
              </a:ext>
            </a:extLst>
          </p:cNvPr>
          <p:cNvPicPr>
            <a:picLocks noChangeAspect="1"/>
          </p:cNvPicPr>
          <p:nvPr/>
        </p:nvPicPr>
        <p:blipFill>
          <a:blip r:embed="rId9"/>
          <a:stretch>
            <a:fillRect/>
          </a:stretch>
        </p:blipFill>
        <p:spPr>
          <a:xfrm>
            <a:off x="10880335" y="406496"/>
            <a:ext cx="996595" cy="996595"/>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8">
            <a:extLst>
              <a:ext uri="{FF2B5EF4-FFF2-40B4-BE49-F238E27FC236}">
                <a16:creationId xmlns:a16="http://schemas.microsoft.com/office/drawing/2014/main" id="{E33AF545-C30C-49BC-0497-942B36FAFFE0}"/>
              </a:ext>
            </a:extLst>
          </p:cNvPr>
          <p:cNvSpPr/>
          <p:nvPr/>
        </p:nvSpPr>
        <p:spPr>
          <a:xfrm>
            <a:off x="539998" y="4630696"/>
            <a:ext cx="11028112" cy="907697"/>
          </a:xfrm>
          <a:custGeom>
            <a:avLst/>
            <a:gdLst>
              <a:gd name="f0" fmla="val 10800000"/>
              <a:gd name="f1" fmla="val 5400000"/>
              <a:gd name="f2" fmla="val 16200000"/>
              <a:gd name="f3" fmla="val w"/>
              <a:gd name="f4" fmla="val h"/>
              <a:gd name="f5" fmla="val ss"/>
              <a:gd name="f6" fmla="val 0"/>
              <a:gd name="f7" fmla="*/ 5419351 1 1725033"/>
              <a:gd name="f8" fmla="val 45"/>
              <a:gd name="f9" fmla="val 988"/>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28575" cap="flat">
            <a:solidFill>
              <a:srgbClr val="1D1D1B"/>
            </a:solidFill>
            <a:prstDash val="solid"/>
            <a:miter/>
          </a:ln>
        </p:spPr>
        <p:txBody>
          <a:bodyPr vert="horz" wrap="square" lIns="91440" tIns="45720" rIns="91440" bIns="45720" anchor="ctr" anchorCtr="1"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0" dirty="0">
                <a:solidFill>
                  <a:srgbClr val="000000"/>
                </a:solidFill>
                <a:effectLst/>
                <a:latin typeface="Arial" panose="020B0604020202020204" pitchFamily="34" charset="0"/>
                <a:cs typeface="Arial" panose="020B0604020202020204" pitchFamily="34" charset="0"/>
              </a:rPr>
              <a:t>Adverse events should be reported. Reporting forms and information can be found at </a:t>
            </a:r>
            <a:r>
              <a:rPr lang="en-GB" sz="1600" i="0" u="sng" dirty="0">
                <a:solidFill>
                  <a:srgbClr val="426F9C"/>
                </a:solidFill>
                <a:effectLst/>
                <a:latin typeface="Arial" panose="020B0604020202020204" pitchFamily="34" charset="0"/>
                <a:cs typeface="Arial" panose="020B0604020202020204" pitchFamily="34" charset="0"/>
              </a:rPr>
              <a:t>https://yellowcard.mhra.gov.uk/ </a:t>
            </a:r>
            <a:r>
              <a:rPr lang="en-GB" sz="1600" i="0" dirty="0">
                <a:solidFill>
                  <a:srgbClr val="000000"/>
                </a:solidFill>
                <a:effectLst/>
                <a:latin typeface="Arial" panose="020B0604020202020204" pitchFamily="34" charset="0"/>
                <a:cs typeface="Arial" panose="020B0604020202020204" pitchFamily="34" charset="0"/>
              </a:rPr>
              <a:t>or search for MHRA Yellow Card in the Google Play or Apple App store. Adverse events should also be reported to </a:t>
            </a:r>
            <a:r>
              <a:rPr lang="en-GB" sz="1600" i="0" dirty="0" err="1">
                <a:solidFill>
                  <a:srgbClr val="000000"/>
                </a:solidFill>
                <a:effectLst/>
                <a:latin typeface="Arial" panose="020B0604020202020204" pitchFamily="34" charset="0"/>
                <a:cs typeface="Arial" panose="020B0604020202020204" pitchFamily="34" charset="0"/>
              </a:rPr>
              <a:t>Exeltis</a:t>
            </a:r>
            <a:r>
              <a:rPr lang="en-GB" sz="1600" i="0" dirty="0">
                <a:solidFill>
                  <a:srgbClr val="000000"/>
                </a:solidFill>
                <a:effectLst/>
                <a:latin typeface="Arial" panose="020B0604020202020204" pitchFamily="34" charset="0"/>
                <a:cs typeface="Arial" panose="020B0604020202020204" pitchFamily="34" charset="0"/>
              </a:rPr>
              <a:t> UK Limited by email to </a:t>
            </a:r>
            <a:r>
              <a:rPr lang="en-GB" sz="1600" i="0" dirty="0">
                <a:solidFill>
                  <a:srgbClr val="426F9C"/>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uk.pharmacovigilance@exeltis.com</a:t>
            </a:r>
            <a:endParaRPr lang="en-US" sz="1600" i="0" u="none" strike="noStrike" kern="1200" cap="none" spc="0" baseline="0" dirty="0">
              <a:solidFill>
                <a:srgbClr val="426F9C"/>
              </a:solidFill>
              <a:uFillTx/>
              <a:latin typeface="Arial" panose="020B0604020202020204" pitchFamily="34" charset="0"/>
              <a:cs typeface="Arial" panose="020B0604020202020204" pitchFamily="34" charset="0"/>
            </a:endParaRPr>
          </a:p>
        </p:txBody>
      </p:sp>
      <p:pic>
        <p:nvPicPr>
          <p:cNvPr id="5" name="Picture 4" descr="A black background with a black square">
            <a:extLst>
              <a:ext uri="{FF2B5EF4-FFF2-40B4-BE49-F238E27FC236}">
                <a16:creationId xmlns:a16="http://schemas.microsoft.com/office/drawing/2014/main" id="{505D4374-6000-75AD-D7F0-E129733A66CB}"/>
              </a:ext>
            </a:extLst>
          </p:cNvPr>
          <p:cNvPicPr>
            <a:picLocks noChangeAspect="1"/>
          </p:cNvPicPr>
          <p:nvPr/>
        </p:nvPicPr>
        <p:blipFill>
          <a:blip r:embed="rId3">
            <a:duotone>
              <a:prstClr val="black"/>
              <a:srgbClr val="A4165D">
                <a:tint val="45000"/>
                <a:satMod val="400000"/>
              </a:srgbClr>
            </a:duotone>
            <a:extLst>
              <a:ext uri="{28A0092B-C50C-407E-A947-70E740481C1C}">
                <a14:useLocalDpi xmlns:a14="http://schemas.microsoft.com/office/drawing/2010/main" val="0"/>
              </a:ext>
            </a:extLst>
          </a:blip>
          <a:stretch>
            <a:fillRect/>
          </a:stretch>
        </p:blipFill>
        <p:spPr>
          <a:xfrm>
            <a:off x="3427015" y="722224"/>
            <a:ext cx="3697224" cy="3697224"/>
          </a:xfrm>
          <a:prstGeom prst="rect">
            <a:avLst/>
          </a:prstGeom>
        </p:spPr>
      </p:pic>
      <p:sp>
        <p:nvSpPr>
          <p:cNvPr id="6" name="Content Placeholder 1">
            <a:extLst>
              <a:ext uri="{FF2B5EF4-FFF2-40B4-BE49-F238E27FC236}">
                <a16:creationId xmlns:a16="http://schemas.microsoft.com/office/drawing/2014/main" id="{4232AB63-470A-018D-C4A8-49F78E2917E6}"/>
              </a:ext>
            </a:extLst>
          </p:cNvPr>
          <p:cNvSpPr txBox="1">
            <a:spLocks/>
          </p:cNvSpPr>
          <p:nvPr/>
        </p:nvSpPr>
        <p:spPr>
          <a:xfrm>
            <a:off x="539998" y="539660"/>
            <a:ext cx="11028112" cy="365129"/>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2800" dirty="0">
                <a:solidFill>
                  <a:srgbClr val="A4165D"/>
                </a:solidFill>
                <a:latin typeface="Arial" pitchFamily="34"/>
                <a:cs typeface="Arial" pitchFamily="34"/>
              </a:rPr>
              <a:t>Prescribing Information and Adverse Event Reporting </a:t>
            </a:r>
          </a:p>
        </p:txBody>
      </p:sp>
      <p:sp>
        <p:nvSpPr>
          <p:cNvPr id="8" name="TextBox 7">
            <a:extLst>
              <a:ext uri="{FF2B5EF4-FFF2-40B4-BE49-F238E27FC236}">
                <a16:creationId xmlns:a16="http://schemas.microsoft.com/office/drawing/2014/main" id="{EB2F3A14-CBB8-AE1C-0CA2-5A1EF203A2AF}"/>
              </a:ext>
            </a:extLst>
          </p:cNvPr>
          <p:cNvSpPr txBox="1"/>
          <p:nvPr/>
        </p:nvSpPr>
        <p:spPr>
          <a:xfrm>
            <a:off x="6960870" y="2063004"/>
            <a:ext cx="1659851" cy="1015663"/>
          </a:xfrm>
          <a:prstGeom prst="rect">
            <a:avLst/>
          </a:prstGeom>
          <a:noFill/>
        </p:spPr>
        <p:txBody>
          <a:bodyPr wrap="square" rtlCol="0">
            <a:spAutoFit/>
          </a:bodyPr>
          <a:lstStyle/>
          <a:p>
            <a:r>
              <a:rPr lang="en-GB" sz="1200" dirty="0"/>
              <a:t>Scan here for access to the </a:t>
            </a:r>
            <a:r>
              <a:rPr lang="en-GB" sz="1200" dirty="0" err="1"/>
              <a:t>Slynd</a:t>
            </a:r>
            <a:r>
              <a:rPr lang="en-GB" sz="1200" dirty="0"/>
              <a:t> prescribing information intended for UK healthcare professionals </a:t>
            </a:r>
          </a:p>
        </p:txBody>
      </p:sp>
      <p:sp>
        <p:nvSpPr>
          <p:cNvPr id="10" name="TextBox 9">
            <a:extLst>
              <a:ext uri="{FF2B5EF4-FFF2-40B4-BE49-F238E27FC236}">
                <a16:creationId xmlns:a16="http://schemas.microsoft.com/office/drawing/2014/main" id="{A3E15A9E-5480-AC70-58A2-9D2B30A2E589}"/>
              </a:ext>
            </a:extLst>
          </p:cNvPr>
          <p:cNvSpPr txBox="1"/>
          <p:nvPr/>
        </p:nvSpPr>
        <p:spPr>
          <a:xfrm>
            <a:off x="1794244" y="6133674"/>
            <a:ext cx="6097772" cy="246221"/>
          </a:xfrm>
          <a:prstGeom prst="rect">
            <a:avLst/>
          </a:prstGeom>
          <a:noFill/>
        </p:spPr>
        <p:txBody>
          <a:bodyPr wrap="square">
            <a:spAutoFit/>
          </a:bodyPr>
          <a:lstStyle/>
          <a:p>
            <a:r>
              <a:rPr lang="en-GB" sz="1000" b="0" i="0" u="none" strike="noStrike" kern="1200" cap="none" spc="0" baseline="0" dirty="0">
                <a:solidFill>
                  <a:srgbClr val="1D1D1B"/>
                </a:solidFill>
                <a:uFillTx/>
                <a:latin typeface="Arial"/>
                <a:cs typeface="Arial" pitchFamily="34"/>
              </a:rPr>
              <a:t> </a:t>
            </a:r>
            <a:r>
              <a:rPr lang="en-GB" sz="1000" b="0" i="0" u="none" strike="noStrike" kern="1200" cap="none" spc="0" baseline="0" dirty="0" err="1">
                <a:solidFill>
                  <a:srgbClr val="1D1D1B"/>
                </a:solidFill>
                <a:uFillTx/>
                <a:latin typeface="Arial"/>
                <a:cs typeface="Arial" pitchFamily="34"/>
              </a:rPr>
              <a:t>Slynd</a:t>
            </a:r>
            <a:r>
              <a:rPr lang="en-GB" sz="1000" b="0" i="0" u="none" strike="noStrike" kern="1200" cap="none" spc="0" baseline="30000" dirty="0">
                <a:solidFill>
                  <a:srgbClr val="1D1D1B"/>
                </a:solidFill>
                <a:uFillTx/>
                <a:latin typeface="Arial"/>
                <a:cs typeface="Arial" pitchFamily="34"/>
              </a:rPr>
              <a:t>®</a:t>
            </a:r>
            <a:r>
              <a:rPr lang="en-GB" sz="1000" b="0" i="0" u="none" strike="noStrike" kern="1200" cap="none" spc="0" baseline="0" dirty="0">
                <a:solidFill>
                  <a:srgbClr val="1D1D1B"/>
                </a:solidFill>
                <a:uFillTx/>
                <a:latin typeface="Arial"/>
                <a:cs typeface="Arial" pitchFamily="34"/>
              </a:rPr>
              <a:t> Summary of Product Characteristics.</a:t>
            </a:r>
            <a:endParaRPr lang="en-GB" sz="1000" dirty="0"/>
          </a:p>
        </p:txBody>
      </p:sp>
    </p:spTree>
    <p:extLst>
      <p:ext uri="{BB962C8B-B14F-4D97-AF65-F5344CB8AC3E}">
        <p14:creationId xmlns:p14="http://schemas.microsoft.com/office/powerpoint/2010/main" val="366334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7C91D-F481-A21A-50E3-562A91CA7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E463B-1275-B945-79B3-BB222A3A69EB}"/>
              </a:ext>
            </a:extLst>
          </p:cNvPr>
          <p:cNvSpPr txBox="1">
            <a:spLocks noGrp="1"/>
          </p:cNvSpPr>
          <p:nvPr>
            <p:ph type="title"/>
          </p:nvPr>
        </p:nvSpPr>
        <p:spPr/>
        <p:txBody>
          <a:bodyPr>
            <a:normAutofit fontScale="90000"/>
          </a:bodyPr>
          <a:lstStyle/>
          <a:p>
            <a:pPr lvl="0"/>
            <a:r>
              <a:rPr lang="en-US" dirty="0"/>
              <a:t>Progestogen-only Pills </a:t>
            </a:r>
            <a:br>
              <a:rPr lang="en-US" dirty="0"/>
            </a:br>
            <a:r>
              <a:rPr lang="en-US" dirty="0"/>
              <a:t>(POPs)</a:t>
            </a:r>
          </a:p>
        </p:txBody>
      </p:sp>
    </p:spTree>
    <p:extLst>
      <p:ext uri="{BB962C8B-B14F-4D97-AF65-F5344CB8AC3E}">
        <p14:creationId xmlns:p14="http://schemas.microsoft.com/office/powerpoint/2010/main" val="230167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0AEFCFD4-56FA-B187-1862-140978062542}"/>
              </a:ext>
            </a:extLst>
          </p:cNvPr>
          <p:cNvSpPr txBox="1"/>
          <p:nvPr/>
        </p:nvSpPr>
        <p:spPr>
          <a:xfrm>
            <a:off x="2204676" y="5910753"/>
            <a:ext cx="4147289"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POPs, progestogen-only pills; DSG, </a:t>
            </a:r>
            <a:r>
              <a:rPr lang="en-US" sz="1000" b="0" i="0" u="none" strike="noStrike" kern="1200" cap="none" spc="0" baseline="0" dirty="0" err="1">
                <a:solidFill>
                  <a:srgbClr val="1D1D1B"/>
                </a:solidFill>
                <a:uFillTx/>
                <a:latin typeface="Arial" pitchFamily="34"/>
                <a:cs typeface="Arial" pitchFamily="34"/>
              </a:rPr>
              <a:t>desogestrel</a:t>
            </a:r>
            <a:r>
              <a:rPr lang="en-US" sz="1000" b="0" i="0" u="none" strike="noStrike" kern="1200" cap="none" spc="0" baseline="0" dirty="0">
                <a:solidFill>
                  <a:srgbClr val="1D1D1B"/>
                </a:solidFill>
                <a:uFillTx/>
                <a:latin typeface="Arial" pitchFamily="34"/>
                <a:cs typeface="Arial" pitchFamily="34"/>
              </a:rPr>
              <a:t>; DRSP, </a:t>
            </a:r>
            <a:r>
              <a:rPr lang="en-US" sz="1000" b="0" i="0" u="none" strike="noStrike" kern="1200" cap="none" spc="0" baseline="0" dirty="0" err="1">
                <a:solidFill>
                  <a:srgbClr val="1D1D1B"/>
                </a:solidFill>
                <a:uFillTx/>
                <a:latin typeface="Arial" pitchFamily="34"/>
                <a:cs typeface="Arial" pitchFamily="34"/>
              </a:rPr>
              <a:t>drospirenone</a:t>
            </a:r>
            <a:r>
              <a:rPr lang="en-US" sz="1000" b="0" i="0" u="none" strike="noStrike" kern="1200" cap="none" spc="0" baseline="0" dirty="0">
                <a:solidFill>
                  <a:srgbClr val="1D1D1B"/>
                </a:solidFill>
                <a:uFillTx/>
                <a:latin typeface="Arial" pitchFamily="34"/>
                <a:cs typeface="Arial" pitchFamily="34"/>
              </a:rPr>
              <a:t>.</a:t>
            </a:r>
          </a:p>
        </p:txBody>
      </p:sp>
      <p:sp>
        <p:nvSpPr>
          <p:cNvPr id="5" name="Content Placeholder 1">
            <a:extLst>
              <a:ext uri="{FF2B5EF4-FFF2-40B4-BE49-F238E27FC236}">
                <a16:creationId xmlns:a16="http://schemas.microsoft.com/office/drawing/2014/main" id="{2683D9DA-BDE4-50ED-14A5-0192570BC8DB}"/>
              </a:ext>
            </a:extLst>
          </p:cNvPr>
          <p:cNvSpPr txBox="1">
            <a:spLocks/>
          </p:cNvSpPr>
          <p:nvPr/>
        </p:nvSpPr>
        <p:spPr>
          <a:xfrm>
            <a:off x="522423" y="553444"/>
            <a:ext cx="10515600" cy="365129"/>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1D1D1B"/>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2800" dirty="0">
                <a:solidFill>
                  <a:srgbClr val="A4165D"/>
                </a:solidFill>
                <a:latin typeface="Arial" pitchFamily="34"/>
                <a:cs typeface="Arial" pitchFamily="34"/>
              </a:rPr>
              <a:t>Available POPs and their mechanism of action </a:t>
            </a:r>
          </a:p>
        </p:txBody>
      </p:sp>
      <p:sp>
        <p:nvSpPr>
          <p:cNvPr id="7" name="TextBox 6">
            <a:extLst>
              <a:ext uri="{FF2B5EF4-FFF2-40B4-BE49-F238E27FC236}">
                <a16:creationId xmlns:a16="http://schemas.microsoft.com/office/drawing/2014/main" id="{BA1DF7F0-0EE3-55E1-38FA-80A3D666BB62}"/>
              </a:ext>
            </a:extLst>
          </p:cNvPr>
          <p:cNvSpPr txBox="1"/>
          <p:nvPr/>
        </p:nvSpPr>
        <p:spPr>
          <a:xfrm>
            <a:off x="2204676" y="6156974"/>
            <a:ext cx="9871061" cy="400110"/>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1.</a:t>
            </a:r>
            <a:r>
              <a:rPr lang="en-US" sz="1000" b="0" i="0" u="none" strike="noStrike" kern="1200" cap="none" spc="0" baseline="0" dirty="0">
                <a:solidFill>
                  <a:srgbClr val="1D1D1B"/>
                </a:solidFill>
                <a:uFillTx/>
                <a:latin typeface="Arial" pitchFamily="34"/>
                <a:cs typeface="Arial" pitchFamily="34"/>
              </a:rPr>
              <a:t> </a:t>
            </a:r>
            <a:r>
              <a:rPr lang="en-US" sz="1000" b="0" i="0" u="none" strike="noStrike" kern="1200" cap="none" spc="0" baseline="0" dirty="0" err="1">
                <a:solidFill>
                  <a:srgbClr val="1D1D1B"/>
                </a:solidFill>
                <a:uFillTx/>
                <a:latin typeface="Arial" pitchFamily="34"/>
                <a:cs typeface="Arial" pitchFamily="34"/>
              </a:rPr>
              <a:t>Slynd</a:t>
            </a:r>
            <a:r>
              <a:rPr lang="en-US" sz="1000" b="0" i="0" u="none" strike="noStrike" kern="1200" cap="none" spc="0" baseline="30000" dirty="0">
                <a:solidFill>
                  <a:srgbClr val="1D1D1B"/>
                </a:solidFill>
                <a:uFillTx/>
                <a:latin typeface="Arial" pitchFamily="34"/>
                <a:cs typeface="Arial" pitchFamily="34"/>
              </a:rPr>
              <a:t>®</a:t>
            </a:r>
            <a:r>
              <a:rPr lang="en-US" sz="1000" b="0" i="0" u="none" strike="noStrike" kern="1200" cap="none" spc="0" baseline="0" dirty="0">
                <a:solidFill>
                  <a:srgbClr val="1D1D1B"/>
                </a:solidFill>
                <a:uFillTx/>
                <a:latin typeface="Arial" pitchFamily="34"/>
                <a:cs typeface="Arial" pitchFamily="34"/>
              </a:rPr>
              <a:t> Summary of Product Characteristics; 2. </a:t>
            </a:r>
            <a:r>
              <a:rPr lang="en-GB" sz="1000" b="0" i="0" u="none" strike="noStrike" kern="1200" cap="none" spc="0" baseline="0" dirty="0" err="1">
                <a:solidFill>
                  <a:srgbClr val="1D1D1B"/>
                </a:solidFill>
                <a:uFillTx/>
                <a:latin typeface="Arial" pitchFamily="34"/>
                <a:cs typeface="Arial" pitchFamily="34"/>
              </a:rPr>
              <a:t>Norgeston</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3. </a:t>
            </a:r>
            <a:r>
              <a:rPr lang="en-GB" sz="1000" b="0" i="0" u="none" strike="noStrike" kern="1200" cap="none" spc="0" baseline="0" dirty="0" err="1">
                <a:solidFill>
                  <a:srgbClr val="1D1D1B"/>
                </a:solidFill>
                <a:uFillTx/>
                <a:latin typeface="Arial" pitchFamily="34"/>
                <a:cs typeface="Arial" pitchFamily="34"/>
              </a:rPr>
              <a:t>Noriday</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a:t>
            </a:r>
            <a:r>
              <a:rPr lang="en-GB" sz="1000" dirty="0">
                <a:solidFill>
                  <a:srgbClr val="1D1D1B"/>
                </a:solidFill>
                <a:latin typeface="Arial" pitchFamily="34"/>
                <a:cs typeface="Arial" pitchFamily="34"/>
              </a:rPr>
              <a:t>4</a:t>
            </a:r>
            <a:r>
              <a:rPr lang="en-GB" sz="1000" b="0" i="0" u="none" strike="noStrike" kern="1200" cap="none" spc="0" baseline="0" dirty="0">
                <a:solidFill>
                  <a:srgbClr val="1D1D1B"/>
                </a:solidFill>
                <a:uFillTx/>
                <a:latin typeface="Arial" pitchFamily="34"/>
                <a:cs typeface="Arial" pitchFamily="34"/>
              </a:rPr>
              <a:t>. </a:t>
            </a:r>
            <a:r>
              <a:rPr lang="en-GB" sz="1000" b="0" i="0" u="none" strike="noStrike" kern="1200" cap="none" spc="0" baseline="0" dirty="0" err="1">
                <a:solidFill>
                  <a:srgbClr val="1D1D1B"/>
                </a:solidFill>
                <a:uFillTx/>
                <a:latin typeface="Arial" pitchFamily="34"/>
                <a:cs typeface="Arial" pitchFamily="34"/>
              </a:rPr>
              <a:t>Cerazette</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5. FSRH Clinical Guidelines progestogen-only pills. </a:t>
            </a:r>
            <a:r>
              <a:rPr lang="en-GB" sz="1000" b="0" i="0" u="none" strike="noStrike" kern="0" cap="none" spc="0" baseline="0" dirty="0">
                <a:solidFill>
                  <a:srgbClr val="1D1D1B"/>
                </a:solidFill>
                <a:uFillTx/>
                <a:latin typeface="Arial" pitchFamily="34"/>
                <a:cs typeface="Arial" pitchFamily="34"/>
              </a:rPr>
              <a:t>07/2023</a:t>
            </a:r>
            <a:endParaRPr lang="en-GB" sz="1000" dirty="0"/>
          </a:p>
        </p:txBody>
      </p:sp>
      <p:graphicFrame>
        <p:nvGraphicFramePr>
          <p:cNvPr id="2" name="Table 1">
            <a:extLst>
              <a:ext uri="{FF2B5EF4-FFF2-40B4-BE49-F238E27FC236}">
                <a16:creationId xmlns:a16="http://schemas.microsoft.com/office/drawing/2014/main" id="{F5FFD14E-85D2-8322-C734-B766EBF82860}"/>
              </a:ext>
            </a:extLst>
          </p:cNvPr>
          <p:cNvGraphicFramePr>
            <a:graphicFrameLocks noGrp="1"/>
          </p:cNvGraphicFramePr>
          <p:nvPr/>
        </p:nvGraphicFramePr>
        <p:xfrm>
          <a:off x="522421" y="1164794"/>
          <a:ext cx="7171472" cy="4959233"/>
        </p:xfrm>
        <a:graphic>
          <a:graphicData uri="http://schemas.openxmlformats.org/drawingml/2006/table">
            <a:tbl>
              <a:tblPr firstRow="1" bandRow="1">
                <a:tableStyleId>{5C22544A-7EE6-4342-B048-85BDC9FD1C3A}</a:tableStyleId>
              </a:tblPr>
              <a:tblGrid>
                <a:gridCol w="1792868">
                  <a:extLst>
                    <a:ext uri="{9D8B030D-6E8A-4147-A177-3AD203B41FA5}">
                      <a16:colId xmlns:a16="http://schemas.microsoft.com/office/drawing/2014/main" val="3900189209"/>
                    </a:ext>
                  </a:extLst>
                </a:gridCol>
                <a:gridCol w="1792868">
                  <a:extLst>
                    <a:ext uri="{9D8B030D-6E8A-4147-A177-3AD203B41FA5}">
                      <a16:colId xmlns:a16="http://schemas.microsoft.com/office/drawing/2014/main" val="3741664217"/>
                    </a:ext>
                  </a:extLst>
                </a:gridCol>
                <a:gridCol w="1792868">
                  <a:extLst>
                    <a:ext uri="{9D8B030D-6E8A-4147-A177-3AD203B41FA5}">
                      <a16:colId xmlns:a16="http://schemas.microsoft.com/office/drawing/2014/main" val="4037328258"/>
                    </a:ext>
                  </a:extLst>
                </a:gridCol>
                <a:gridCol w="1792868">
                  <a:extLst>
                    <a:ext uri="{9D8B030D-6E8A-4147-A177-3AD203B41FA5}">
                      <a16:colId xmlns:a16="http://schemas.microsoft.com/office/drawing/2014/main" val="131013649"/>
                    </a:ext>
                  </a:extLst>
                </a:gridCol>
              </a:tblGrid>
              <a:tr h="953154">
                <a:tc>
                  <a:txBody>
                    <a:bodyPr/>
                    <a:lstStyle/>
                    <a:p>
                      <a:r>
                        <a:rPr lang="en-GB" dirty="0"/>
                        <a:t>Type of POPs</a:t>
                      </a:r>
                    </a:p>
                  </a:txBody>
                  <a:tcPr>
                    <a:solidFill>
                      <a:srgbClr val="A4165D"/>
                    </a:solidFill>
                  </a:tcPr>
                </a:tc>
                <a:tc>
                  <a:txBody>
                    <a:bodyPr/>
                    <a:lstStyle/>
                    <a:p>
                      <a:r>
                        <a:rPr lang="en-GB" dirty="0"/>
                        <a:t>Inhibition of ovulation</a:t>
                      </a:r>
                    </a:p>
                  </a:txBody>
                  <a:tcPr>
                    <a:solidFill>
                      <a:srgbClr val="A4165D"/>
                    </a:solidFill>
                  </a:tcPr>
                </a:tc>
                <a:tc>
                  <a:txBody>
                    <a:bodyPr/>
                    <a:lstStyle/>
                    <a:p>
                      <a:r>
                        <a:rPr lang="en-GB" dirty="0"/>
                        <a:t>Effects on the endometrium </a:t>
                      </a:r>
                    </a:p>
                  </a:txBody>
                  <a:tcPr>
                    <a:solidFill>
                      <a:srgbClr val="A4165D"/>
                    </a:solidFill>
                  </a:tcPr>
                </a:tc>
                <a:tc>
                  <a:txBody>
                    <a:bodyPr/>
                    <a:lstStyle/>
                    <a:p>
                      <a:r>
                        <a:rPr lang="en-GB" dirty="0"/>
                        <a:t>Effects on the viscosity of cervical mucous</a:t>
                      </a:r>
                    </a:p>
                  </a:txBody>
                  <a:tcPr>
                    <a:solidFill>
                      <a:srgbClr val="A4165D"/>
                    </a:solidFill>
                  </a:tcPr>
                </a:tc>
                <a:extLst>
                  <a:ext uri="{0D108BD9-81ED-4DB2-BD59-A6C34878D82A}">
                    <a16:rowId xmlns:a16="http://schemas.microsoft.com/office/drawing/2014/main" val="3619430424"/>
                  </a:ext>
                </a:extLst>
              </a:tr>
              <a:tr h="1393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Traditional </a:t>
                      </a:r>
                      <a:r>
                        <a:rPr lang="en-GB" sz="1800" dirty="0">
                          <a:latin typeface="Arial" panose="020B0604020202020204" pitchFamily="34" charset="0"/>
                          <a:cs typeface="Arial" panose="020B0604020202020204" pitchFamily="34" charset="0"/>
                        </a:rPr>
                        <a:t>(e.g. Norethisterone, Levonorgestrel)</a:t>
                      </a:r>
                    </a:p>
                  </a:txBody>
                  <a:tcPr>
                    <a:noFill/>
                  </a:tcPr>
                </a:tc>
                <a:tc>
                  <a:txBody>
                    <a:bodyPr/>
                    <a:lstStyle/>
                    <a:p>
                      <a:pPr algn="ctr"/>
                      <a:endParaRPr lang="en-GB" sz="4000" dirty="0"/>
                    </a:p>
                  </a:txBody>
                  <a:tcPr>
                    <a:noFill/>
                  </a:tcPr>
                </a:tc>
                <a:tc>
                  <a:txBody>
                    <a:bodyPr/>
                    <a:lstStyle/>
                    <a:p>
                      <a:pPr algn="ctr"/>
                      <a:r>
                        <a:rPr lang="en-GB" sz="4000" dirty="0">
                          <a:latin typeface="Aptos Narrow" panose="020B0004020202020204" pitchFamily="34" charset="0"/>
                        </a:rPr>
                        <a:t>✓</a:t>
                      </a:r>
                      <a:endParaRPr lang="en-GB" sz="4000" dirty="0"/>
                    </a:p>
                  </a:txBody>
                  <a:tcPr>
                    <a:noFill/>
                  </a:tcPr>
                </a:tc>
                <a:tc>
                  <a:txBody>
                    <a:bodyPr/>
                    <a:lstStyle/>
                    <a:p>
                      <a:pPr algn="ctr"/>
                      <a:r>
                        <a:rPr lang="en-GB" sz="4000" dirty="0">
                          <a:latin typeface="Aptos Narrow" panose="020B0004020202020204" pitchFamily="34" charset="0"/>
                        </a:rPr>
                        <a:t>✓</a:t>
                      </a:r>
                      <a:endParaRPr lang="en-GB" sz="4000" dirty="0"/>
                    </a:p>
                  </a:txBody>
                  <a:tcPr>
                    <a:noFill/>
                  </a:tcPr>
                </a:tc>
                <a:extLst>
                  <a:ext uri="{0D108BD9-81ED-4DB2-BD59-A6C34878D82A}">
                    <a16:rowId xmlns:a16="http://schemas.microsoft.com/office/drawing/2014/main" val="2063055923"/>
                  </a:ext>
                </a:extLst>
              </a:tr>
              <a:tr h="1149326">
                <a:tc>
                  <a:txBody>
                    <a:bodyPr/>
                    <a:lstStyle/>
                    <a:p>
                      <a:endParaRPr lang="en-GB" dirty="0"/>
                    </a:p>
                    <a:p>
                      <a:r>
                        <a:rPr lang="en-GB" dirty="0" err="1"/>
                        <a:t>Desogestrel</a:t>
                      </a:r>
                      <a:r>
                        <a:rPr lang="en-GB" dirty="0"/>
                        <a:t> (DSG)</a:t>
                      </a:r>
                    </a:p>
                    <a:p>
                      <a:endParaRPr lang="en-GB" dirty="0"/>
                    </a:p>
                  </a:txBody>
                  <a:tcPr>
                    <a:noFill/>
                  </a:tcPr>
                </a:tc>
                <a:tc>
                  <a:txBody>
                    <a:bodyPr/>
                    <a:lstStyle/>
                    <a:p>
                      <a:pPr algn="ctr"/>
                      <a:r>
                        <a:rPr lang="en-GB" sz="4000" dirty="0">
                          <a:latin typeface="Aptos Narrow" panose="020B0004020202020204" pitchFamily="34" charset="0"/>
                        </a:rPr>
                        <a:t>✓</a:t>
                      </a:r>
                      <a:endParaRPr lang="en-GB" sz="4000" dirty="0"/>
                    </a:p>
                  </a:txBody>
                  <a:tcPr>
                    <a:noFill/>
                  </a:tcPr>
                </a:tc>
                <a:tc>
                  <a:txBody>
                    <a:bodyPr/>
                    <a:lstStyle/>
                    <a:p>
                      <a:pPr algn="ctr"/>
                      <a:r>
                        <a:rPr lang="en-GB" sz="4000" dirty="0">
                          <a:latin typeface="Aptos Narrow" panose="020B0004020202020204" pitchFamily="34" charset="0"/>
                        </a:rPr>
                        <a:t>✓</a:t>
                      </a:r>
                      <a:endParaRPr lang="en-GB" sz="4000" dirty="0">
                        <a:solidFill>
                          <a:schemeClr val="bg1"/>
                        </a:solidFill>
                      </a:endParaRPr>
                    </a:p>
                  </a:txBody>
                  <a:tcPr>
                    <a:noFill/>
                  </a:tcPr>
                </a:tc>
                <a:tc>
                  <a:txBody>
                    <a:bodyPr/>
                    <a:lstStyle/>
                    <a:p>
                      <a:pPr algn="ctr"/>
                      <a:r>
                        <a:rPr lang="en-GB" sz="4000" dirty="0">
                          <a:latin typeface="Aptos Narrow" panose="020B0004020202020204" pitchFamily="34" charset="0"/>
                        </a:rPr>
                        <a:t>✓</a:t>
                      </a:r>
                      <a:endParaRPr lang="en-GB" sz="4000" dirty="0"/>
                    </a:p>
                  </a:txBody>
                  <a:tcPr>
                    <a:noFill/>
                  </a:tcPr>
                </a:tc>
                <a:extLst>
                  <a:ext uri="{0D108BD9-81ED-4DB2-BD59-A6C34878D82A}">
                    <a16:rowId xmlns:a16="http://schemas.microsoft.com/office/drawing/2014/main" val="3669065732"/>
                  </a:ext>
                </a:extLst>
              </a:tr>
              <a:tr h="1149326">
                <a:tc>
                  <a:txBody>
                    <a:bodyPr/>
                    <a:lstStyle/>
                    <a:p>
                      <a:endParaRPr lang="en-GB" dirty="0"/>
                    </a:p>
                    <a:p>
                      <a:r>
                        <a:rPr lang="en-GB" dirty="0" err="1"/>
                        <a:t>Drospirenone</a:t>
                      </a:r>
                      <a:r>
                        <a:rPr lang="en-GB" dirty="0"/>
                        <a:t> (DRSP)</a:t>
                      </a:r>
                    </a:p>
                    <a:p>
                      <a:endParaRPr lang="en-GB" dirty="0"/>
                    </a:p>
                  </a:txBody>
                  <a:tcPr>
                    <a:noFill/>
                  </a:tcPr>
                </a:tc>
                <a:tc>
                  <a:txBody>
                    <a:bodyPr/>
                    <a:lstStyle/>
                    <a:p>
                      <a:pPr algn="ctr"/>
                      <a:r>
                        <a:rPr lang="en-GB" sz="4000" dirty="0">
                          <a:latin typeface="Aptos Narrow" panose="020B0004020202020204" pitchFamily="34" charset="0"/>
                        </a:rPr>
                        <a:t>✓</a:t>
                      </a:r>
                      <a:endParaRPr lang="en-GB" sz="4000" dirty="0"/>
                    </a:p>
                  </a:txBody>
                  <a:tcPr>
                    <a:noFill/>
                  </a:tcPr>
                </a:tc>
                <a:tc>
                  <a:txBody>
                    <a:bodyPr/>
                    <a:lstStyle/>
                    <a:p>
                      <a:pPr algn="ctr"/>
                      <a:r>
                        <a:rPr lang="en-GB" sz="4000" dirty="0">
                          <a:latin typeface="Aptos Narrow" panose="020B0004020202020204" pitchFamily="34" charset="0"/>
                        </a:rPr>
                        <a:t>✓</a:t>
                      </a:r>
                      <a:endParaRPr lang="en-GB" sz="4000" dirty="0"/>
                    </a:p>
                  </a:txBody>
                  <a:tcPr>
                    <a:noFill/>
                  </a:tcPr>
                </a:tc>
                <a:tc>
                  <a:txBody>
                    <a:bodyPr/>
                    <a:lstStyle/>
                    <a:p>
                      <a:pPr algn="ctr"/>
                      <a:r>
                        <a:rPr lang="en-GB" sz="4000" dirty="0">
                          <a:latin typeface="Aptos Narrow" panose="020B0004020202020204" pitchFamily="34" charset="0"/>
                        </a:rPr>
                        <a:t>✓</a:t>
                      </a:r>
                      <a:endParaRPr lang="en-GB" sz="4000" dirty="0"/>
                    </a:p>
                  </a:txBody>
                  <a:tcPr>
                    <a:noFill/>
                  </a:tcPr>
                </a:tc>
                <a:extLst>
                  <a:ext uri="{0D108BD9-81ED-4DB2-BD59-A6C34878D82A}">
                    <a16:rowId xmlns:a16="http://schemas.microsoft.com/office/drawing/2014/main" val="3143702212"/>
                  </a:ext>
                </a:extLst>
              </a:tr>
            </a:tbl>
          </a:graphicData>
        </a:graphic>
      </p:graphicFrame>
      <p:pic>
        <p:nvPicPr>
          <p:cNvPr id="4" name="Picture 3">
            <a:extLst>
              <a:ext uri="{FF2B5EF4-FFF2-40B4-BE49-F238E27FC236}">
                <a16:creationId xmlns:a16="http://schemas.microsoft.com/office/drawing/2014/main" id="{82580C10-4248-9628-AACC-88B9ACBABDEB}"/>
              </a:ext>
            </a:extLst>
          </p:cNvPr>
          <p:cNvPicPr>
            <a:picLocks noChangeAspect="1"/>
          </p:cNvPicPr>
          <p:nvPr/>
        </p:nvPicPr>
        <p:blipFill>
          <a:blip r:embed="rId3"/>
          <a:stretch>
            <a:fillRect/>
          </a:stretch>
        </p:blipFill>
        <p:spPr>
          <a:xfrm>
            <a:off x="8241661" y="1336926"/>
            <a:ext cx="3023878" cy="2200847"/>
          </a:xfrm>
          <a:prstGeom prst="rect">
            <a:avLst/>
          </a:prstGeom>
        </p:spPr>
      </p:pic>
    </p:spTree>
    <p:extLst>
      <p:ext uri="{BB962C8B-B14F-4D97-AF65-F5344CB8AC3E}">
        <p14:creationId xmlns:p14="http://schemas.microsoft.com/office/powerpoint/2010/main" val="167632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182B1E3-894C-DC9D-6417-4531095578B1}"/>
              </a:ext>
            </a:extLst>
          </p:cNvPr>
          <p:cNvSpPr/>
          <p:nvPr/>
        </p:nvSpPr>
        <p:spPr>
          <a:xfrm>
            <a:off x="7664012" y="1556219"/>
            <a:ext cx="3809615" cy="3837818"/>
          </a:xfrm>
          <a:prstGeom prst="ellipse">
            <a:avLst/>
          </a:prstGeom>
          <a:solidFill>
            <a:schemeClr val="bg1"/>
          </a:solidFill>
          <a:ln w="19050">
            <a:solidFill>
              <a:srgbClr val="A416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6100A57-8CF7-285E-4BB1-5CE39718E00B}"/>
              </a:ext>
            </a:extLst>
          </p:cNvPr>
          <p:cNvSpPr>
            <a:spLocks noGrp="1"/>
          </p:cNvSpPr>
          <p:nvPr>
            <p:ph idx="4294967295"/>
          </p:nvPr>
        </p:nvSpPr>
        <p:spPr>
          <a:xfrm>
            <a:off x="539998" y="539660"/>
            <a:ext cx="9232652" cy="365129"/>
          </a:xfrm>
        </p:spPr>
        <p:txBody>
          <a:bodyPr>
            <a:noAutofit/>
          </a:bodyPr>
          <a:lstStyle/>
          <a:p>
            <a:pPr marL="0" indent="0">
              <a:buNone/>
            </a:pPr>
            <a:r>
              <a:rPr lang="en-GB" sz="2800" dirty="0">
                <a:solidFill>
                  <a:srgbClr val="A4165D"/>
                </a:solidFill>
              </a:rPr>
              <a:t>POPs provide advantages over COCPs in certain populations</a:t>
            </a:r>
          </a:p>
        </p:txBody>
      </p:sp>
      <p:sp>
        <p:nvSpPr>
          <p:cNvPr id="4" name="TextBox 3">
            <a:extLst>
              <a:ext uri="{FF2B5EF4-FFF2-40B4-BE49-F238E27FC236}">
                <a16:creationId xmlns:a16="http://schemas.microsoft.com/office/drawing/2014/main" id="{83F22752-3FC7-4380-89BB-835C1A9D79F3}"/>
              </a:ext>
            </a:extLst>
          </p:cNvPr>
          <p:cNvSpPr txBox="1"/>
          <p:nvPr/>
        </p:nvSpPr>
        <p:spPr>
          <a:xfrm>
            <a:off x="532546" y="1755998"/>
            <a:ext cx="6598920" cy="4093428"/>
          </a:xfrm>
          <a:prstGeom prst="rect">
            <a:avLst/>
          </a:prstGeom>
          <a:noFill/>
        </p:spPr>
        <p:txBody>
          <a:bodyPr wrap="square">
            <a:spAutoFit/>
          </a:bodyPr>
          <a:lstStyle/>
          <a:p>
            <a:pPr>
              <a:spcAft>
                <a:spcPts val="1200"/>
              </a:spcAft>
            </a:pPr>
            <a:r>
              <a:rPr lang="en-GB" sz="2400" dirty="0">
                <a:effectLst/>
                <a:latin typeface="Arial" panose="020B0604020202020204" pitchFamily="34" charset="0"/>
                <a:ea typeface="Aptos" panose="020B0004020202020204" pitchFamily="34" charset="0"/>
                <a:cs typeface="Arial" panose="020B0604020202020204" pitchFamily="34" charset="0"/>
              </a:rPr>
              <a:t>Oral contraceptives can be divided into combined oral contraceptive pills (COCPs) and progestogen-only pills (POPs).</a:t>
            </a:r>
            <a:r>
              <a:rPr lang="en-GB" sz="2400" baseline="30000" dirty="0">
                <a:effectLst/>
                <a:latin typeface="Arial" panose="020B0604020202020204" pitchFamily="34" charset="0"/>
                <a:ea typeface="Aptos" panose="020B0004020202020204" pitchFamily="34" charset="0"/>
                <a:cs typeface="Arial" panose="020B0604020202020204" pitchFamily="34" charset="0"/>
              </a:rPr>
              <a:t>1</a:t>
            </a:r>
          </a:p>
          <a:p>
            <a:pPr>
              <a:spcAft>
                <a:spcPts val="1200"/>
              </a:spcAft>
            </a:pPr>
            <a:endParaRPr lang="en-GB" sz="2400" dirty="0">
              <a:latin typeface="Arial" panose="020B0604020202020204" pitchFamily="34" charset="0"/>
              <a:ea typeface="Aptos" panose="020B0004020202020204" pitchFamily="34" charset="0"/>
              <a:cs typeface="Arial" panose="020B0604020202020204" pitchFamily="34" charset="0"/>
            </a:endParaRPr>
          </a:p>
          <a:p>
            <a:r>
              <a:rPr lang="en-GB" sz="2400" dirty="0">
                <a:effectLst/>
                <a:latin typeface="Arial" panose="020B0604020202020204" pitchFamily="34" charset="0"/>
                <a:ea typeface="Aptos" panose="020B0004020202020204" pitchFamily="34" charset="0"/>
                <a:cs typeface="Arial" panose="020B0604020202020204" pitchFamily="34" charset="0"/>
              </a:rPr>
              <a:t>In comparison to COCPs, POPs offer several advantages:</a:t>
            </a:r>
            <a:r>
              <a:rPr lang="en-GB" sz="2400" baseline="30000" dirty="0">
                <a:effectLst/>
                <a:latin typeface="Arial" panose="020B0604020202020204" pitchFamily="34" charset="0"/>
                <a:ea typeface="Aptos" panose="020B0004020202020204" pitchFamily="34" charset="0"/>
                <a:cs typeface="Arial" panose="020B0604020202020204" pitchFamily="34" charset="0"/>
              </a:rPr>
              <a:t>1</a:t>
            </a:r>
            <a:endParaRPr lang="en-GB" sz="2800" dirty="0">
              <a:latin typeface="Arial" panose="020B0604020202020204" pitchFamily="34" charset="0"/>
              <a:ea typeface="Aptos" panose="020B0004020202020204" pitchFamily="34" charset="0"/>
              <a:cs typeface="Arial" panose="020B0604020202020204" pitchFamily="34" charset="0"/>
            </a:endParaRPr>
          </a:p>
          <a:p>
            <a:pPr marL="285750" indent="-285750">
              <a:buClr>
                <a:srgbClr val="A4165D"/>
              </a:buClr>
              <a:buFont typeface="Arial" panose="020B0604020202020204" pitchFamily="34" charset="0"/>
              <a:buChar char="•"/>
            </a:pPr>
            <a:r>
              <a:rPr lang="en-GB" sz="2400" dirty="0">
                <a:solidFill>
                  <a:srgbClr val="A4165D"/>
                </a:solidFill>
                <a:latin typeface="Arial" panose="020B0604020202020204" pitchFamily="34" charset="0"/>
                <a:ea typeface="Aptos" panose="020B0004020202020204" pitchFamily="34" charset="0"/>
                <a:cs typeface="Arial" panose="020B0604020202020204" pitchFamily="34" charset="0"/>
              </a:rPr>
              <a:t>Can be used from menarche to age 55 years old</a:t>
            </a:r>
            <a:r>
              <a:rPr lang="en-GB" sz="2400" baseline="30000" dirty="0">
                <a:solidFill>
                  <a:srgbClr val="A4165D"/>
                </a:solidFill>
                <a:latin typeface="Arial" panose="020B0604020202020204" pitchFamily="34" charset="0"/>
                <a:ea typeface="Aptos" panose="020B0004020202020204" pitchFamily="34" charset="0"/>
                <a:cs typeface="Arial" panose="020B0604020202020204" pitchFamily="34" charset="0"/>
              </a:rPr>
              <a:t>4</a:t>
            </a:r>
            <a:endParaRPr lang="en-GB" sz="2400" dirty="0">
              <a:solidFill>
                <a:srgbClr val="A4165D"/>
              </a:solidFill>
              <a:latin typeface="Arial" panose="020B0604020202020204" pitchFamily="34" charset="0"/>
              <a:ea typeface="Aptos" panose="020B0004020202020204" pitchFamily="34" charset="0"/>
              <a:cs typeface="Arial" panose="020B0604020202020204" pitchFamily="34" charset="0"/>
            </a:endParaRPr>
          </a:p>
          <a:p>
            <a:pPr marL="285750" indent="-285750">
              <a:buClr>
                <a:srgbClr val="A4165D"/>
              </a:buClr>
              <a:buFont typeface="Arial" panose="020B0604020202020204" pitchFamily="34" charset="0"/>
              <a:buChar char="•"/>
            </a:pPr>
            <a:r>
              <a:rPr lang="en-GB" sz="2400" dirty="0">
                <a:solidFill>
                  <a:srgbClr val="A4165D"/>
                </a:solidFill>
                <a:latin typeface="Arial" panose="020B0604020202020204" pitchFamily="34" charset="0"/>
                <a:ea typeface="Aptos" panose="020B0004020202020204" pitchFamily="34" charset="0"/>
                <a:cs typeface="Arial" panose="020B0604020202020204" pitchFamily="34" charset="0"/>
              </a:rPr>
              <a:t>Decreased risk of VTE</a:t>
            </a:r>
            <a:r>
              <a:rPr lang="en-GB" sz="2400" baseline="30000" dirty="0">
                <a:solidFill>
                  <a:srgbClr val="A4165D"/>
                </a:solidFill>
                <a:latin typeface="Arial" panose="020B0604020202020204" pitchFamily="34" charset="0"/>
                <a:ea typeface="Aptos" panose="020B0004020202020204" pitchFamily="34" charset="0"/>
                <a:cs typeface="Arial" panose="020B0604020202020204" pitchFamily="34" charset="0"/>
              </a:rPr>
              <a:t>1,2</a:t>
            </a:r>
          </a:p>
          <a:p>
            <a:pPr marL="285750" indent="-285750">
              <a:spcAft>
                <a:spcPts val="1200"/>
              </a:spcAft>
              <a:buClr>
                <a:srgbClr val="A4165D"/>
              </a:buClr>
              <a:buFont typeface="Arial" panose="020B0604020202020204" pitchFamily="34" charset="0"/>
              <a:buChar char="•"/>
            </a:pPr>
            <a:r>
              <a:rPr lang="en-GB" sz="2400" dirty="0">
                <a:solidFill>
                  <a:srgbClr val="A4165D"/>
                </a:solidFill>
                <a:latin typeface="Arial" panose="020B0604020202020204" pitchFamily="34" charset="0"/>
                <a:ea typeface="Aptos" panose="020B0004020202020204" pitchFamily="34" charset="0"/>
                <a:cs typeface="Arial" panose="020B0604020202020204" pitchFamily="34" charset="0"/>
              </a:rPr>
              <a:t>Fewer metabolic changes</a:t>
            </a:r>
            <a:r>
              <a:rPr lang="en-GB" sz="2400" baseline="30000" dirty="0">
                <a:solidFill>
                  <a:srgbClr val="A4165D"/>
                </a:solidFill>
                <a:latin typeface="Arial" panose="020B0604020202020204" pitchFamily="34" charset="0"/>
                <a:ea typeface="Aptos" panose="020B0004020202020204" pitchFamily="34" charset="0"/>
                <a:cs typeface="Arial" panose="020B0604020202020204" pitchFamily="34" charset="0"/>
              </a:rPr>
              <a:t>3</a:t>
            </a:r>
            <a:endParaRPr lang="en-GB" sz="2400" dirty="0">
              <a:solidFill>
                <a:srgbClr val="A4165D"/>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2C5511E-862D-56CE-B98C-A27F3981A103}"/>
              </a:ext>
            </a:extLst>
          </p:cNvPr>
          <p:cNvSpPr txBox="1"/>
          <p:nvPr/>
        </p:nvSpPr>
        <p:spPr>
          <a:xfrm>
            <a:off x="1944116" y="6041341"/>
            <a:ext cx="10247884" cy="553998"/>
          </a:xfrm>
          <a:prstGeom prst="rect">
            <a:avLst/>
          </a:prstGeom>
          <a:noFill/>
        </p:spPr>
        <p:txBody>
          <a:bodyPr wrap="square">
            <a:spAutoFit/>
          </a:bodyPr>
          <a:lstStyle/>
          <a:p>
            <a:r>
              <a:rPr lang="en-US" sz="1000" dirty="0">
                <a:solidFill>
                  <a:srgbClr val="1D1D1B"/>
                </a:solidFill>
                <a:latin typeface="Arial" pitchFamily="34"/>
                <a:cs typeface="Arial" pitchFamily="34"/>
              </a:rPr>
              <a:t>COCPs, combined oral contraceptive pills; POPs, progestogen-only pills; VTE, Venous thromboembolism.</a:t>
            </a:r>
          </a:p>
          <a:p>
            <a:r>
              <a:rPr lang="en-GB" sz="1000" dirty="0">
                <a:solidFill>
                  <a:srgbClr val="1D1D1B"/>
                </a:solidFill>
                <a:latin typeface="Arial" pitchFamily="34"/>
                <a:cs typeface="Arial" pitchFamily="34"/>
              </a:rPr>
              <a:t>1. Palacios S et al., Arch </a:t>
            </a:r>
            <a:r>
              <a:rPr lang="en-GB" sz="1000" dirty="0" err="1">
                <a:solidFill>
                  <a:srgbClr val="1D1D1B"/>
                </a:solidFill>
                <a:latin typeface="Arial" pitchFamily="34"/>
                <a:cs typeface="Arial" pitchFamily="34"/>
              </a:rPr>
              <a:t>Gynecology</a:t>
            </a:r>
            <a:r>
              <a:rPr lang="en-GB" sz="1000" dirty="0">
                <a:solidFill>
                  <a:srgbClr val="1D1D1B"/>
                </a:solidFill>
                <a:latin typeface="Arial" pitchFamily="34"/>
                <a:cs typeface="Arial" pitchFamily="34"/>
              </a:rPr>
              <a:t> and Obstetrics 2019;300:1805–181; 2. </a:t>
            </a:r>
            <a:r>
              <a:rPr lang="en-GB" sz="1000" dirty="0" err="1">
                <a:solidFill>
                  <a:srgbClr val="1D1D1B"/>
                </a:solidFill>
                <a:latin typeface="Arial" pitchFamily="34"/>
                <a:cs typeface="Arial" pitchFamily="34"/>
              </a:rPr>
              <a:t>Lidegaard</a:t>
            </a:r>
            <a:r>
              <a:rPr lang="en-GB" sz="1000" dirty="0">
                <a:solidFill>
                  <a:srgbClr val="1D1D1B"/>
                </a:solidFill>
                <a:latin typeface="Arial" pitchFamily="34"/>
                <a:cs typeface="Arial" pitchFamily="34"/>
              </a:rPr>
              <a:t> Ø et al., N Engl J Med 2012;366(24):2257–2266; 3. Regidor PA </a:t>
            </a:r>
            <a:r>
              <a:rPr lang="en-GB" sz="1000" dirty="0" err="1">
                <a:solidFill>
                  <a:srgbClr val="1D1D1B"/>
                </a:solidFill>
                <a:latin typeface="Arial" pitchFamily="34"/>
                <a:cs typeface="Arial" pitchFamily="34"/>
              </a:rPr>
              <a:t>Oncotarget</a:t>
            </a:r>
            <a:r>
              <a:rPr lang="en-GB" sz="1000" dirty="0">
                <a:solidFill>
                  <a:srgbClr val="1D1D1B"/>
                </a:solidFill>
                <a:latin typeface="Arial" pitchFamily="34"/>
                <a:cs typeface="Arial" pitchFamily="34"/>
              </a:rPr>
              <a:t> 2018;9(77):34628–34638; 4. </a:t>
            </a:r>
            <a:r>
              <a:rPr lang="en-US" sz="1000" dirty="0" err="1">
                <a:solidFill>
                  <a:srgbClr val="1D1D1B"/>
                </a:solidFill>
                <a:latin typeface="Arial" pitchFamily="34"/>
                <a:cs typeface="Arial" pitchFamily="34"/>
              </a:rPr>
              <a:t>Slynd</a:t>
            </a:r>
            <a:r>
              <a:rPr lang="en-US" sz="1000" dirty="0">
                <a:solidFill>
                  <a:srgbClr val="1D1D1B"/>
                </a:solidFill>
                <a:latin typeface="Arial" pitchFamily="34"/>
                <a:cs typeface="Arial" pitchFamily="34"/>
              </a:rPr>
              <a:t>® Summary of Product Characteristics</a:t>
            </a:r>
            <a:r>
              <a:rPr lang="en-GB" sz="1000" dirty="0">
                <a:solidFill>
                  <a:srgbClr val="1D1D1B"/>
                </a:solidFill>
                <a:latin typeface="Arial" pitchFamily="34"/>
                <a:cs typeface="Arial" pitchFamily="34"/>
              </a:rPr>
              <a:t>.</a:t>
            </a:r>
            <a:endParaRPr lang="en-GB" sz="1000" dirty="0"/>
          </a:p>
        </p:txBody>
      </p:sp>
      <p:pic>
        <p:nvPicPr>
          <p:cNvPr id="10" name="Picture 9">
            <a:extLst>
              <a:ext uri="{FF2B5EF4-FFF2-40B4-BE49-F238E27FC236}">
                <a16:creationId xmlns:a16="http://schemas.microsoft.com/office/drawing/2014/main" id="{0D2B1886-8CC6-AE23-B11D-BA80639B86FB}"/>
              </a:ext>
            </a:extLst>
          </p:cNvPr>
          <p:cNvPicPr>
            <a:picLocks noChangeAspect="1"/>
          </p:cNvPicPr>
          <p:nvPr/>
        </p:nvPicPr>
        <p:blipFill>
          <a:blip r:embed="rId2"/>
          <a:stretch>
            <a:fillRect/>
          </a:stretch>
        </p:blipFill>
        <p:spPr>
          <a:xfrm>
            <a:off x="8105379" y="2387573"/>
            <a:ext cx="2858185" cy="1852179"/>
          </a:xfrm>
          <a:prstGeom prst="rect">
            <a:avLst/>
          </a:prstGeom>
        </p:spPr>
      </p:pic>
    </p:spTree>
    <p:extLst>
      <p:ext uri="{BB962C8B-B14F-4D97-AF65-F5344CB8AC3E}">
        <p14:creationId xmlns:p14="http://schemas.microsoft.com/office/powerpoint/2010/main" val="27497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70481-59DF-3FF4-046B-62D797B15B31}"/>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2400419B-CC1D-8A3C-79DF-DF22CC6AB692}"/>
              </a:ext>
            </a:extLst>
          </p:cNvPr>
          <p:cNvSpPr/>
          <p:nvPr/>
        </p:nvSpPr>
        <p:spPr>
          <a:xfrm>
            <a:off x="7767782" y="1556218"/>
            <a:ext cx="3705845" cy="3662327"/>
          </a:xfrm>
          <a:prstGeom prst="ellipse">
            <a:avLst/>
          </a:prstGeom>
          <a:solidFill>
            <a:schemeClr val="bg1"/>
          </a:solidFill>
          <a:ln w="19050">
            <a:solidFill>
              <a:srgbClr val="A416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A8A24F-36AE-519F-5640-DD433CE11439}"/>
              </a:ext>
            </a:extLst>
          </p:cNvPr>
          <p:cNvSpPr txBox="1"/>
          <p:nvPr/>
        </p:nvSpPr>
        <p:spPr>
          <a:xfrm>
            <a:off x="602026" y="509134"/>
            <a:ext cx="6598920" cy="4647426"/>
          </a:xfrm>
          <a:prstGeom prst="rect">
            <a:avLst/>
          </a:prstGeom>
          <a:noFill/>
        </p:spPr>
        <p:txBody>
          <a:bodyPr wrap="square">
            <a:spAutoFit/>
          </a:bodyPr>
          <a:lstStyle/>
          <a:p>
            <a:r>
              <a:rPr lang="en-GB" sz="2400" dirty="0">
                <a:latin typeface="Arial" panose="020B0604020202020204" pitchFamily="34" charset="0"/>
                <a:ea typeface="Aptos" panose="020B0004020202020204" pitchFamily="34" charset="0"/>
                <a:cs typeface="Arial" panose="020B0604020202020204" pitchFamily="34" charset="0"/>
              </a:rPr>
              <a:t>POPs are s</a:t>
            </a:r>
            <a:r>
              <a:rPr lang="en-GB" sz="2400" dirty="0">
                <a:effectLst/>
                <a:latin typeface="Arial" panose="020B0604020202020204" pitchFamily="34" charset="0"/>
                <a:ea typeface="Aptos" panose="020B0004020202020204" pitchFamily="34" charset="0"/>
                <a:cs typeface="Arial" panose="020B0604020202020204" pitchFamily="34" charset="0"/>
              </a:rPr>
              <a:t>uitable for a broader range of </a:t>
            </a:r>
            <a:r>
              <a:rPr lang="en-GB" sz="2400" dirty="0">
                <a:latin typeface="Arial" panose="020B0604020202020204" pitchFamily="34" charset="0"/>
                <a:ea typeface="Aptos" panose="020B0004020202020204" pitchFamily="34" charset="0"/>
                <a:cs typeface="Arial" panose="020B0604020202020204" pitchFamily="34" charset="0"/>
              </a:rPr>
              <a:t>individuals</a:t>
            </a:r>
            <a:r>
              <a:rPr lang="en-GB" sz="2400" dirty="0">
                <a:effectLst/>
                <a:latin typeface="Arial" panose="020B0604020202020204" pitchFamily="34" charset="0"/>
                <a:ea typeface="Aptos" panose="020B0004020202020204" pitchFamily="34" charset="0"/>
                <a:cs typeface="Arial" panose="020B0604020202020204" pitchFamily="34" charset="0"/>
              </a:rPr>
              <a:t> than COCPs, including those who are intolerant to or contraindicated for </a:t>
            </a:r>
            <a:r>
              <a:rPr lang="en-GB" sz="2400" dirty="0" err="1">
                <a:effectLst/>
                <a:latin typeface="Arial" panose="020B0604020202020204" pitchFamily="34" charset="0"/>
                <a:ea typeface="Aptos" panose="020B0004020202020204" pitchFamily="34" charset="0"/>
                <a:cs typeface="Arial" panose="020B0604020202020204" pitchFamily="34" charset="0"/>
              </a:rPr>
              <a:t>estrogens</a:t>
            </a:r>
            <a:r>
              <a:rPr lang="en-GB" sz="2400" dirty="0">
                <a:effectLst/>
                <a:latin typeface="Arial" panose="020B0604020202020204" pitchFamily="34" charset="0"/>
                <a:ea typeface="Aptos" panose="020B0004020202020204" pitchFamily="34" charset="0"/>
                <a:cs typeface="Arial" panose="020B0604020202020204" pitchFamily="34" charset="0"/>
              </a:rPr>
              <a:t>, such as:</a:t>
            </a:r>
            <a:r>
              <a:rPr lang="en-GB" sz="2400" baseline="30000" dirty="0">
                <a:effectLst/>
                <a:latin typeface="Arial" panose="020B0604020202020204" pitchFamily="34" charset="0"/>
                <a:ea typeface="Aptos" panose="020B0004020202020204" pitchFamily="34" charset="0"/>
                <a:cs typeface="Arial" panose="020B0604020202020204" pitchFamily="34" charset="0"/>
              </a:rPr>
              <a:t>1</a:t>
            </a:r>
            <a:r>
              <a:rPr lang="en-GB" sz="2400" baseline="30000" dirty="0">
                <a:latin typeface="Arial" panose="020B0604020202020204" pitchFamily="34" charset="0"/>
                <a:ea typeface="Aptos" panose="020B0004020202020204" pitchFamily="34" charset="0"/>
                <a:cs typeface="Arial" panose="020B0604020202020204" pitchFamily="34" charset="0"/>
              </a:rPr>
              <a:t>,2,3</a:t>
            </a:r>
            <a:endParaRPr lang="en-GB" sz="2400" baseline="30000" dirty="0">
              <a:effectLst/>
              <a:latin typeface="Arial" panose="020B0604020202020204" pitchFamily="34" charset="0"/>
              <a:ea typeface="Aptos" panose="020B0004020202020204" pitchFamily="34" charset="0"/>
              <a:cs typeface="Arial" panose="020B0604020202020204" pitchFamily="34" charset="0"/>
            </a:endParaRPr>
          </a:p>
          <a:p>
            <a:pPr marL="285750" indent="-285750">
              <a:buClr>
                <a:srgbClr val="A4165D"/>
              </a:buClr>
              <a:buFont typeface="Arial" panose="020B0604020202020204" pitchFamily="34" charset="0"/>
              <a:buChar char="•"/>
            </a:pPr>
            <a:endParaRPr lang="en-GB" sz="2000" dirty="0">
              <a:solidFill>
                <a:srgbClr val="A4165D"/>
              </a:solidFill>
              <a:latin typeface="Arial" panose="020B0604020202020204" pitchFamily="34" charset="0"/>
              <a:ea typeface="Aptos" panose="020B0004020202020204" pitchFamily="34" charset="0"/>
              <a:cs typeface="Arial" panose="020B0604020202020204" pitchFamily="34" charset="0"/>
            </a:endParaRPr>
          </a:p>
          <a:p>
            <a:pPr marL="285750" indent="-285750">
              <a:buClr>
                <a:srgbClr val="A4165D"/>
              </a:buClr>
              <a:buFont typeface="Arial" panose="020B0604020202020204" pitchFamily="34" charset="0"/>
              <a:buChar char="•"/>
            </a:pPr>
            <a:r>
              <a:rPr lang="en-GB" sz="2000" dirty="0">
                <a:solidFill>
                  <a:srgbClr val="A4165D"/>
                </a:solidFill>
                <a:latin typeface="Arial" panose="020B0604020202020204" pitchFamily="34" charset="0"/>
                <a:ea typeface="Aptos" panose="020B0004020202020204" pitchFamily="34" charset="0"/>
                <a:cs typeface="Arial" panose="020B0604020202020204" pitchFamily="34" charset="0"/>
              </a:rPr>
              <a:t>Individuals</a:t>
            </a:r>
            <a:r>
              <a:rPr lang="en-GB" sz="2000" dirty="0">
                <a:solidFill>
                  <a:srgbClr val="A4165D"/>
                </a:solidFill>
                <a:effectLst/>
                <a:latin typeface="Arial" panose="020B0604020202020204" pitchFamily="34" charset="0"/>
                <a:ea typeface="Aptos" panose="020B0004020202020204" pitchFamily="34" charset="0"/>
                <a:cs typeface="Arial" panose="020B0604020202020204" pitchFamily="34" charset="0"/>
              </a:rPr>
              <a:t> who experience migraines with aura</a:t>
            </a:r>
            <a:r>
              <a:rPr lang="en-GB" sz="2000" baseline="30000" dirty="0">
                <a:solidFill>
                  <a:srgbClr val="A4165D"/>
                </a:solidFill>
                <a:latin typeface="Arial" panose="020B0604020202020204" pitchFamily="34" charset="0"/>
                <a:ea typeface="Aptos" panose="020B0004020202020204" pitchFamily="34" charset="0"/>
                <a:cs typeface="Arial" panose="020B0604020202020204" pitchFamily="34" charset="0"/>
              </a:rPr>
              <a:t>3</a:t>
            </a:r>
            <a:endParaRPr lang="en-GB" sz="2000" dirty="0">
              <a:solidFill>
                <a:srgbClr val="A4165D"/>
              </a:solidFill>
              <a:effectLst/>
              <a:latin typeface="Arial" panose="020B0604020202020204" pitchFamily="34" charset="0"/>
              <a:ea typeface="Aptos" panose="020B0004020202020204" pitchFamily="34" charset="0"/>
              <a:cs typeface="Arial" panose="020B0604020202020204" pitchFamily="34" charset="0"/>
            </a:endParaRPr>
          </a:p>
          <a:p>
            <a:pPr marL="285750" indent="-285750">
              <a:buClr>
                <a:srgbClr val="A4165D"/>
              </a:buClr>
              <a:buFont typeface="Arial" panose="020B0604020202020204" pitchFamily="34" charset="0"/>
              <a:buChar char="•"/>
            </a:pPr>
            <a:endParaRPr lang="en-GB" sz="2000" dirty="0">
              <a:solidFill>
                <a:srgbClr val="A4165D"/>
              </a:solidFill>
              <a:effectLst/>
              <a:latin typeface="Arial" panose="020B0604020202020204" pitchFamily="34" charset="0"/>
              <a:ea typeface="Aptos" panose="020B0004020202020204" pitchFamily="34" charset="0"/>
              <a:cs typeface="Arial" panose="020B0604020202020204" pitchFamily="34" charset="0"/>
            </a:endParaRPr>
          </a:p>
          <a:p>
            <a:pPr marL="285750" indent="-285750">
              <a:buClr>
                <a:srgbClr val="A4165D"/>
              </a:buClr>
              <a:buFont typeface="Arial" panose="020B0604020202020204" pitchFamily="34" charset="0"/>
              <a:buChar char="•"/>
            </a:pPr>
            <a:r>
              <a:rPr lang="en-GB" sz="2000" dirty="0">
                <a:solidFill>
                  <a:srgbClr val="A4165D"/>
                </a:solidFill>
                <a:latin typeface="Arial" panose="020B0604020202020204" pitchFamily="34" charset="0"/>
                <a:ea typeface="Aptos" panose="020B0004020202020204" pitchFamily="34" charset="0"/>
                <a:cs typeface="Arial" panose="020B0604020202020204" pitchFamily="34" charset="0"/>
              </a:rPr>
              <a:t>Individuals with additional cardiovascular risk factors (hypertension, hyperlipidaemias, obesity, diabetes, smokers)</a:t>
            </a:r>
          </a:p>
          <a:p>
            <a:pPr marL="285750" indent="-285750">
              <a:buClr>
                <a:srgbClr val="A4165D"/>
              </a:buClr>
              <a:buFont typeface="Arial" panose="020B0604020202020204" pitchFamily="34" charset="0"/>
              <a:buChar char="•"/>
            </a:pPr>
            <a:endParaRPr lang="en-GB" sz="2000" dirty="0">
              <a:solidFill>
                <a:srgbClr val="A4165D"/>
              </a:solidFill>
              <a:latin typeface="Arial" panose="020B0604020202020204" pitchFamily="34" charset="0"/>
              <a:ea typeface="Aptos" panose="020B0004020202020204" pitchFamily="34" charset="0"/>
              <a:cs typeface="Arial" panose="020B0604020202020204" pitchFamily="34" charset="0"/>
            </a:endParaRPr>
          </a:p>
          <a:p>
            <a:pPr marL="285750" indent="-285750">
              <a:buClr>
                <a:srgbClr val="A4165D"/>
              </a:buClr>
              <a:buFont typeface="Arial" panose="020B0604020202020204" pitchFamily="34" charset="0"/>
              <a:buChar char="•"/>
            </a:pPr>
            <a:r>
              <a:rPr lang="en-GB" sz="2000" dirty="0">
                <a:solidFill>
                  <a:srgbClr val="A4165D"/>
                </a:solidFill>
                <a:latin typeface="Arial" panose="020B0604020202020204" pitchFamily="34" charset="0"/>
                <a:ea typeface="Aptos" panose="020B0004020202020204" pitchFamily="34" charset="0"/>
                <a:cs typeface="Arial" panose="020B0604020202020204" pitchFamily="34" charset="0"/>
              </a:rPr>
              <a:t>Post-partum &lt;6 weeks </a:t>
            </a:r>
          </a:p>
          <a:p>
            <a:pPr marL="285750" indent="-285750">
              <a:buClr>
                <a:srgbClr val="A4165D"/>
              </a:buClr>
              <a:buFont typeface="Arial" panose="020B0604020202020204" pitchFamily="34" charset="0"/>
              <a:buChar char="•"/>
            </a:pPr>
            <a:endParaRPr lang="en-GB" sz="2000" dirty="0">
              <a:solidFill>
                <a:srgbClr val="A4165D"/>
              </a:solidFill>
              <a:latin typeface="Arial" panose="020B0604020202020204" pitchFamily="34" charset="0"/>
              <a:ea typeface="Aptos" panose="020B0004020202020204" pitchFamily="34" charset="0"/>
              <a:cs typeface="Arial" panose="020B0604020202020204" pitchFamily="34" charset="0"/>
            </a:endParaRPr>
          </a:p>
          <a:p>
            <a:pPr marL="285750" indent="-285750">
              <a:buClr>
                <a:srgbClr val="A4165D"/>
              </a:buClr>
              <a:buFont typeface="Arial" panose="020B0604020202020204" pitchFamily="34" charset="0"/>
              <a:buChar char="•"/>
            </a:pPr>
            <a:r>
              <a:rPr lang="en-GB" sz="2000" dirty="0">
                <a:solidFill>
                  <a:srgbClr val="A4165D"/>
                </a:solidFill>
                <a:latin typeface="Arial" panose="020B0604020202020204" pitchFamily="34" charset="0"/>
                <a:ea typeface="Aptos" panose="020B0004020202020204" pitchFamily="34" charset="0"/>
                <a:cs typeface="Arial" panose="020B0604020202020204" pitchFamily="34" charset="0"/>
              </a:rPr>
              <a:t>Individuals with a BMI &gt;35</a:t>
            </a:r>
            <a:endParaRPr lang="en-GB" sz="2000" dirty="0">
              <a:effectLst/>
              <a:latin typeface="Arial" panose="020B0604020202020204" pitchFamily="34" charset="0"/>
              <a:ea typeface="Aptos" panose="020B00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D50D60A-729E-A3BC-F049-8761348F1B8F}"/>
              </a:ext>
            </a:extLst>
          </p:cNvPr>
          <p:cNvPicPr>
            <a:picLocks noChangeAspect="1"/>
          </p:cNvPicPr>
          <p:nvPr/>
        </p:nvPicPr>
        <p:blipFill>
          <a:blip r:embed="rId2"/>
          <a:stretch>
            <a:fillRect/>
          </a:stretch>
        </p:blipFill>
        <p:spPr>
          <a:xfrm>
            <a:off x="8160797" y="2392218"/>
            <a:ext cx="2965041" cy="1921425"/>
          </a:xfrm>
          <a:prstGeom prst="rect">
            <a:avLst/>
          </a:prstGeom>
        </p:spPr>
      </p:pic>
      <p:sp>
        <p:nvSpPr>
          <p:cNvPr id="2" name="TextBox 1">
            <a:extLst>
              <a:ext uri="{FF2B5EF4-FFF2-40B4-BE49-F238E27FC236}">
                <a16:creationId xmlns:a16="http://schemas.microsoft.com/office/drawing/2014/main" id="{46F4BAB0-5E84-ECD2-C10D-3FCA3C8D7BD5}"/>
              </a:ext>
            </a:extLst>
          </p:cNvPr>
          <p:cNvSpPr txBox="1"/>
          <p:nvPr/>
        </p:nvSpPr>
        <p:spPr>
          <a:xfrm>
            <a:off x="1944116" y="5974675"/>
            <a:ext cx="10247884" cy="553998"/>
          </a:xfrm>
          <a:prstGeom prst="rect">
            <a:avLst/>
          </a:prstGeom>
          <a:noFill/>
        </p:spPr>
        <p:txBody>
          <a:bodyPr wrap="square">
            <a:spAutoFit/>
          </a:bodyPr>
          <a:lstStyle/>
          <a:p>
            <a:r>
              <a:rPr lang="en-US" sz="1000" dirty="0">
                <a:solidFill>
                  <a:srgbClr val="1D1D1B"/>
                </a:solidFill>
                <a:latin typeface="Arial" pitchFamily="34"/>
                <a:cs typeface="Arial" pitchFamily="34"/>
              </a:rPr>
              <a:t>COCPs, combined oral contraceptive pills; POPs, progestogen-only pills; BMI, body mass index.</a:t>
            </a:r>
            <a:endParaRPr lang="en-US" sz="1000" b="0"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a:solidFill>
                  <a:srgbClr val="1D1D1B"/>
                </a:solidFill>
                <a:uFillTx/>
                <a:latin typeface="Arial" pitchFamily="34"/>
                <a:cs typeface="Arial" pitchFamily="34"/>
              </a:rPr>
              <a:t>FSRH Clinical Guidelines progestogen-only pills. </a:t>
            </a:r>
            <a:r>
              <a:rPr lang="en-GB" sz="1000" b="0" i="0" u="none" strike="noStrike" kern="0" cap="none" spc="0" baseline="0" dirty="0">
                <a:solidFill>
                  <a:srgbClr val="1D1D1B"/>
                </a:solidFill>
                <a:uFillTx/>
                <a:latin typeface="Arial" pitchFamily="34"/>
                <a:cs typeface="Arial" pitchFamily="34"/>
              </a:rPr>
              <a:t>07/2023</a:t>
            </a:r>
            <a:r>
              <a:rPr lang="en-GB" sz="1000" b="0" i="0" u="none" strike="noStrike" kern="1200" cap="none" spc="0" baseline="0" dirty="0">
                <a:solidFill>
                  <a:srgbClr val="1D1D1B"/>
                </a:solidFill>
                <a:uFillTx/>
                <a:latin typeface="Arial" pitchFamily="34"/>
                <a:cs typeface="Arial" pitchFamily="34"/>
              </a:rPr>
              <a:t>. 2.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3. UK Medical Eligibility Criteria. For Contraceptive 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dirty="0">
                <a:solidFill>
                  <a:srgbClr val="1D1D1B"/>
                </a:solidFill>
                <a:uFillTx/>
                <a:latin typeface="Arial" pitchFamily="34"/>
                <a:cs typeface="Arial" pitchFamily="34"/>
              </a:rPr>
              <a:t>2016 (Amended 2019).</a:t>
            </a:r>
          </a:p>
        </p:txBody>
      </p:sp>
    </p:spTree>
    <p:extLst>
      <p:ext uri="{BB962C8B-B14F-4D97-AF65-F5344CB8AC3E}">
        <p14:creationId xmlns:p14="http://schemas.microsoft.com/office/powerpoint/2010/main" val="422772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3D0F2-1BCF-C4D4-C10E-6AA0E3D4CF1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9B45D-C760-C2A7-A1F9-A95F128C874B}"/>
              </a:ext>
            </a:extLst>
          </p:cNvPr>
          <p:cNvSpPr>
            <a:spLocks noGrp="1"/>
          </p:cNvSpPr>
          <p:nvPr>
            <p:ph idx="4294967295"/>
          </p:nvPr>
        </p:nvSpPr>
        <p:spPr>
          <a:xfrm>
            <a:off x="539998" y="539660"/>
            <a:ext cx="9232652" cy="365129"/>
          </a:xfrm>
        </p:spPr>
        <p:txBody>
          <a:bodyPr>
            <a:noAutofit/>
          </a:bodyPr>
          <a:lstStyle/>
          <a:p>
            <a:pPr marL="0" indent="0">
              <a:buNone/>
            </a:pPr>
            <a:r>
              <a:rPr lang="en-GB" sz="2800" dirty="0">
                <a:solidFill>
                  <a:srgbClr val="A4165D"/>
                </a:solidFill>
              </a:rPr>
              <a:t>Conditions that are a UKMEC 3 or 4 for POPs are:</a:t>
            </a:r>
          </a:p>
        </p:txBody>
      </p:sp>
      <p:sp>
        <p:nvSpPr>
          <p:cNvPr id="4" name="TextBox 3">
            <a:extLst>
              <a:ext uri="{FF2B5EF4-FFF2-40B4-BE49-F238E27FC236}">
                <a16:creationId xmlns:a16="http://schemas.microsoft.com/office/drawing/2014/main" id="{88B301BE-0A14-FB61-36DD-D67BA3693519}"/>
              </a:ext>
            </a:extLst>
          </p:cNvPr>
          <p:cNvSpPr txBox="1"/>
          <p:nvPr/>
        </p:nvSpPr>
        <p:spPr>
          <a:xfrm>
            <a:off x="532546" y="1755998"/>
            <a:ext cx="6598920" cy="3016210"/>
          </a:xfrm>
          <a:prstGeom prst="rect">
            <a:avLst/>
          </a:prstGeom>
          <a:noFill/>
        </p:spPr>
        <p:txBody>
          <a:bodyPr wrap="square">
            <a:spAutoFit/>
          </a:bodyPr>
          <a:lstStyle/>
          <a:p>
            <a:pPr marL="285750" indent="-285750">
              <a:buClr>
                <a:srgbClr val="A4165D"/>
              </a:buClr>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Liver tumours/severe cirrhosis</a:t>
            </a:r>
          </a:p>
          <a:p>
            <a:pPr>
              <a:buClr>
                <a:srgbClr val="A4165D"/>
              </a:buClr>
            </a:pPr>
            <a:r>
              <a:rPr lang="en-GB" sz="2400" dirty="0">
                <a:latin typeface="Arial" panose="020B0604020202020204" pitchFamily="34" charset="0"/>
                <a:ea typeface="Aptos" panose="020B0004020202020204" pitchFamily="34" charset="0"/>
                <a:cs typeface="Arial" panose="020B0604020202020204" pitchFamily="34" charset="0"/>
              </a:rPr>
              <a:t> </a:t>
            </a:r>
          </a:p>
          <a:p>
            <a:pPr marL="285750" indent="-285750">
              <a:buClr>
                <a:srgbClr val="A4165D"/>
              </a:buClr>
              <a:buFont typeface="Arial" panose="020B0604020202020204" pitchFamily="34" charset="0"/>
              <a:buChar char="•"/>
            </a:pPr>
            <a:endParaRPr lang="en-GB" sz="2400" baseline="30000" dirty="0">
              <a:latin typeface="Arial" panose="020B0604020202020204" pitchFamily="34" charset="0"/>
              <a:ea typeface="Aptos" panose="020B0004020202020204" pitchFamily="34" charset="0"/>
              <a:cs typeface="Arial" panose="020B0604020202020204" pitchFamily="34" charset="0"/>
            </a:endParaRPr>
          </a:p>
          <a:p>
            <a:pPr marL="285750" indent="-285750">
              <a:spcAft>
                <a:spcPts val="1200"/>
              </a:spcAft>
              <a:buClr>
                <a:srgbClr val="A4165D"/>
              </a:buClr>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Previous/current breast cancer</a:t>
            </a:r>
          </a:p>
          <a:p>
            <a:pPr marL="285750" indent="-285750">
              <a:spcAft>
                <a:spcPts val="1200"/>
              </a:spcAft>
              <a:buClr>
                <a:srgbClr val="A4165D"/>
              </a:buClr>
              <a:buFont typeface="Arial" panose="020B0604020202020204" pitchFamily="34" charset="0"/>
              <a:buChar char="•"/>
            </a:pPr>
            <a:endParaRPr lang="en-GB" sz="2400" dirty="0">
              <a:latin typeface="Arial" panose="020B0604020202020204" pitchFamily="34" charset="0"/>
              <a:ea typeface="Aptos" panose="020B0004020202020204" pitchFamily="34" charset="0"/>
              <a:cs typeface="Arial" panose="020B0604020202020204" pitchFamily="34" charset="0"/>
            </a:endParaRPr>
          </a:p>
          <a:p>
            <a:pPr marL="285750" indent="-285750">
              <a:spcAft>
                <a:spcPts val="1200"/>
              </a:spcAft>
              <a:buClr>
                <a:srgbClr val="A4165D"/>
              </a:buClr>
              <a:buFont typeface="Arial" panose="020B0604020202020204" pitchFamily="34" charset="0"/>
              <a:buChar char="•"/>
            </a:pPr>
            <a:r>
              <a:rPr lang="en-GB" sz="2400" dirty="0">
                <a:effectLst/>
                <a:latin typeface="Arial" panose="020B0604020202020204" pitchFamily="34" charset="0"/>
                <a:ea typeface="Aptos" panose="020B0004020202020204" pitchFamily="34" charset="0"/>
                <a:cs typeface="Arial" panose="020B0604020202020204" pitchFamily="34" charset="0"/>
              </a:rPr>
              <a:t>New Ischemic heart disease (IHD)/Stroke </a:t>
            </a:r>
          </a:p>
          <a:p>
            <a:pPr>
              <a:spcAft>
                <a:spcPts val="1200"/>
              </a:spcAft>
              <a:buClr>
                <a:srgbClr val="A4165D"/>
              </a:buClr>
            </a:pPr>
            <a:endParaRPr lang="en-GB" sz="2400" dirty="0">
              <a:solidFill>
                <a:srgbClr val="A4165D"/>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2F1D5CE-E160-3710-375F-B07A1BA59604}"/>
              </a:ext>
            </a:extLst>
          </p:cNvPr>
          <p:cNvSpPr txBox="1"/>
          <p:nvPr/>
        </p:nvSpPr>
        <p:spPr>
          <a:xfrm>
            <a:off x="1944116" y="6033633"/>
            <a:ext cx="10247884" cy="400110"/>
          </a:xfrm>
          <a:prstGeom prst="rect">
            <a:avLst/>
          </a:prstGeom>
          <a:noFill/>
        </p:spPr>
        <p:txBody>
          <a:bodyPr wrap="square">
            <a:spAutoFit/>
          </a:bodyPr>
          <a:lstStyle/>
          <a:p>
            <a:r>
              <a:rPr lang="en-US" sz="1000" dirty="0">
                <a:solidFill>
                  <a:srgbClr val="1D1D1B"/>
                </a:solidFill>
                <a:latin typeface="Arial" pitchFamily="34"/>
                <a:cs typeface="Arial" pitchFamily="34"/>
              </a:rPr>
              <a:t>UKMEC, United Kingdom Eligibility </a:t>
            </a:r>
            <a:r>
              <a:rPr lang="en-US" sz="1000" dirty="0" err="1">
                <a:solidFill>
                  <a:srgbClr val="1D1D1B"/>
                </a:solidFill>
                <a:latin typeface="Arial" pitchFamily="34"/>
                <a:cs typeface="Arial" pitchFamily="34"/>
              </a:rPr>
              <a:t>Citeria</a:t>
            </a:r>
            <a:r>
              <a:rPr lang="en-US" sz="1000" dirty="0">
                <a:solidFill>
                  <a:srgbClr val="1D1D1B"/>
                </a:solidFill>
                <a:latin typeface="Arial" pitchFamily="34"/>
                <a:cs typeface="Arial" pitchFamily="34"/>
              </a:rPr>
              <a:t>; POPs, progestogen-only pills; IHD, Ischemic heart disease.</a:t>
            </a:r>
            <a:r>
              <a:rPr lang="en-US" sz="1000" b="0" i="0" u="none" strike="noStrike" kern="1200" cap="none" spc="0" baseline="0" dirty="0">
                <a:solidFill>
                  <a:srgbClr val="1D1D1B"/>
                </a:solidFill>
                <a:uFillTx/>
                <a:latin typeface="Arial" pitchFamily="34"/>
                <a:cs typeface="Arial" pitchFamily="34"/>
              </a:rPr>
              <a:t> </a:t>
            </a:r>
          </a:p>
          <a:p>
            <a:r>
              <a:rPr lang="en-GB" sz="1000" b="0" i="0" u="none" strike="noStrike" kern="1200" cap="none" spc="0" baseline="0" dirty="0">
                <a:solidFill>
                  <a:srgbClr val="1D1D1B"/>
                </a:solidFill>
                <a:uFillTx/>
                <a:latin typeface="Arial" pitchFamily="34"/>
                <a:cs typeface="Arial" pitchFamily="34"/>
              </a:rPr>
              <a:t>FSRH Clinical Guidelines progestogen-only pills. </a:t>
            </a:r>
            <a:r>
              <a:rPr lang="en-GB" sz="1000" b="0" i="0" u="none" strike="noStrike" kern="0" cap="none" spc="0" baseline="0" dirty="0">
                <a:solidFill>
                  <a:srgbClr val="1D1D1B"/>
                </a:solidFill>
                <a:uFillTx/>
                <a:latin typeface="Arial" pitchFamily="34"/>
                <a:cs typeface="Arial" pitchFamily="34"/>
              </a:rPr>
              <a:t>07/2023</a:t>
            </a:r>
            <a:endParaRPr lang="en-US" sz="1000" dirty="0">
              <a:solidFill>
                <a:srgbClr val="1D1D1B"/>
              </a:solidFill>
              <a:latin typeface="Arial" pitchFamily="34"/>
              <a:cs typeface="Arial" pitchFamily="34"/>
            </a:endParaRPr>
          </a:p>
        </p:txBody>
      </p:sp>
    </p:spTree>
    <p:extLst>
      <p:ext uri="{BB962C8B-B14F-4D97-AF65-F5344CB8AC3E}">
        <p14:creationId xmlns:p14="http://schemas.microsoft.com/office/powerpoint/2010/main" val="139244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5A256C-9B16-F05C-CBF5-628E7B178A11}"/>
              </a:ext>
            </a:extLst>
          </p:cNvPr>
          <p:cNvSpPr txBox="1">
            <a:spLocks noGrp="1"/>
          </p:cNvSpPr>
          <p:nvPr>
            <p:ph type="body" idx="4294967295"/>
          </p:nvPr>
        </p:nvSpPr>
        <p:spPr>
          <a:xfrm>
            <a:off x="539998" y="539660"/>
            <a:ext cx="10515600" cy="365129"/>
          </a:xfrm>
        </p:spPr>
        <p:txBody>
          <a:bodyPr>
            <a:noAutofit/>
          </a:bodyPr>
          <a:lstStyle/>
          <a:p>
            <a:pPr marL="0" lvl="0" indent="0">
              <a:buNone/>
            </a:pPr>
            <a:r>
              <a:rPr lang="en-US" sz="2800" dirty="0">
                <a:solidFill>
                  <a:srgbClr val="A4165D"/>
                </a:solidFill>
                <a:latin typeface="Arial" pitchFamily="34"/>
                <a:cs typeface="Arial" pitchFamily="34"/>
              </a:rPr>
              <a:t>Introduction to </a:t>
            </a:r>
            <a:r>
              <a:rPr lang="en-US" sz="2800" dirty="0" err="1">
                <a:solidFill>
                  <a:srgbClr val="A4165D"/>
                </a:solidFill>
                <a:latin typeface="Arial" pitchFamily="34"/>
                <a:cs typeface="Arial" pitchFamily="34"/>
              </a:rPr>
              <a:t>Slynd</a:t>
            </a:r>
            <a:r>
              <a:rPr lang="en-US" sz="2800" dirty="0">
                <a:solidFill>
                  <a:srgbClr val="A4165D"/>
                </a:solidFill>
                <a:latin typeface="Arial" pitchFamily="34"/>
                <a:cs typeface="Arial" pitchFamily="34"/>
              </a:rPr>
              <a:t> (</a:t>
            </a:r>
            <a:r>
              <a:rPr lang="en-US" sz="2800" dirty="0" err="1">
                <a:solidFill>
                  <a:srgbClr val="A4165D"/>
                </a:solidFill>
                <a:latin typeface="Arial" pitchFamily="34"/>
                <a:cs typeface="Arial" pitchFamily="34"/>
              </a:rPr>
              <a:t>drospirenone</a:t>
            </a:r>
            <a:r>
              <a:rPr lang="en-US" sz="2800" dirty="0">
                <a:solidFill>
                  <a:srgbClr val="A4165D"/>
                </a:solidFill>
                <a:latin typeface="Arial" pitchFamily="34"/>
                <a:cs typeface="Arial" pitchFamily="34"/>
              </a:rPr>
              <a:t> 4 mg)</a:t>
            </a:r>
          </a:p>
        </p:txBody>
      </p:sp>
      <p:sp>
        <p:nvSpPr>
          <p:cNvPr id="3" name="TextBox 3">
            <a:extLst>
              <a:ext uri="{FF2B5EF4-FFF2-40B4-BE49-F238E27FC236}">
                <a16:creationId xmlns:a16="http://schemas.microsoft.com/office/drawing/2014/main" id="{E1568961-444D-2865-4536-AC8CDE27FF7F}"/>
              </a:ext>
            </a:extLst>
          </p:cNvPr>
          <p:cNvSpPr txBox="1"/>
          <p:nvPr/>
        </p:nvSpPr>
        <p:spPr>
          <a:xfrm>
            <a:off x="548521" y="1691996"/>
            <a:ext cx="5075038" cy="13234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err="1">
                <a:solidFill>
                  <a:srgbClr val="1D1D1B"/>
                </a:solidFill>
                <a:uFillTx/>
                <a:latin typeface="Arial" pitchFamily="34"/>
                <a:cs typeface="Arial" pitchFamily="34"/>
              </a:rPr>
              <a:t>Drospirenone</a:t>
            </a:r>
            <a:r>
              <a:rPr lang="en-US" sz="1600" b="0" i="0" u="none" strike="noStrike" kern="1200" cap="none" spc="0" baseline="0" dirty="0">
                <a:solidFill>
                  <a:srgbClr val="1D1D1B"/>
                </a:solidFill>
                <a:uFillTx/>
                <a:latin typeface="Arial" pitchFamily="34"/>
                <a:cs typeface="Arial" pitchFamily="34"/>
              </a:rPr>
              <a:t> 4 mg is a progestogen-only pill (POP) indicated for contraception only.</a:t>
            </a:r>
            <a:r>
              <a:rPr lang="en-US" sz="1600" b="0" i="0" u="none" strike="noStrike" kern="1200" cap="none" spc="0" baseline="30000" dirty="0">
                <a:solidFill>
                  <a:srgbClr val="1D1D1B"/>
                </a:solidFill>
                <a:uFillTx/>
                <a:latin typeface="Arial" pitchFamily="34"/>
                <a:cs typeface="Arial" pitchFamily="34"/>
              </a:rPr>
              <a:t>1,2</a:t>
            </a:r>
            <a:r>
              <a:rPr lang="en-US" sz="1600" b="0" i="0" u="none" strike="noStrike" kern="1200" cap="none" spc="0" baseline="0" dirty="0">
                <a:solidFill>
                  <a:srgbClr val="1D1D1B"/>
                </a:solidFill>
                <a:uFillTx/>
                <a:latin typeface="Arial" pitchFamily="34"/>
                <a:cs typeface="Arial"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1D1D1B"/>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err="1">
                <a:solidFill>
                  <a:srgbClr val="1D1D1B"/>
                </a:solidFill>
                <a:uFillTx/>
                <a:latin typeface="Arial" pitchFamily="34"/>
                <a:cs typeface="Arial" pitchFamily="34"/>
              </a:rPr>
              <a:t>Slynd</a:t>
            </a:r>
            <a:r>
              <a:rPr lang="en-US" sz="1600" b="0" i="0" u="none" strike="noStrike" kern="1200" cap="none" spc="0" baseline="30000" dirty="0">
                <a:solidFill>
                  <a:srgbClr val="1D1D1B"/>
                </a:solidFill>
                <a:uFillTx/>
                <a:latin typeface="Arial" pitchFamily="34"/>
                <a:cs typeface="Arial" pitchFamily="34"/>
              </a:rPr>
              <a:t>®</a:t>
            </a:r>
            <a:r>
              <a:rPr lang="en-US" sz="1600" b="0" i="0" u="none" strike="noStrike" kern="1200" cap="none" spc="0" baseline="0" dirty="0">
                <a:solidFill>
                  <a:srgbClr val="1D1D1B"/>
                </a:solidFill>
                <a:uFillTx/>
                <a:latin typeface="Arial" pitchFamily="34"/>
                <a:cs typeface="Arial" pitchFamily="34"/>
              </a:rPr>
              <a:t> is the only POP with </a:t>
            </a:r>
            <a:r>
              <a:rPr lang="en-US" sz="1600" b="0" i="0" u="none" strike="noStrike" kern="1200" cap="none" spc="0" baseline="0" dirty="0" err="1">
                <a:solidFill>
                  <a:srgbClr val="1D1D1B"/>
                </a:solidFill>
                <a:uFillTx/>
                <a:latin typeface="Arial" pitchFamily="34"/>
                <a:cs typeface="Arial" pitchFamily="34"/>
              </a:rPr>
              <a:t>drospirenone</a:t>
            </a:r>
            <a:r>
              <a:rPr lang="en-US" sz="1600" b="0" i="0" u="none" strike="noStrike" kern="1200" cap="none" spc="0" baseline="0" dirty="0">
                <a:solidFill>
                  <a:srgbClr val="1D1D1B"/>
                </a:solidFill>
                <a:uFillTx/>
                <a:latin typeface="Arial" pitchFamily="34"/>
                <a:cs typeface="Arial" pitchFamily="34"/>
              </a:rPr>
              <a:t> as its active ingredient.</a:t>
            </a:r>
            <a:r>
              <a:rPr lang="en-US" sz="1600" b="0" i="0" u="none" strike="noStrike" kern="1200" cap="none" spc="0" baseline="30000" dirty="0">
                <a:solidFill>
                  <a:srgbClr val="1D1D1B"/>
                </a:solidFill>
                <a:uFillTx/>
                <a:latin typeface="Arial" pitchFamily="34"/>
                <a:cs typeface="Arial" pitchFamily="34"/>
              </a:rPr>
              <a:t>1,2</a:t>
            </a:r>
            <a:r>
              <a:rPr lang="en-US" sz="1600" b="0" i="0" u="none" strike="noStrike" kern="1200" cap="none" spc="0" baseline="0" dirty="0">
                <a:solidFill>
                  <a:srgbClr val="1D1D1B"/>
                </a:solidFill>
                <a:uFillTx/>
                <a:latin typeface="Arial" pitchFamily="34"/>
                <a:cs typeface="Arial" pitchFamily="34"/>
              </a:rPr>
              <a:t> </a:t>
            </a:r>
          </a:p>
        </p:txBody>
      </p:sp>
      <p:sp>
        <p:nvSpPr>
          <p:cNvPr id="4" name="TextBox 12">
            <a:extLst>
              <a:ext uri="{FF2B5EF4-FFF2-40B4-BE49-F238E27FC236}">
                <a16:creationId xmlns:a16="http://schemas.microsoft.com/office/drawing/2014/main" id="{350936B5-60A5-6DB1-C8B5-3605CE020E0F}"/>
              </a:ext>
            </a:extLst>
          </p:cNvPr>
          <p:cNvSpPr txBox="1"/>
          <p:nvPr/>
        </p:nvSpPr>
        <p:spPr>
          <a:xfrm>
            <a:off x="2049535" y="6069282"/>
            <a:ext cx="9612794" cy="4001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FSRH, Faculty of Sexual and Reproductive Healthcare; POP, progestogen-only pill.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pitchFamily="34"/>
                <a:cs typeface="Arial" pitchFamily="34"/>
              </a:rPr>
              <a:t>1. </a:t>
            </a:r>
            <a:r>
              <a:rPr lang="en-GB" sz="1000" b="0" i="0" u="none" strike="noStrike" kern="1200" cap="none" spc="0" baseline="0" dirty="0">
                <a:solidFill>
                  <a:srgbClr val="1D1D1B"/>
                </a:solidFill>
                <a:uFillTx/>
                <a:latin typeface="Arial" pitchFamily="34"/>
                <a:cs typeface="Arial" pitchFamily="34"/>
              </a:rPr>
              <a:t>FSRH Clinical Guidelines progestogen-only pills. </a:t>
            </a:r>
            <a:r>
              <a:rPr lang="en-GB" sz="1000" b="0" i="0" u="none" strike="noStrike" kern="0" cap="none" spc="0" baseline="0" dirty="0">
                <a:solidFill>
                  <a:srgbClr val="1D1D1B"/>
                </a:solidFill>
                <a:uFillTx/>
                <a:latin typeface="Arial" pitchFamily="34"/>
                <a:cs typeface="Arial" pitchFamily="34"/>
              </a:rPr>
              <a:t>07/2023</a:t>
            </a:r>
            <a:r>
              <a:rPr lang="en-GB" sz="1000" dirty="0">
                <a:solidFill>
                  <a:srgbClr val="1D1D1B"/>
                </a:solidFill>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2. </a:t>
            </a:r>
            <a:r>
              <a:rPr lang="en-GB" sz="1000" b="0" i="0" u="none" strike="noStrike" kern="1200" cap="none" spc="0" baseline="0" dirty="0" err="1">
                <a:solidFill>
                  <a:srgbClr val="1D1D1B"/>
                </a:solidFill>
                <a:uFillTx/>
                <a:latin typeface="Arial" pitchFamily="34"/>
                <a:cs typeface="Arial" pitchFamily="34"/>
              </a:rPr>
              <a:t>Slynd</a:t>
            </a:r>
            <a:r>
              <a:rPr lang="en-GB" sz="1000" b="0" i="0" u="none" strike="noStrike" kern="1200" cap="none" spc="0" baseline="30000" dirty="0">
                <a:solidFill>
                  <a:srgbClr val="1D1D1B"/>
                </a:solidFill>
                <a:uFillTx/>
                <a:latin typeface="Arial" pitchFamily="34"/>
                <a:cs typeface="Arial" pitchFamily="34"/>
              </a:rPr>
              <a:t>®</a:t>
            </a:r>
            <a:r>
              <a:rPr lang="en-GB" sz="1000" b="0" i="0" u="none" strike="noStrike" kern="1200" cap="none" spc="0" baseline="0" dirty="0">
                <a:solidFill>
                  <a:srgbClr val="1D1D1B"/>
                </a:solidFill>
                <a:uFillTx/>
                <a:latin typeface="Arial" pitchFamily="34"/>
                <a:cs typeface="Arial" pitchFamily="34"/>
              </a:rPr>
              <a:t> Summary of Product Characteristics; 3. UK Medical Eligibility Criteria. </a:t>
            </a:r>
          </a:p>
        </p:txBody>
      </p:sp>
      <p:sp>
        <p:nvSpPr>
          <p:cNvPr id="5" name="Rounded Rectangle 2">
            <a:extLst>
              <a:ext uri="{FF2B5EF4-FFF2-40B4-BE49-F238E27FC236}">
                <a16:creationId xmlns:a16="http://schemas.microsoft.com/office/drawing/2014/main" id="{D221268A-8572-5B8F-874E-56C7AAB5112D}"/>
              </a:ext>
            </a:extLst>
          </p:cNvPr>
          <p:cNvSpPr/>
          <p:nvPr/>
        </p:nvSpPr>
        <p:spPr>
          <a:xfrm>
            <a:off x="563096" y="4158691"/>
            <a:ext cx="10927006" cy="1317577"/>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6" name="TextBox 4">
            <a:extLst>
              <a:ext uri="{FF2B5EF4-FFF2-40B4-BE49-F238E27FC236}">
                <a16:creationId xmlns:a16="http://schemas.microsoft.com/office/drawing/2014/main" id="{AA26A697-9695-C941-92BD-C49C79F76A54}"/>
              </a:ext>
            </a:extLst>
          </p:cNvPr>
          <p:cNvSpPr txBox="1"/>
          <p:nvPr/>
        </p:nvSpPr>
        <p:spPr>
          <a:xfrm>
            <a:off x="1493446" y="4673881"/>
            <a:ext cx="9945991"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err="1">
                <a:solidFill>
                  <a:srgbClr val="FFFFFF"/>
                </a:solidFill>
                <a:latin typeface="Arial"/>
                <a:cs typeface="Arial" pitchFamily="34"/>
              </a:rPr>
              <a:t>D</a:t>
            </a:r>
            <a:r>
              <a:rPr lang="en-GB" sz="1600" b="0" i="0" u="none" strike="noStrike" kern="1200" cap="none" spc="0" baseline="0" dirty="0" err="1">
                <a:solidFill>
                  <a:srgbClr val="FFFFFF"/>
                </a:solidFill>
                <a:uFillTx/>
                <a:latin typeface="Arial"/>
                <a:cs typeface="Arial" pitchFamily="34"/>
              </a:rPr>
              <a:t>rospirenone</a:t>
            </a:r>
            <a:r>
              <a:rPr lang="en-GB" sz="1600" b="0" i="0" u="none" strike="noStrike" kern="1200" cap="none" spc="0" baseline="0" dirty="0">
                <a:solidFill>
                  <a:srgbClr val="FFFFFF"/>
                </a:solidFill>
                <a:uFillTx/>
                <a:latin typeface="Arial"/>
                <a:cs typeface="Arial" pitchFamily="34"/>
              </a:rPr>
              <a:t> 4 mg is included in the Faculty of Sexual and Reproductive Healthcare (FSRH)  guidelines.</a:t>
            </a:r>
            <a:r>
              <a:rPr lang="en-GB" sz="1600" b="0" i="0" u="none" strike="noStrike" kern="1200" cap="none" spc="0" baseline="30000" dirty="0">
                <a:solidFill>
                  <a:srgbClr val="FFFFFF"/>
                </a:solidFill>
                <a:uFillTx/>
                <a:latin typeface="Arial"/>
                <a:cs typeface="Arial" pitchFamily="34"/>
              </a:rPr>
              <a:t>1, 3</a:t>
            </a:r>
          </a:p>
        </p:txBody>
      </p:sp>
      <p:grpSp>
        <p:nvGrpSpPr>
          <p:cNvPr id="7" name="Group 20">
            <a:extLst>
              <a:ext uri="{FF2B5EF4-FFF2-40B4-BE49-F238E27FC236}">
                <a16:creationId xmlns:a16="http://schemas.microsoft.com/office/drawing/2014/main" id="{36625489-EAA1-0C27-A21F-C65DED44E6FD}"/>
              </a:ext>
            </a:extLst>
          </p:cNvPr>
          <p:cNvGrpSpPr/>
          <p:nvPr/>
        </p:nvGrpSpPr>
        <p:grpSpPr>
          <a:xfrm>
            <a:off x="701898" y="4472722"/>
            <a:ext cx="740883" cy="740883"/>
            <a:chOff x="733714" y="4180335"/>
            <a:chExt cx="740883" cy="740883"/>
          </a:xfrm>
        </p:grpSpPr>
        <p:sp>
          <p:nvSpPr>
            <p:cNvPr id="8" name="Oval 7">
              <a:extLst>
                <a:ext uri="{FF2B5EF4-FFF2-40B4-BE49-F238E27FC236}">
                  <a16:creationId xmlns:a16="http://schemas.microsoft.com/office/drawing/2014/main" id="{0125E5AD-5023-659E-A431-CD2F9A912382}"/>
                </a:ext>
              </a:extLst>
            </p:cNvPr>
            <p:cNvSpPr/>
            <p:nvPr/>
          </p:nvSpPr>
          <p:spPr>
            <a:xfrm>
              <a:off x="733714" y="4180335"/>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9" name="Graphic 8" descr="Badge Tick outline">
              <a:extLst>
                <a:ext uri="{FF2B5EF4-FFF2-40B4-BE49-F238E27FC236}">
                  <a16:creationId xmlns:a16="http://schemas.microsoft.com/office/drawing/2014/main" id="{4672194D-6BEB-7A78-4C46-0323EC9D75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453" y="4237064"/>
              <a:ext cx="627415" cy="627415"/>
            </a:xfrm>
            <a:prstGeom prst="rect">
              <a:avLst/>
            </a:prstGeom>
            <a:noFill/>
            <a:ln cap="flat">
              <a:noFill/>
            </a:ln>
          </p:spPr>
        </p:pic>
      </p:grpSp>
      <p:sp>
        <p:nvSpPr>
          <p:cNvPr id="15" name="TextBox 5">
            <a:extLst>
              <a:ext uri="{FF2B5EF4-FFF2-40B4-BE49-F238E27FC236}">
                <a16:creationId xmlns:a16="http://schemas.microsoft.com/office/drawing/2014/main" id="{A5F9B307-5945-AEEB-B498-0BF3A6F53B6D}"/>
              </a:ext>
            </a:extLst>
          </p:cNvPr>
          <p:cNvSpPr txBox="1"/>
          <p:nvPr/>
        </p:nvSpPr>
        <p:spPr>
          <a:xfrm>
            <a:off x="0" y="6538910"/>
            <a:ext cx="452371" cy="3077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1D1D1B"/>
                </a:solidFill>
                <a:uFillTx/>
                <a:latin typeface="Arial"/>
              </a:rPr>
              <a:t>[M]</a:t>
            </a:r>
          </a:p>
        </p:txBody>
      </p:sp>
      <p:pic>
        <p:nvPicPr>
          <p:cNvPr id="16" name="Picture 9" descr="A box of oral contraceptive pills&#10;&#10;Description automatically generated">
            <a:extLst>
              <a:ext uri="{FF2B5EF4-FFF2-40B4-BE49-F238E27FC236}">
                <a16:creationId xmlns:a16="http://schemas.microsoft.com/office/drawing/2014/main" id="{E083C96A-B3A4-F97F-EE4C-337020FEE877}"/>
              </a:ext>
            </a:extLst>
          </p:cNvPr>
          <p:cNvPicPr>
            <a:picLocks noChangeAspect="1"/>
          </p:cNvPicPr>
          <p:nvPr/>
        </p:nvPicPr>
        <p:blipFill>
          <a:blip r:embed="rId4"/>
          <a:stretch>
            <a:fillRect/>
          </a:stretch>
        </p:blipFill>
        <p:spPr>
          <a:xfrm>
            <a:off x="6460757" y="949326"/>
            <a:ext cx="4762899" cy="2687723"/>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4781</Words>
  <Application>Microsoft Office PowerPoint</Application>
  <PresentationFormat>Widescreen</PresentationFormat>
  <Paragraphs>584</Paragraphs>
  <Slides>38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Aptos Display</vt:lpstr>
      <vt:lpstr>Aptos Narrow</vt:lpstr>
      <vt:lpstr>Arial</vt:lpstr>
      <vt:lpstr>Calibri</vt:lpstr>
      <vt:lpstr>Helvetica</vt:lpstr>
      <vt:lpstr>Montserrat</vt:lpstr>
      <vt:lpstr>Office Theme</vt:lpstr>
      <vt:lpstr>Slynd ® (drospirenone 4 mg)</vt:lpstr>
      <vt:lpstr>PowerPoint Presentation</vt:lpstr>
      <vt:lpstr>PowerPoint Presentation</vt:lpstr>
      <vt:lpstr>Progestogen-only Pills  (POPs)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Contraceptive efficacy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Cardiovascular risk</vt:lpstr>
      <vt:lpstr>PowerPoint Presentation</vt:lpstr>
      <vt:lpstr>Effects on blood pressure in the clinical trial programme1 </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 Bibby</dc:creator>
  <cp:lastModifiedBy>Jess Bibby</cp:lastModifiedBy>
  <cp:revision>1</cp:revision>
  <dcterms:created xsi:type="dcterms:W3CDTF">2025-11-26T10:18:53Z</dcterms:created>
  <dcterms:modified xsi:type="dcterms:W3CDTF">2025-11-26T10:36:19Z</dcterms:modified>
</cp:coreProperties>
</file>