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80" r:id="rId6"/>
    <p:sldId id="281" r:id="rId7"/>
    <p:sldId id="282" r:id="rId8"/>
    <p:sldId id="283" r:id="rId9"/>
    <p:sldId id="284" r:id="rId10"/>
    <p:sldId id="292" r:id="rId11"/>
    <p:sldId id="29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D1BA"/>
    <a:srgbClr val="0072CE"/>
    <a:srgbClr val="0F6B61"/>
    <a:srgbClr val="CC9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5" autoAdjust="0"/>
    <p:restoredTop sz="94680"/>
  </p:normalViewPr>
  <p:slideViewPr>
    <p:cSldViewPr snapToGrid="0">
      <p:cViewPr varScale="1">
        <p:scale>
          <a:sx n="64" d="100"/>
          <a:sy n="64" d="100"/>
        </p:scale>
        <p:origin x="71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04D95-B157-1146-842D-9361530D14CC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56578-BF11-9F4D-A837-E435DD4B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5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thing, human face, person, smile&#10;&#10;Description automatically generated">
            <a:extLst>
              <a:ext uri="{FF2B5EF4-FFF2-40B4-BE49-F238E27FC236}">
                <a16:creationId xmlns:a16="http://schemas.microsoft.com/office/drawing/2014/main" id="{15FC90AE-88BB-6562-8F51-203C1521AE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57"/>
            <a:ext cx="12190476" cy="6857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823" y="1264204"/>
            <a:ext cx="5740073" cy="451063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3415B9-7C5C-A169-0BBE-33D6E2F3D5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0260" y="124625"/>
            <a:ext cx="3420884" cy="113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9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6412D-53F8-E0AF-1302-C1F470C09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7" y="365125"/>
            <a:ext cx="10418411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85956-3986-5D52-5AD3-915996704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978" y="1681163"/>
            <a:ext cx="506059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7D1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C930A0-A446-8934-83B0-4211CE9DD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6978" y="2718651"/>
            <a:ext cx="5060597" cy="34710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073EB0-202F-9534-7FA6-4360AF3028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9948" y="1681163"/>
            <a:ext cx="4855439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7D1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24C7C7-9972-861A-4FE3-88F8319EF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9948" y="2718651"/>
            <a:ext cx="4855439" cy="34710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BD02DD-D141-31DC-5F08-399C5421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4A02C5-BABC-E8B6-0ACD-ED244D3AA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D985BB-EA85-CB44-EC72-A8AA5E0E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2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449D-27B1-7F72-FF02-A3C9C61F9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365125"/>
            <a:ext cx="10416822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4DAF6E-A6CE-8E1F-7712-50736750E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DE5B0-5C76-4FF0-0647-75F166307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5343FB-AF03-CE0F-4C9E-D1D429F4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52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BA6CF-5E58-6404-777E-F8DE33A1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982436"/>
            <a:ext cx="3835047" cy="2198914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BFE4B-4FC6-24FC-D2CB-DF6C98DC8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42920-6755-600A-0F2C-89E0FAAD5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6978" y="3429000"/>
            <a:ext cx="383504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8BB2E-F127-2942-6275-F8973C296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651BB-69AD-54FC-BD8D-98D8F5E9A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B6A26-29C5-A008-6741-1D58B585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55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3FDFF-4146-8CD5-3C87-D19BE64B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987424"/>
            <a:ext cx="3835047" cy="2172543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3B195D-8CE5-F0E2-0FF4-12F3781025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68988" y="1673224"/>
            <a:ext cx="4831645" cy="37264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3C38BC-3C86-7AA4-43B8-024C9E223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6978" y="3429000"/>
            <a:ext cx="383504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AB55-097B-2831-B03E-C01860C67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DABBC-9BEF-DB93-4AB1-355364F8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249394-3E59-F90E-978C-40DC1CBC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05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F61448-670D-3DB7-2A72-BD218D052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1A21C0-9EEF-5C5C-C944-5F63E5C63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DC09B-0830-B547-5BE5-E894DB13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24691" y="0"/>
            <a:ext cx="1232939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CDBCEC-7A48-1442-0691-9A9C15AA87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91045"/>
            <a:ext cx="2617107" cy="87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2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85D6ED-74F8-54F3-CAE6-A7F99116DA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91045"/>
            <a:ext cx="2617107" cy="87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4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24691" y="0"/>
            <a:ext cx="124136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A9B887-2C8B-8C3F-B917-95493C2674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91045"/>
            <a:ext cx="2617107" cy="87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1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6D33D1-538C-817C-6FC1-44A8822C4C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91045"/>
            <a:ext cx="2617107" cy="87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1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24E518-DB78-F4A0-32BD-FEA566189A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91045"/>
            <a:ext cx="2617107" cy="87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2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FED43F-414F-B85F-7A05-9A6FA8CE65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91045"/>
            <a:ext cx="2617107" cy="87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9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E5D0A-7541-AB3A-7D84-B5ED8F5D7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978" y="3429000"/>
            <a:ext cx="10410472" cy="230901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2000">
                <a:solidFill>
                  <a:srgbClr val="0072C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F30D93D-B7B6-2BB1-FE05-AF6639D8B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F23FE8FA-6C3A-F51D-E4C2-E01E06307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pPr/>
              <a:t>1/8/2025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86042C2-AA42-BE4E-0BCC-84B97779A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9942440-A866-033C-AC76-762D37611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51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1DED8-4D4F-EFED-613A-F59C4792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365125"/>
            <a:ext cx="10416822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782A5-1A86-937D-22E5-C3571C8BC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825625"/>
            <a:ext cx="5082821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EF7FE-06D2-883E-5876-1F8132E7A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978" y="1825625"/>
            <a:ext cx="5082821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405CF-2D37-8B88-F360-0D7B4691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5B0C1-1746-696D-8E4C-C0354C04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A69A7-0EC1-8AC4-AD38-1F7C596D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1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49E6C9-767E-87D0-9B16-55CEE3C94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0" y="365125"/>
            <a:ext cx="10191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D1C9C-1361-1715-3A0C-E9140AAD6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50" y="1825625"/>
            <a:ext cx="101917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74DCC-90D5-4A4B-4014-ACE5C30119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3225" y="6356350"/>
            <a:ext cx="139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72CE"/>
                </a:solidFill>
                <a:latin typeface="DM Sans" pitchFamily="2" charset="77"/>
              </a:defRPr>
            </a:lvl1pPr>
          </a:lstStyle>
          <a:p>
            <a:fld id="{8F3B928F-9529-4741-8D68-C934E21C6887}" type="datetimeFigureOut">
              <a:rPr lang="en-US" smtClean="0"/>
              <a:pPr/>
              <a:t>1/8/2025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8E93E-FE88-318F-67C2-DF02FAAA0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34756" y="6356350"/>
            <a:ext cx="4831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72CE"/>
                </a:solidFill>
                <a:latin typeface="DM Sa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21C1C-DDA7-3DC8-CBA9-AF2BBBF49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3644" y="6356350"/>
            <a:ext cx="680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2CE"/>
                </a:solidFill>
                <a:latin typeface="DM Sans" pitchFamily="2" charset="77"/>
              </a:defRPr>
            </a:lvl1pPr>
          </a:lstStyle>
          <a:p>
            <a:fld id="{E69C1DFF-60A0-0E45-8672-CB76E4BE2A7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E7C110-83A3-D355-6196-0F3DA8D4ABA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1563" y="6081802"/>
            <a:ext cx="2140973" cy="71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7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65" r:id="rId4"/>
    <p:sldLayoutId id="2147483662" r:id="rId5"/>
    <p:sldLayoutId id="2147483666" r:id="rId6"/>
    <p:sldLayoutId id="2147483667" r:id="rId7"/>
    <p:sldLayoutId id="2147483651" r:id="rId8"/>
    <p:sldLayoutId id="2147483652" r:id="rId9"/>
    <p:sldLayoutId id="2147483653" r:id="rId10"/>
    <p:sldLayoutId id="2147483654" r:id="rId11"/>
    <p:sldLayoutId id="2147483656" r:id="rId12"/>
    <p:sldLayoutId id="2147483657" r:id="rId13"/>
    <p:sldLayoutId id="2147483655" r:id="rId14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400" b="0" i="0" kern="1200">
          <a:solidFill>
            <a:srgbClr val="0072CE"/>
          </a:solidFill>
          <a:latin typeface="Mokoko Medium" panose="02060503020203020204" pitchFamily="18" charset="77"/>
          <a:ea typeface="+mj-ea"/>
          <a:cs typeface="Mokoko Medium" panose="02060503020203020204" pitchFamily="18" charset="77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Clr>
          <a:srgbClr val="FF6E3B"/>
        </a:buClr>
        <a:buSzPct val="80000"/>
        <a:buFont typeface="Wingdings" pitchFamily="2" charset="2"/>
        <a:buChar char="§"/>
        <a:defRPr sz="2400" kern="1200">
          <a:solidFill>
            <a:srgbClr val="0072CE"/>
          </a:solidFill>
          <a:latin typeface="DM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2000" kern="1200">
          <a:solidFill>
            <a:srgbClr val="0072CE"/>
          </a:solidFill>
          <a:latin typeface="DM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1800" kern="1200">
          <a:solidFill>
            <a:srgbClr val="0072CE"/>
          </a:solidFill>
          <a:latin typeface="DM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1600" kern="1200">
          <a:solidFill>
            <a:srgbClr val="0072CE"/>
          </a:solidFill>
          <a:latin typeface="DM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1600" kern="1200">
          <a:solidFill>
            <a:srgbClr val="0072CE"/>
          </a:solidFill>
          <a:latin typeface="DM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16BF77-5A3C-2190-2656-82184F3D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1550504"/>
            <a:ext cx="6380513" cy="3568349"/>
          </a:xfrm>
        </p:spPr>
        <p:txBody>
          <a:bodyPr>
            <a:normAutofit/>
          </a:bodyPr>
          <a:lstStyle/>
          <a:p>
            <a:r>
              <a:rPr lang="en-US" sz="4800" dirty="0"/>
              <a:t>Pharmacy First Top Tips</a:t>
            </a:r>
            <a:br>
              <a:rPr lang="en-US" dirty="0"/>
            </a:br>
            <a:r>
              <a:rPr lang="en-US" sz="3800" dirty="0"/>
              <a:t>Meet the gateway point</a:t>
            </a:r>
            <a:br>
              <a:rPr lang="en-US" sz="3800" dirty="0"/>
            </a:br>
            <a:r>
              <a:rPr lang="en-US" sz="3800" dirty="0"/>
              <a:t>When to get the Pharmacist</a:t>
            </a:r>
          </a:p>
        </p:txBody>
      </p:sp>
    </p:spTree>
    <p:extLst>
      <p:ext uri="{BB962C8B-B14F-4D97-AF65-F5344CB8AC3E}">
        <p14:creationId xmlns:p14="http://schemas.microsoft.com/office/powerpoint/2010/main" val="2488306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7B2D9-09DE-8D8B-AF17-41305854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559" y="1378538"/>
            <a:ext cx="7798882" cy="519836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Sore Throat: Over 5 years old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B6A34A-A83A-B74D-09F9-6BA31C5DF639}"/>
              </a:ext>
            </a:extLst>
          </p:cNvPr>
          <p:cNvSpPr txBox="1"/>
          <p:nvPr/>
        </p:nvSpPr>
        <p:spPr>
          <a:xfrm>
            <a:off x="2335696" y="2017356"/>
            <a:ext cx="76597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kern="100" dirty="0"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You only need a MINIMUM of TWO of the following (FEVER PAIN SCORE)</a:t>
            </a:r>
          </a:p>
          <a:p>
            <a:endParaRPr lang="en-GB" sz="1800" b="1" kern="100" dirty="0">
              <a:solidFill>
                <a:schemeClr val="bg2"/>
              </a:solidFill>
              <a:latin typeface="DM Sans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100" dirty="0">
                <a:solidFill>
                  <a:schemeClr val="bg2"/>
                </a:solidFill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Coming to your pharmacy within 3 days after onset of symptoms</a:t>
            </a:r>
            <a:endParaRPr lang="en-GB" kern="100" dirty="0">
              <a:solidFill>
                <a:schemeClr val="bg2"/>
              </a:solidFill>
              <a:latin typeface="DM Sans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100" dirty="0">
                <a:solidFill>
                  <a:schemeClr val="bg2"/>
                </a:solidFill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No cough or cold symptoms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100" dirty="0">
                <a:solidFill>
                  <a:schemeClr val="bg2"/>
                </a:solidFill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Fever (temperature over 38°C)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100" dirty="0">
                <a:solidFill>
                  <a:schemeClr val="bg2"/>
                </a:solidFill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Purulence (white spots/puss)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100" dirty="0">
                <a:solidFill>
                  <a:schemeClr val="bg2"/>
                </a:solidFill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Severely Inflamed tonsils 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FD9A56-9F02-D167-A59C-7BC843510B7B}"/>
              </a:ext>
            </a:extLst>
          </p:cNvPr>
          <p:cNvSpPr txBox="1"/>
          <p:nvPr/>
        </p:nvSpPr>
        <p:spPr>
          <a:xfrm>
            <a:off x="2335696" y="4586523"/>
            <a:ext cx="7520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kern="100" dirty="0"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Product Led Requests</a:t>
            </a:r>
            <a:r>
              <a:rPr lang="en-GB" sz="1800" kern="100" dirty="0"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800" kern="100" dirty="0" err="1">
                <a:solidFill>
                  <a:schemeClr val="bg2"/>
                </a:solidFill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Strepsils</a:t>
            </a:r>
            <a:r>
              <a:rPr lang="en-GB" sz="1800" kern="100" dirty="0">
                <a:solidFill>
                  <a:schemeClr val="bg2"/>
                </a:solidFill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kern="100" dirty="0" err="1">
                <a:solidFill>
                  <a:schemeClr val="bg2"/>
                </a:solidFill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Difflam</a:t>
            </a:r>
            <a:r>
              <a:rPr lang="en-GB" sz="1800" kern="100" dirty="0">
                <a:solidFill>
                  <a:schemeClr val="bg2"/>
                </a:solidFill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spray, throat lozenges &amp; pain relief.</a:t>
            </a:r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815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7B61E-9EFF-3380-9E24-6309D896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7351" y="1090303"/>
            <a:ext cx="7456349" cy="977036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2"/>
                </a:solidFill>
              </a:rPr>
              <a:t>Insect Bites: Over 1 year old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889B16-91DD-2C69-E3DF-25628DDD36DD}"/>
              </a:ext>
            </a:extLst>
          </p:cNvPr>
          <p:cNvSpPr txBox="1"/>
          <p:nvPr/>
        </p:nvSpPr>
        <p:spPr>
          <a:xfrm>
            <a:off x="2335696" y="1997839"/>
            <a:ext cx="76829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kern="100" dirty="0">
                <a:effectLst/>
                <a:latin typeface="DM Sans" pitchFamily="2" charset="0"/>
              </a:rPr>
              <a:t>To achieve the gateway point, the patient must have an insect bite/sting: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kern="100" dirty="0">
              <a:solidFill>
                <a:schemeClr val="accent2"/>
              </a:solidFill>
              <a:effectLst/>
              <a:latin typeface="DM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100" dirty="0">
                <a:solidFill>
                  <a:schemeClr val="bg2"/>
                </a:solidFill>
                <a:effectLst/>
                <a:latin typeface="DM Sans" pitchFamily="2" charset="0"/>
              </a:rPr>
              <a:t>Presented more than 2 days after bite/sting (no tick).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100" dirty="0">
                <a:solidFill>
                  <a:schemeClr val="bg2"/>
                </a:solidFill>
                <a:effectLst/>
                <a:latin typeface="DM Sans" pitchFamily="2" charset="0"/>
              </a:rPr>
              <a:t>Within UK – This does not include bites whilst on holiday abroad.</a:t>
            </a:r>
            <a:br>
              <a:rPr lang="en-GB" sz="1800" kern="100" dirty="0">
                <a:solidFill>
                  <a:schemeClr val="bg2"/>
                </a:solidFill>
                <a:effectLst/>
                <a:latin typeface="DM Sans" pitchFamily="2" charset="0"/>
              </a:rPr>
            </a:br>
            <a:endParaRPr lang="en-GB" b="1" u="sng" kern="100" dirty="0">
              <a:solidFill>
                <a:schemeClr val="bg2"/>
              </a:solidFill>
              <a:effectLst/>
              <a:latin typeface="DM Sans" pitchFamily="2" charset="0"/>
            </a:endParaRPr>
          </a:p>
          <a:p>
            <a:r>
              <a:rPr lang="en-GB" sz="1800" b="1" u="sng" kern="100" dirty="0">
                <a:latin typeface="DM Sans" pitchFamily="2" charset="0"/>
              </a:rPr>
              <a:t>And</a:t>
            </a:r>
            <a:r>
              <a:rPr lang="en-GB" sz="1800" b="1" kern="100" dirty="0">
                <a:latin typeface="DM Sans" pitchFamily="2" charset="0"/>
              </a:rPr>
              <a:t> meet the following:</a:t>
            </a:r>
          </a:p>
          <a:p>
            <a:endParaRPr lang="en-GB" b="1" kern="100" dirty="0">
              <a:solidFill>
                <a:schemeClr val="bg2"/>
              </a:solidFill>
              <a:effectLst/>
              <a:latin typeface="DM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100" dirty="0">
                <a:solidFill>
                  <a:schemeClr val="bg2"/>
                </a:solidFill>
                <a:effectLst/>
                <a:latin typeface="DM Sans" pitchFamily="2" charset="0"/>
              </a:rPr>
              <a:t>Redness &amp; swelling of skin that is spreading.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100" dirty="0">
                <a:solidFill>
                  <a:schemeClr val="bg2"/>
                </a:solidFill>
                <a:latin typeface="DM Sans" pitchFamily="2" charset="0"/>
              </a:rPr>
              <a:t>D</a:t>
            </a:r>
            <a:r>
              <a:rPr lang="en-GB" sz="1800" kern="100" dirty="0">
                <a:solidFill>
                  <a:schemeClr val="bg2"/>
                </a:solidFill>
                <a:effectLst/>
                <a:latin typeface="DM Sans" pitchFamily="2" charset="0"/>
              </a:rPr>
              <a:t>ischarge from bite/sting.</a:t>
            </a:r>
            <a:endParaRPr lang="en-GB" sz="1800" kern="100" dirty="0">
              <a:solidFill>
                <a:schemeClr val="bg2"/>
              </a:solidFill>
              <a:latin typeface="DM Sans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B85DD2-B0B9-A246-B99E-67E034DFE254}"/>
              </a:ext>
            </a:extLst>
          </p:cNvPr>
          <p:cNvSpPr txBox="1"/>
          <p:nvPr/>
        </p:nvSpPr>
        <p:spPr>
          <a:xfrm>
            <a:off x="2335696" y="4860161"/>
            <a:ext cx="7441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kern="100" dirty="0"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Product Led Requests</a:t>
            </a:r>
            <a:r>
              <a:rPr lang="en-GB" sz="1800" kern="100" dirty="0">
                <a:solidFill>
                  <a:schemeClr val="bg2"/>
                </a:solidFill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800" kern="100" dirty="0" err="1">
                <a:solidFill>
                  <a:schemeClr val="bg2"/>
                </a:solidFill>
                <a:latin typeface="DM Sans" pitchFamily="2" charset="0"/>
              </a:rPr>
              <a:t>Antihstamine</a:t>
            </a:r>
            <a:r>
              <a:rPr lang="en-GB" sz="1800" kern="100" dirty="0">
                <a:solidFill>
                  <a:schemeClr val="bg2"/>
                </a:solidFill>
                <a:latin typeface="DM Sans" pitchFamily="2" charset="0"/>
              </a:rPr>
              <a:t> cream/tablets, hydrocortisone creams</a:t>
            </a:r>
            <a:endParaRPr lang="en-GB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973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DF718-99B9-2C8D-C0DD-EF91DB615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528" y="1408355"/>
            <a:ext cx="7788943" cy="957158"/>
          </a:xfrm>
        </p:spPr>
        <p:txBody>
          <a:bodyPr/>
          <a:lstStyle/>
          <a:p>
            <a:r>
              <a:rPr lang="en-GB" b="1" dirty="0"/>
              <a:t>Otitis Media: 1-17 years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1EB82D-86F2-63CA-9162-3D015947C564}"/>
              </a:ext>
            </a:extLst>
          </p:cNvPr>
          <p:cNvSpPr txBox="1"/>
          <p:nvPr/>
        </p:nvSpPr>
        <p:spPr>
          <a:xfrm>
            <a:off x="2464904" y="2365513"/>
            <a:ext cx="75255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kern="100" dirty="0">
                <a:solidFill>
                  <a:schemeClr val="bg1"/>
                </a:solidFill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Includes:</a:t>
            </a:r>
          </a:p>
          <a:p>
            <a:endParaRPr lang="en-GB" kern="100" dirty="0">
              <a:solidFill>
                <a:schemeClr val="accent5"/>
              </a:solidFill>
              <a:latin typeface="DM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100" dirty="0">
                <a:solidFill>
                  <a:schemeClr val="accent5"/>
                </a:solidFill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Any patient that presents with earache.</a:t>
            </a:r>
          </a:p>
          <a:p>
            <a:endParaRPr lang="en-GB" sz="1800" b="1" kern="100" dirty="0">
              <a:solidFill>
                <a:schemeClr val="accent5"/>
              </a:solidFill>
              <a:effectLst/>
              <a:latin typeface="DM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b="1" kern="100" dirty="0">
                <a:solidFill>
                  <a:schemeClr val="bg1"/>
                </a:solidFill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Excludes:</a:t>
            </a:r>
          </a:p>
          <a:p>
            <a:endParaRPr lang="en-GB" kern="100" dirty="0">
              <a:solidFill>
                <a:schemeClr val="accent5"/>
              </a:solidFill>
              <a:latin typeface="DM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100" dirty="0">
                <a:solidFill>
                  <a:schemeClr val="accent5"/>
                </a:solidFill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Pregnant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100" dirty="0">
                <a:solidFill>
                  <a:schemeClr val="accent5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Patients that have recurrent ea</a:t>
            </a:r>
            <a:r>
              <a:rPr lang="en-GB" kern="100" dirty="0">
                <a:solidFill>
                  <a:schemeClr val="accent5"/>
                </a:solidFill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rache.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33D421-B97A-C73F-66C7-C18F7B28ECCC}"/>
              </a:ext>
            </a:extLst>
          </p:cNvPr>
          <p:cNvSpPr txBox="1"/>
          <p:nvPr/>
        </p:nvSpPr>
        <p:spPr>
          <a:xfrm>
            <a:off x="2464904" y="4835577"/>
            <a:ext cx="7525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kern="100" dirty="0">
                <a:solidFill>
                  <a:schemeClr val="bg1"/>
                </a:solidFill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Product Led Requests</a:t>
            </a:r>
            <a:r>
              <a:rPr lang="en-GB" sz="1800" b="1" kern="100" dirty="0">
                <a:solidFill>
                  <a:schemeClr val="accent5"/>
                </a:solidFill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800" kern="100" dirty="0">
                <a:solidFill>
                  <a:schemeClr val="accent5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Calpol, Eardrops </a:t>
            </a:r>
            <a:r>
              <a:rPr lang="en-GB" sz="1800" kern="100" dirty="0" err="1">
                <a:solidFill>
                  <a:schemeClr val="accent5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e.g</a:t>
            </a:r>
            <a:r>
              <a:rPr lang="en-GB" sz="1800" kern="100" dirty="0">
                <a:solidFill>
                  <a:schemeClr val="accent5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chemeClr val="accent5"/>
                </a:solidFill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1800" kern="100" dirty="0" err="1">
                <a:solidFill>
                  <a:schemeClr val="accent5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arCalm</a:t>
            </a:r>
            <a:endParaRPr lang="en-GB" sz="1800" dirty="0">
              <a:solidFill>
                <a:schemeClr val="bg2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218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A7D8C-579A-47D7-2254-D31F0983C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579" y="1100243"/>
            <a:ext cx="7908213" cy="83788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UTI: Women 16-64 years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7BB22C-E25E-5576-CADD-47FCE0ABF897}"/>
              </a:ext>
            </a:extLst>
          </p:cNvPr>
          <p:cNvSpPr txBox="1"/>
          <p:nvPr/>
        </p:nvSpPr>
        <p:spPr>
          <a:xfrm>
            <a:off x="2249579" y="1938131"/>
            <a:ext cx="7908213" cy="2693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kern="100" dirty="0">
                <a:solidFill>
                  <a:srgbClr val="47D1BA"/>
                </a:solidFill>
                <a:effectLst/>
                <a:latin typeface="DM Sans" pitchFamily="2" charset="0"/>
              </a:rPr>
              <a:t>Any patient presenting with UTI symptoms meets the gateway criteria: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kern="100" dirty="0">
              <a:solidFill>
                <a:schemeClr val="accent2"/>
              </a:solidFill>
              <a:effectLst/>
              <a:latin typeface="DM Sans" pitchFamily="2" charset="0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kern="100" dirty="0">
                <a:solidFill>
                  <a:schemeClr val="accent5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Urgency.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kern="100" dirty="0">
                <a:solidFill>
                  <a:schemeClr val="accent5"/>
                </a:solidFill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Frequency.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kern="100" dirty="0">
                <a:solidFill>
                  <a:schemeClr val="accent5"/>
                </a:solidFill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Having to go at night-time.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kern="100" dirty="0">
                <a:solidFill>
                  <a:schemeClr val="accent5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Cloudy urine.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kern="100" dirty="0">
                <a:solidFill>
                  <a:schemeClr val="accent5"/>
                </a:solidFill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Stinging when passing urine.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kern="100" dirty="0">
                <a:solidFill>
                  <a:schemeClr val="accent5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Pubic pain.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A93383-ACDB-7FE4-0BBD-7D040DF5C53C}"/>
              </a:ext>
            </a:extLst>
          </p:cNvPr>
          <p:cNvSpPr txBox="1"/>
          <p:nvPr/>
        </p:nvSpPr>
        <p:spPr>
          <a:xfrm>
            <a:off x="2317485" y="4631561"/>
            <a:ext cx="7557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kern="100" dirty="0">
                <a:solidFill>
                  <a:srgbClr val="47D1BA"/>
                </a:solidFill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Product Led Requests: </a:t>
            </a:r>
            <a:r>
              <a:rPr lang="en-GB" sz="1800" kern="100" dirty="0" err="1">
                <a:solidFill>
                  <a:schemeClr val="accent5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Cystopurin</a:t>
            </a:r>
            <a:r>
              <a:rPr lang="en-GB" sz="1800" kern="100" dirty="0">
                <a:solidFill>
                  <a:schemeClr val="accent5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sachets, </a:t>
            </a:r>
            <a:r>
              <a:rPr lang="en-GB" sz="1800" kern="100" dirty="0" err="1">
                <a:solidFill>
                  <a:schemeClr val="accent5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Cymalon</a:t>
            </a:r>
            <a:r>
              <a:rPr lang="en-GB" sz="1800" kern="100" dirty="0">
                <a:solidFill>
                  <a:schemeClr val="accent5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kern="100" dirty="0">
                <a:solidFill>
                  <a:schemeClr val="accent5"/>
                </a:solidFill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1800" kern="100" dirty="0">
                <a:solidFill>
                  <a:schemeClr val="accent5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otassium Citrate </a:t>
            </a:r>
            <a:r>
              <a:rPr lang="en-GB" sz="1800" kern="100" dirty="0" err="1">
                <a:solidFill>
                  <a:schemeClr val="accent5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liq</a:t>
            </a:r>
            <a:r>
              <a:rPr lang="en-GB" sz="1800" kern="100" dirty="0">
                <a:solidFill>
                  <a:schemeClr val="accent5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Cranberry products, Feminine products e.g. Thrush treatment, urine sample bottles?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0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AACB-CC2C-F58B-3AFC-8598330EC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861" y="1259268"/>
            <a:ext cx="8617226" cy="907462"/>
          </a:xfrm>
        </p:spPr>
        <p:txBody>
          <a:bodyPr>
            <a:noAutofit/>
          </a:bodyPr>
          <a:lstStyle/>
          <a:p>
            <a:r>
              <a:rPr lang="en-GB" sz="3600" b="1" dirty="0"/>
              <a:t>Sinusitis: Over 12 years, symptoms &gt; 10 days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4B67CC-F31D-390F-8DEE-0C1F18F61A75}"/>
              </a:ext>
            </a:extLst>
          </p:cNvPr>
          <p:cNvSpPr txBox="1"/>
          <p:nvPr/>
        </p:nvSpPr>
        <p:spPr>
          <a:xfrm>
            <a:off x="2425149" y="2216425"/>
            <a:ext cx="76133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GB" b="1" dirty="0">
                <a:solidFill>
                  <a:schemeClr val="bg1"/>
                </a:solidFill>
                <a:latin typeface="DM Sans" pitchFamily="2" charset="0"/>
              </a:rPr>
              <a:t>Nose runny or blocked for at least 10 days AND ONE (or more) of:</a:t>
            </a:r>
          </a:p>
          <a:p>
            <a:pPr marL="0" indent="0">
              <a:buFont typeface="Wingdings" pitchFamily="2" charset="2"/>
              <a:buNone/>
            </a:pPr>
            <a:endParaRPr lang="en-GB" dirty="0">
              <a:solidFill>
                <a:schemeClr val="bg2"/>
              </a:solidFill>
              <a:latin typeface="DM San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DM Sans" pitchFamily="2" charset="0"/>
              </a:rPr>
              <a:t>Facial pain / pressure / headache.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DM Sans" pitchFamily="2" charset="0"/>
              </a:rPr>
              <a:t>Reduced / loss of the sense of smell (</a:t>
            </a:r>
            <a:r>
              <a:rPr lang="en-GB" dirty="0">
                <a:solidFill>
                  <a:schemeClr val="bg1"/>
                </a:solidFill>
                <a:latin typeface="DM Sans" pitchFamily="2" charset="0"/>
              </a:rPr>
              <a:t>in adults</a:t>
            </a:r>
            <a:r>
              <a:rPr lang="en-GB" dirty="0">
                <a:solidFill>
                  <a:schemeClr val="bg2"/>
                </a:solidFill>
                <a:latin typeface="DM Sans" pitchFamily="2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DM Sans" pitchFamily="2" charset="0"/>
              </a:rPr>
              <a:t>Cough during the day or at night (</a:t>
            </a:r>
            <a:r>
              <a:rPr lang="en-GB" dirty="0">
                <a:solidFill>
                  <a:schemeClr val="bg1"/>
                </a:solidFill>
                <a:latin typeface="DM Sans" pitchFamily="2" charset="0"/>
              </a:rPr>
              <a:t>in children</a:t>
            </a:r>
            <a:r>
              <a:rPr lang="en-GB" dirty="0">
                <a:solidFill>
                  <a:schemeClr val="bg2"/>
                </a:solidFill>
                <a:latin typeface="DM Sans" pitchFamily="2" charset="0"/>
              </a:rPr>
              <a:t>)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530201-AEF9-3E21-3142-F7703A02B665}"/>
              </a:ext>
            </a:extLst>
          </p:cNvPr>
          <p:cNvSpPr txBox="1"/>
          <p:nvPr/>
        </p:nvSpPr>
        <p:spPr>
          <a:xfrm>
            <a:off x="2542760" y="4194314"/>
            <a:ext cx="7106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  <a:latin typeface="DM Sans" pitchFamily="2" charset="0"/>
              </a:rPr>
              <a:t>Product Led Requests:</a:t>
            </a:r>
            <a:r>
              <a:rPr lang="en-GB" sz="1800" b="1" dirty="0">
                <a:solidFill>
                  <a:schemeClr val="bg2"/>
                </a:solidFill>
                <a:latin typeface="DM Sans" pitchFamily="2" charset="0"/>
              </a:rPr>
              <a:t> </a:t>
            </a:r>
            <a:r>
              <a:rPr lang="en-GB" sz="1800" dirty="0">
                <a:solidFill>
                  <a:schemeClr val="bg2"/>
                </a:solidFill>
                <a:latin typeface="DM Sans" pitchFamily="2" charset="0"/>
              </a:rPr>
              <a:t>decongestants, steroid nasal sprays, nasal rinse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236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46DF8-470B-30C2-CC8E-6AB632D84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483B0-9A7A-DEAA-6044-D6383F1C3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559" y="1378538"/>
            <a:ext cx="7798882" cy="519836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Shingles: Over 18 years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0382AC-83A7-4355-79F5-3F755F6DBA4C}"/>
              </a:ext>
            </a:extLst>
          </p:cNvPr>
          <p:cNvSpPr txBox="1"/>
          <p:nvPr/>
        </p:nvSpPr>
        <p:spPr>
          <a:xfrm>
            <a:off x="2335696" y="2017356"/>
            <a:ext cx="76597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Rash appears within 2-3 days after onset of pain and fever, or headache may develop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Red spots on a pink-red background which turn quickly into small fluid-filled blisters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On one side of the body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898840-80DD-EAD1-602A-BC466F601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559" y="3625042"/>
            <a:ext cx="2493480" cy="20728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6A5B85-41EA-96BE-6AA5-3C1253D9A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993" y="3625042"/>
            <a:ext cx="2334970" cy="20728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FED222-424C-7F3C-009B-B57A6C4EC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704" y="3625042"/>
            <a:ext cx="2328874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59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22823-3D7E-1742-671A-BA53613AF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48ED1-6542-7361-2B2F-B1BA734E6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7351" y="1090303"/>
            <a:ext cx="7456349" cy="977036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2"/>
                </a:solidFill>
              </a:rPr>
              <a:t>Impetigo &gt; 1 year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DD751-E74D-BF84-27C7-4C9DC0587F2B}"/>
              </a:ext>
            </a:extLst>
          </p:cNvPr>
          <p:cNvSpPr txBox="1"/>
          <p:nvPr/>
        </p:nvSpPr>
        <p:spPr>
          <a:xfrm>
            <a:off x="2355574" y="2067339"/>
            <a:ext cx="7682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2"/>
                </a:solidFill>
                <a:latin typeface="DM Sans" pitchFamily="2" charset="0"/>
              </a:rPr>
              <a:t>Lesion/crusty yellow/gradually thickens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2"/>
                </a:solidFill>
                <a:latin typeface="DM Sans" pitchFamily="2" charset="0"/>
              </a:rPr>
              <a:t>Can be anywhere on body but most common face, limbs, bends/folds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2"/>
                </a:solidFill>
                <a:latin typeface="DM Sans" pitchFamily="2" charset="0"/>
              </a:rPr>
              <a:t>Don’t always present with other symptoms, maybe itchy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81FF31-93F7-C719-4470-A074C11C6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574" y="3439886"/>
            <a:ext cx="2152075" cy="18533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05A7CD-5CF9-98E8-35E9-216ED624F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624" y="3429000"/>
            <a:ext cx="2247001" cy="18974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999143-7DA9-90C1-1388-7BE3573D9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7991" y="3429000"/>
            <a:ext cx="2121321" cy="191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17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PC Brand Colours">
      <a:dk1>
        <a:srgbClr val="0072CE"/>
      </a:dk1>
      <a:lt1>
        <a:srgbClr val="48D1BA"/>
      </a:lt1>
      <a:dk2>
        <a:srgbClr val="000000"/>
      </a:dk2>
      <a:lt2>
        <a:srgbClr val="FFFFFF"/>
      </a:lt2>
      <a:accent1>
        <a:srgbClr val="FF6D3A"/>
      </a:accent1>
      <a:accent2>
        <a:srgbClr val="CB00BA"/>
      </a:accent2>
      <a:accent3>
        <a:srgbClr val="CB95FF"/>
      </a:accent3>
      <a:accent4>
        <a:srgbClr val="0072CE"/>
      </a:accent4>
      <a:accent5>
        <a:srgbClr val="FFFFFF"/>
      </a:accent5>
      <a:accent6>
        <a:srgbClr val="000000"/>
      </a:accent6>
      <a:hlink>
        <a:srgbClr val="FF6D3A"/>
      </a:hlink>
      <a:folHlink>
        <a:srgbClr val="CB00B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03EF403-7F44-489F-B71F-283D01D98A43}" vid="{1473204A-CD99-49A4-B5F8-A72D92BFEE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587d29d-9b85-47b5-a1d1-fa25f63d522b" xsi:nil="true"/>
    <lcf76f155ced4ddcb4097134ff3c332f xmlns="e61f764c-0a04-487e-986d-5333bd60b83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98CA436BD1494DBB7A984C2A52B5BA" ma:contentTypeVersion="15" ma:contentTypeDescription="Create a new document." ma:contentTypeScope="" ma:versionID="fb4acf680a2dd3672c16b3a4840034d1">
  <xsd:schema xmlns:xsd="http://www.w3.org/2001/XMLSchema" xmlns:xs="http://www.w3.org/2001/XMLSchema" xmlns:p="http://schemas.microsoft.com/office/2006/metadata/properties" xmlns:ns2="e61f764c-0a04-487e-986d-5333bd60b83e" xmlns:ns3="9587d29d-9b85-47b5-a1d1-fa25f63d522b" targetNamespace="http://schemas.microsoft.com/office/2006/metadata/properties" ma:root="true" ma:fieldsID="e93890a51912f17e5f9be0745ed1dbc1" ns2:_="" ns3:_="">
    <xsd:import namespace="e61f764c-0a04-487e-986d-5333bd60b83e"/>
    <xsd:import namespace="9587d29d-9b85-47b5-a1d1-fa25f63d52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1f764c-0a04-487e-986d-5333bd60b8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d5127f4-b5ca-4aff-9e25-850b26588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87d29d-9b85-47b5-a1d1-fa25f63d522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8c2d8e5-a5b1-4915-b00e-52ccf530b5bf}" ma:internalName="TaxCatchAll" ma:showField="CatchAllData" ma:web="9587d29d-9b85-47b5-a1d1-fa25f63d52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63C88E-7C0D-4B48-BF24-D4A25CF838B4}">
  <ds:schemaRefs>
    <ds:schemaRef ds:uri="http://schemas.microsoft.com/office/2006/metadata/properties"/>
    <ds:schemaRef ds:uri="http://schemas.microsoft.com/office/infopath/2007/PartnerControls"/>
    <ds:schemaRef ds:uri="9587d29d-9b85-47b5-a1d1-fa25f63d522b"/>
    <ds:schemaRef ds:uri="e61f764c-0a04-487e-986d-5333bd60b83e"/>
  </ds:schemaRefs>
</ds:datastoreItem>
</file>

<file path=customXml/itemProps2.xml><?xml version="1.0" encoding="utf-8"?>
<ds:datastoreItem xmlns:ds="http://schemas.openxmlformats.org/officeDocument/2006/customXml" ds:itemID="{2CABE4BC-9773-4F0A-9E7F-162DC55A89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1f764c-0a04-487e-986d-5333bd60b83e"/>
    <ds:schemaRef ds:uri="9587d29d-9b85-47b5-a1d1-fa25f63d52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40FBA7-2C55-47FF-B0EE-CB024DF3E0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412</Words>
  <Application>Microsoft Office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DM Sans</vt:lpstr>
      <vt:lpstr>Mokoko Medium</vt:lpstr>
      <vt:lpstr>Wingdings</vt:lpstr>
      <vt:lpstr>Office Theme</vt:lpstr>
      <vt:lpstr>Pharmacy First Top Tips Meet the gateway point When to get the Pharmacist</vt:lpstr>
      <vt:lpstr>Sore Throat: Over 5 years old</vt:lpstr>
      <vt:lpstr>Insect Bites: Over 1 year old</vt:lpstr>
      <vt:lpstr>Otitis Media: 1-17 years</vt:lpstr>
      <vt:lpstr>UTI: Women 16-64 years</vt:lpstr>
      <vt:lpstr>Sinusitis: Over 12 years, symptoms &gt; 10 days</vt:lpstr>
      <vt:lpstr>Shingles: Over 18 years</vt:lpstr>
      <vt:lpstr>Impetigo &gt; 1 year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is your title slide</dc:title>
  <dc:creator>Louise Gatley</dc:creator>
  <cp:lastModifiedBy>Jess Bibby</cp:lastModifiedBy>
  <cp:revision>8</cp:revision>
  <dcterms:created xsi:type="dcterms:W3CDTF">2023-10-11T08:23:55Z</dcterms:created>
  <dcterms:modified xsi:type="dcterms:W3CDTF">2025-01-08T13:21:46Z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0x0101003C98CA436BD1494DBB7A984C2A52B5BA</vt:lpwstr>
  </property>
</Properties>
</file>