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3" r:id="rId4"/>
  </p:sldMasterIdLst>
  <p:notesMasterIdLst>
    <p:notesMasterId r:id="rId31"/>
  </p:notesMasterIdLst>
  <p:handoutMasterIdLst>
    <p:handoutMasterId r:id="rId32"/>
  </p:handoutMasterIdLst>
  <p:sldIdLst>
    <p:sldId id="1923" r:id="rId5"/>
    <p:sldId id="2145707288" r:id="rId6"/>
    <p:sldId id="2145707289" r:id="rId7"/>
    <p:sldId id="2145707290" r:id="rId8"/>
    <p:sldId id="2145707292" r:id="rId9"/>
    <p:sldId id="2145707293" r:id="rId10"/>
    <p:sldId id="2145707295" r:id="rId11"/>
    <p:sldId id="2145707294" r:id="rId12"/>
    <p:sldId id="2145707297" r:id="rId13"/>
    <p:sldId id="2145707296" r:id="rId14"/>
    <p:sldId id="2145707299" r:id="rId15"/>
    <p:sldId id="2145707298" r:id="rId16"/>
    <p:sldId id="2145707300" r:id="rId17"/>
    <p:sldId id="2145707301" r:id="rId18"/>
    <p:sldId id="2145707303" r:id="rId19"/>
    <p:sldId id="2145707308" r:id="rId20"/>
    <p:sldId id="2145707302" r:id="rId21"/>
    <p:sldId id="2145707305" r:id="rId22"/>
    <p:sldId id="2145707310" r:id="rId23"/>
    <p:sldId id="2145707307" r:id="rId24"/>
    <p:sldId id="2145707311" r:id="rId25"/>
    <p:sldId id="2145707315" r:id="rId26"/>
    <p:sldId id="2145707316" r:id="rId27"/>
    <p:sldId id="2145707309" r:id="rId28"/>
    <p:sldId id="2145707317" r:id="rId29"/>
    <p:sldId id="214570727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Wilkinson" initials="SW" lastIdx="1" clrIdx="0">
    <p:extLst>
      <p:ext uri="{19B8F6BF-5375-455C-9EA6-DF929625EA0E}">
        <p15:presenceInfo xmlns:p15="http://schemas.microsoft.com/office/powerpoint/2012/main" userId="1186059c3be801a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D2CC"/>
    <a:srgbClr val="00A9CE"/>
    <a:srgbClr val="005EB8"/>
    <a:srgbClr val="00A499"/>
    <a:srgbClr val="003087"/>
    <a:srgbClr val="82D1CB"/>
    <a:srgbClr val="80D4E7"/>
    <a:srgbClr val="99DBD6"/>
    <a:srgbClr val="99DDEB"/>
    <a:srgbClr val="E8ED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884" y="4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A2EEC95-64DF-BC69-FC71-A682B40486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E9611872-9401-5D00-CCCA-46DDE0B8B9C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C6D816-94D6-40FC-B977-F8A94C7E4824}" type="datetimeFigureOut">
              <a:rPr lang="en-GB" smtClean="0"/>
              <a:t>09/09/2024</a:t>
            </a:fld>
            <a:endParaRPr lang="en-GB"/>
          </a:p>
        </p:txBody>
      </p:sp>
      <p:sp>
        <p:nvSpPr>
          <p:cNvPr id="4" name="Footer Placeholder 3">
            <a:extLst>
              <a:ext uri="{FF2B5EF4-FFF2-40B4-BE49-F238E27FC236}">
                <a16:creationId xmlns:a16="http://schemas.microsoft.com/office/drawing/2014/main" id="{46056112-4593-5EC1-B7DA-2B07022F7AC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019C22BD-2C7D-A062-42A2-EA161F716A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00EB188-56CE-4FCB-8130-436851797F69}" type="slidenum">
              <a:rPr lang="en-GB" smtClean="0"/>
              <a:t>‹#›</a:t>
            </a:fld>
            <a:endParaRPr lang="en-GB"/>
          </a:p>
        </p:txBody>
      </p:sp>
    </p:spTree>
    <p:extLst>
      <p:ext uri="{BB962C8B-B14F-4D97-AF65-F5344CB8AC3E}">
        <p14:creationId xmlns:p14="http://schemas.microsoft.com/office/powerpoint/2010/main" val="31621816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EED4C3-48B6-4E4A-9B0F-8051E56348DC}" type="datetimeFigureOut">
              <a:rPr lang="en-GB" smtClean="0"/>
              <a:t>09/09/2024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4EC7EF-95E1-3D44-A982-BC7A3E9C617E}" type="slidenum">
              <a:rPr lang="en-GB" smtClean="0"/>
              <a:t>‹#›</a:t>
            </a:fld>
            <a:endParaRPr lang="en-GB"/>
          </a:p>
        </p:txBody>
      </p:sp>
    </p:spTree>
    <p:extLst>
      <p:ext uri="{BB962C8B-B14F-4D97-AF65-F5344CB8AC3E}">
        <p14:creationId xmlns:p14="http://schemas.microsoft.com/office/powerpoint/2010/main" val="1501633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Standard title slide</a:t>
            </a:r>
          </a:p>
        </p:txBody>
      </p:sp>
      <p:sp>
        <p:nvSpPr>
          <p:cNvPr id="4" name="Slide Number Placeholder 3"/>
          <p:cNvSpPr>
            <a:spLocks noGrp="1"/>
          </p:cNvSpPr>
          <p:nvPr>
            <p:ph type="sldNum" sz="quarter" idx="5"/>
          </p:nvPr>
        </p:nvSpPr>
        <p:spPr/>
        <p:txBody>
          <a:bodyPr/>
          <a:lstStyle/>
          <a:p>
            <a:fld id="{9A4EC7EF-95E1-3D44-A982-BC7A3E9C617E}" type="slidenum">
              <a:rPr lang="en-GB" smtClean="0"/>
              <a:t>1</a:t>
            </a:fld>
            <a:endParaRPr lang="en-GB"/>
          </a:p>
        </p:txBody>
      </p:sp>
    </p:spTree>
    <p:extLst>
      <p:ext uri="{BB962C8B-B14F-4D97-AF65-F5344CB8AC3E}">
        <p14:creationId xmlns:p14="http://schemas.microsoft.com/office/powerpoint/2010/main" val="2475756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7A5DC5-44B8-7940-1704-1DE816FF44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9F3E4B-AA5F-38A9-69D4-A5919E626A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8411FF-C234-B6A6-5D97-F3E83FC8D015}"/>
              </a:ext>
            </a:extLst>
          </p:cNvPr>
          <p:cNvSpPr>
            <a:spLocks noGrp="1"/>
          </p:cNvSpPr>
          <p:nvPr>
            <p:ph type="body" idx="1"/>
          </p:nvPr>
        </p:nvSpPr>
        <p:spPr/>
        <p:txBody>
          <a:bodyPr/>
          <a:lstStyle/>
          <a:p>
            <a:pPr marL="0" indent="0">
              <a:buClr>
                <a:schemeClr val="dk1"/>
              </a:buClr>
              <a:buSzPts val="1100"/>
              <a:buNone/>
            </a:pPr>
            <a:r>
              <a:rPr lang="en-GB" sz="80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a:extLst>
              <a:ext uri="{FF2B5EF4-FFF2-40B4-BE49-F238E27FC236}">
                <a16:creationId xmlns:a16="http://schemas.microsoft.com/office/drawing/2014/main" id="{5B11ED95-CDA3-3C94-ABD2-836DAF24C1F5}"/>
              </a:ext>
            </a:extLst>
          </p:cNvPr>
          <p:cNvSpPr>
            <a:spLocks noGrp="1"/>
          </p:cNvSpPr>
          <p:nvPr>
            <p:ph type="sldNum" sz="quarter" idx="5"/>
          </p:nvPr>
        </p:nvSpPr>
        <p:spPr/>
        <p:txBody>
          <a:bodyPr/>
          <a:lstStyle/>
          <a:p>
            <a:fld id="{9A4EC7EF-95E1-3D44-A982-BC7A3E9C617E}" type="slidenum">
              <a:rPr lang="en-GB" smtClean="0"/>
              <a:t>2</a:t>
            </a:fld>
            <a:endParaRPr lang="en-GB"/>
          </a:p>
        </p:txBody>
      </p:sp>
    </p:spTree>
    <p:extLst>
      <p:ext uri="{BB962C8B-B14F-4D97-AF65-F5344CB8AC3E}">
        <p14:creationId xmlns:p14="http://schemas.microsoft.com/office/powerpoint/2010/main" val="1046642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 Id="rId9" Type="http://schemas.openxmlformats.org/officeDocument/2006/relationships/image" Target="../media/image18.pn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Heading, content, basic text one col">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32DDCA5-A307-96EA-64A8-CCBA8E5F6393}"/>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47413" y="3166643"/>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Content Placeholder 2"/>
          <p:cNvSpPr>
            <a:spLocks noGrp="1"/>
          </p:cNvSpPr>
          <p:nvPr>
            <p:ph idx="1" hasCustomPrompt="1"/>
          </p:nvPr>
        </p:nvSpPr>
        <p:spPr>
          <a:xfrm>
            <a:off x="412708" y="2106000"/>
            <a:ext cx="7632000" cy="4026443"/>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200" b="0">
                <a:solidFill>
                  <a:schemeClr val="accent6"/>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645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CON Grid Boxes 4UP Grey">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6" name="Picture 5">
            <a:extLst>
              <a:ext uri="{FF2B5EF4-FFF2-40B4-BE49-F238E27FC236}">
                <a16:creationId xmlns:a16="http://schemas.microsoft.com/office/drawing/2014/main" id="{2F244FF8-F4E4-0514-77D0-8D8D69F9337B}"/>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cxnSp>
        <p:nvCxnSpPr>
          <p:cNvPr id="7" name="Straight Connector 6">
            <a:extLst>
              <a:ext uri="{FF2B5EF4-FFF2-40B4-BE49-F238E27FC236}">
                <a16:creationId xmlns:a16="http://schemas.microsoft.com/office/drawing/2014/main" id="{7DBEB741-20EA-C36A-7EF8-DE1CD1F1AA0C}"/>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9184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CON Grid Boxes 2UP Grey">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9B26CA0-4967-284E-42B6-5686F8C6B07B}"/>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2000"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8"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4324378"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6616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Grid, Titles 4UP Grey">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8BBC9FB-69CA-ACB9-E6B9-6E2830215B65}"/>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Top Corners Rounded 17">
            <a:extLst>
              <a:ext uri="{FF2B5EF4-FFF2-40B4-BE49-F238E27FC236}">
                <a16:creationId xmlns:a16="http://schemas.microsoft.com/office/drawing/2014/main" id="{205929B3-ED58-E54F-B724-E24FB5F163DF}"/>
              </a:ext>
            </a:extLst>
          </p:cNvPr>
          <p:cNvSpPr/>
          <p:nvPr userDrawn="1"/>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2"/>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271482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0190978-5FC4-6858-371C-AF3DAD50E21F}"/>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24" y="1314156"/>
            <a:ext cx="7503849" cy="3466727"/>
          </a:xfrm>
          <a:prstGeom prst="rect">
            <a:avLst/>
          </a:prstGeom>
        </p:spPr>
        <p:txBody>
          <a:bodyPr>
            <a:noAutofit/>
          </a:bodyPr>
          <a:lstStyle>
            <a:lvl1pPr marL="288000" indent="-288000" algn="l">
              <a:buNone/>
              <a:defRPr sz="42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0" y="4780883"/>
            <a:ext cx="7503849" cy="896938"/>
          </a:xfrm>
          <a:prstGeom prst="rect">
            <a:avLst/>
          </a:prstGeom>
        </p:spPr>
        <p:txBody>
          <a:bodyPr/>
          <a:lstStyle>
            <a:lvl1pPr marL="0" indent="0" algn="l">
              <a:buNone/>
              <a:defRPr b="1">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412778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0" y="0"/>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Heading label</a:t>
            </a:r>
          </a:p>
        </p:txBody>
      </p:sp>
      <p:sp>
        <p:nvSpPr>
          <p:cNvPr id="7" name="TextBox 6">
            <a:extLst>
              <a:ext uri="{FF2B5EF4-FFF2-40B4-BE49-F238E27FC236}">
                <a16:creationId xmlns:a16="http://schemas.microsoft.com/office/drawing/2014/main" id="{2DFAD1B1-54FF-2FC6-D407-337D3737411D}"/>
              </a:ext>
            </a:extLst>
          </p:cNvPr>
          <p:cNvSpPr txBox="1"/>
          <p:nvPr userDrawn="1"/>
        </p:nvSpPr>
        <p:spPr>
          <a:xfrm>
            <a:off x="1245609" y="2349016"/>
            <a:ext cx="3552728" cy="1200329"/>
          </a:xfrm>
          <a:prstGeom prst="rect">
            <a:avLst/>
          </a:prstGeom>
          <a:noFill/>
        </p:spPr>
        <p:txBody>
          <a:bodyPr wrap="square" rtlCol="0">
            <a:spAutoFit/>
          </a:bodyPr>
          <a:lstStyle/>
          <a:p>
            <a:r>
              <a:rPr lang="en-GB"/>
              <a:t>Text content goes over single column. Text content here goes over single column. Text content here goes over single column.  </a:t>
            </a:r>
          </a:p>
        </p:txBody>
      </p:sp>
    </p:spTree>
    <p:extLst>
      <p:ext uri="{BB962C8B-B14F-4D97-AF65-F5344CB8AC3E}">
        <p14:creationId xmlns:p14="http://schemas.microsoft.com/office/powerpoint/2010/main" val="4038698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1" y="0"/>
            <a:ext cx="12191998"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Heading label</a:t>
            </a:r>
          </a:p>
        </p:txBody>
      </p:sp>
      <p:sp>
        <p:nvSpPr>
          <p:cNvPr id="6" name="TextBox 5">
            <a:extLst>
              <a:ext uri="{FF2B5EF4-FFF2-40B4-BE49-F238E27FC236}">
                <a16:creationId xmlns:a16="http://schemas.microsoft.com/office/drawing/2014/main" id="{20A68404-D948-7642-8BC6-F42E883389E5}"/>
              </a:ext>
            </a:extLst>
          </p:cNvPr>
          <p:cNvSpPr txBox="1"/>
          <p:nvPr userDrawn="1"/>
        </p:nvSpPr>
        <p:spPr>
          <a:xfrm>
            <a:off x="1245609" y="2349016"/>
            <a:ext cx="3552728" cy="1200329"/>
          </a:xfrm>
          <a:prstGeom prst="rect">
            <a:avLst/>
          </a:prstGeom>
          <a:noFill/>
        </p:spPr>
        <p:txBody>
          <a:bodyPr wrap="square" rtlCol="0">
            <a:spAutoFit/>
          </a:bodyPr>
          <a:lstStyle/>
          <a:p>
            <a:r>
              <a:rPr lang="en-GB"/>
              <a:t>Text content goes over single column. Text content here goes over single column. Text content here goes over single column.  </a:t>
            </a:r>
          </a:p>
        </p:txBody>
      </p:sp>
    </p:spTree>
    <p:extLst>
      <p:ext uri="{BB962C8B-B14F-4D97-AF65-F5344CB8AC3E}">
        <p14:creationId xmlns:p14="http://schemas.microsoft.com/office/powerpoint/2010/main" val="4052080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Quote and image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2196E5-15CA-15E3-1E10-32B3D19927EF}"/>
              </a:ext>
            </a:extLst>
          </p:cNvPr>
          <p:cNvPicPr>
            <a:picLocks noChangeAspect="1"/>
          </p:cNvPicPr>
          <p:nvPr userDrawn="1"/>
        </p:nvPicPr>
        <p:blipFill>
          <a:blip r:embed="rId2"/>
          <a:srcRect/>
          <a:stretch/>
        </p:blipFill>
        <p:spPr>
          <a:xfrm>
            <a:off x="0" y="0"/>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6" name="Picture Placeholder 6">
            <a:extLst>
              <a:ext uri="{FF2B5EF4-FFF2-40B4-BE49-F238E27FC236}">
                <a16:creationId xmlns:a16="http://schemas.microsoft.com/office/drawing/2014/main" id="{652C93B3-5A12-5AAD-2ACF-93939EE7FBF5}"/>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2" name="TextBox 1">
            <a:extLst>
              <a:ext uri="{FF2B5EF4-FFF2-40B4-BE49-F238E27FC236}">
                <a16:creationId xmlns:a16="http://schemas.microsoft.com/office/drawing/2014/main" id="{B77551A3-9BAE-400C-B485-0F4ED3DB7306}"/>
              </a:ext>
            </a:extLst>
          </p:cNvPr>
          <p:cNvSpPr txBox="1"/>
          <p:nvPr userDrawn="1"/>
        </p:nvSpPr>
        <p:spPr>
          <a:xfrm>
            <a:off x="1245609" y="2349016"/>
            <a:ext cx="3552728" cy="1384995"/>
          </a:xfrm>
          <a:prstGeom prst="rect">
            <a:avLst/>
          </a:prstGeom>
          <a:noFill/>
        </p:spPr>
        <p:txBody>
          <a:bodyPr wrap="square" rtlCol="0">
            <a:spAutoFit/>
          </a:bodyPr>
          <a:lstStyle/>
          <a:p>
            <a:r>
              <a:rPr lang="en-GB" sz="2800" b="1"/>
              <a:t>“Quote text here. Quote text here. Quote text here.”</a:t>
            </a:r>
          </a:p>
        </p:txBody>
      </p:sp>
    </p:spTree>
    <p:extLst>
      <p:ext uri="{BB962C8B-B14F-4D97-AF65-F5344CB8AC3E}">
        <p14:creationId xmlns:p14="http://schemas.microsoft.com/office/powerpoint/2010/main" val="2841820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and image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2" name="Picture Placeholder 6">
            <a:extLst>
              <a:ext uri="{FF2B5EF4-FFF2-40B4-BE49-F238E27FC236}">
                <a16:creationId xmlns:a16="http://schemas.microsoft.com/office/drawing/2014/main" id="{EA7B0BA1-E61A-5019-0AA4-5328CA2AB0E1}"/>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 </a:t>
            </a:r>
          </a:p>
        </p:txBody>
      </p:sp>
      <p:pic>
        <p:nvPicPr>
          <p:cNvPr id="6" name="Picture 5">
            <a:extLst>
              <a:ext uri="{FF2B5EF4-FFF2-40B4-BE49-F238E27FC236}">
                <a16:creationId xmlns:a16="http://schemas.microsoft.com/office/drawing/2014/main" id="{CEB4F947-0C85-DAF2-683C-40847EF7F07B}"/>
              </a:ext>
            </a:extLst>
          </p:cNvPr>
          <p:cNvPicPr>
            <a:picLocks noChangeAspect="1"/>
          </p:cNvPicPr>
          <p:nvPr userDrawn="1"/>
        </p:nvPicPr>
        <p:blipFill>
          <a:blip r:embed="rId2"/>
          <a:srcRect/>
          <a:stretch/>
        </p:blipFill>
        <p:spPr>
          <a:xfrm>
            <a:off x="0" y="0"/>
            <a:ext cx="12192000" cy="6857999"/>
          </a:xfrm>
          <a:prstGeom prst="rect">
            <a:avLst/>
          </a:prstGeom>
        </p:spPr>
      </p:pic>
      <p:sp>
        <p:nvSpPr>
          <p:cNvPr id="3" name="TextBox 2">
            <a:extLst>
              <a:ext uri="{FF2B5EF4-FFF2-40B4-BE49-F238E27FC236}">
                <a16:creationId xmlns:a16="http://schemas.microsoft.com/office/drawing/2014/main" id="{072D8FDB-A40F-9C14-5A8C-BCBBA006B64D}"/>
              </a:ext>
            </a:extLst>
          </p:cNvPr>
          <p:cNvSpPr txBox="1"/>
          <p:nvPr userDrawn="1"/>
        </p:nvSpPr>
        <p:spPr>
          <a:xfrm>
            <a:off x="1245609" y="2349016"/>
            <a:ext cx="3552728" cy="1384995"/>
          </a:xfrm>
          <a:prstGeom prst="rect">
            <a:avLst/>
          </a:prstGeom>
          <a:noFill/>
        </p:spPr>
        <p:txBody>
          <a:bodyPr wrap="square" rtlCol="0">
            <a:spAutoFit/>
          </a:bodyPr>
          <a:lstStyle/>
          <a:p>
            <a:r>
              <a:rPr lang="en-GB" sz="2800" b="1"/>
              <a:t>“Quote text here. Quote text here. Quote text here.”</a:t>
            </a:r>
          </a:p>
        </p:txBody>
      </p:sp>
    </p:spTree>
    <p:extLst>
      <p:ext uri="{BB962C8B-B14F-4D97-AF65-F5344CB8AC3E}">
        <p14:creationId xmlns:p14="http://schemas.microsoft.com/office/powerpoint/2010/main" val="12316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Breaker Heading1-Blue-DarkBlueA">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C30C3909-1482-1013-E118-A2CE0A1DD3D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2" y="3564000"/>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82932" y="2520000"/>
            <a:ext cx="6948488" cy="96361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341198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Breaker Heading1-Blue-DarkBlue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7092F3-915E-341D-8AD1-B8E398E9BFA4}"/>
              </a:ext>
            </a:extLst>
          </p:cNvPr>
          <p:cNvSpPr/>
          <p:nvPr userDrawn="1"/>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Chart&#10;&#10;Description automatically generated with medium confidence">
            <a:extLst>
              <a:ext uri="{FF2B5EF4-FFF2-40B4-BE49-F238E27FC236}">
                <a16:creationId xmlns:a16="http://schemas.microsoft.com/office/drawing/2014/main" id="{0AF6C2AD-0E53-2A94-6EDF-C2BC1C35E66B}"/>
              </a:ext>
            </a:extLst>
          </p:cNvPr>
          <p:cNvPicPr>
            <a:picLocks noChangeAspect="1"/>
          </p:cNvPicPr>
          <p:nvPr userDrawn="1"/>
        </p:nvPicPr>
        <p:blipFill>
          <a:blip r:embed="rId2"/>
          <a:stretch>
            <a:fillRect/>
          </a:stretch>
        </p:blipFill>
        <p:spPr>
          <a:xfrm>
            <a:off x="-216747" y="-121920"/>
            <a:ext cx="12408747" cy="697992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0"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612000"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2105895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Front title slid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C74A26B3-AA54-E4E3-F815-2DD0B5B502BC}"/>
              </a:ext>
            </a:extLst>
          </p:cNvPr>
          <p:cNvSpPr/>
          <p:nvPr userDrawn="1"/>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Picture 30" descr="A picture containing icon&#10;&#10;Description automatically generated">
            <a:extLst>
              <a:ext uri="{FF2B5EF4-FFF2-40B4-BE49-F238E27FC236}">
                <a16:creationId xmlns:a16="http://schemas.microsoft.com/office/drawing/2014/main" id="{598E9D71-498A-0294-DB92-FA8A45963CAF}"/>
              </a:ext>
            </a:extLst>
          </p:cNvPr>
          <p:cNvPicPr>
            <a:picLocks noChangeAspect="1"/>
          </p:cNvPicPr>
          <p:nvPr userDrawn="1"/>
        </p:nvPicPr>
        <p:blipFill>
          <a:blip r:embed="rId2"/>
          <a:stretch>
            <a:fillRect/>
          </a:stretch>
        </p:blipFill>
        <p:spPr>
          <a:xfrm>
            <a:off x="2330720" y="-508517"/>
            <a:ext cx="11319578"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68"/>
            <a:ext cx="4643853" cy="2507695"/>
          </a:xfrm>
          <a:prstGeom prst="rect">
            <a:avLst/>
          </a:prstGeom>
        </p:spPr>
        <p:txBody>
          <a:bodyPr lIns="0" tIns="0" rIns="0" bIns="0" anchor="b">
            <a:noAutofit/>
          </a:bodyPr>
          <a:lstStyle>
            <a:lvl1pPr algn="l">
              <a:defRPr sz="5400" b="1" spc="-30"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0" y="3600000"/>
            <a:ext cx="7973051" cy="1024967"/>
          </a:xfrm>
          <a:prstGeom prst="rect">
            <a:avLst/>
          </a:prstGeom>
        </p:spPr>
        <p:txBody>
          <a:bodyPr lIns="0" tIns="0" rIns="0" bIns="0">
            <a:normAutofit/>
          </a:bodyPr>
          <a:lstStyle>
            <a:lvl1pPr marL="0" indent="0" algn="l">
              <a:buNone/>
              <a:defRPr sz="28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0"/>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4"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0" y="5760000"/>
            <a:ext cx="6259513" cy="488950"/>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88" indent="0">
              <a:buNone/>
              <a:defRPr>
                <a:solidFill>
                  <a:schemeClr val="accent2"/>
                </a:solidFill>
              </a:defRPr>
            </a:lvl2pPr>
            <a:lvl3pPr marL="714375" indent="0">
              <a:buNone/>
              <a:defRPr>
                <a:solidFill>
                  <a:schemeClr val="accent2"/>
                </a:solidFill>
              </a:defRPr>
            </a:lvl3pPr>
            <a:lvl4pPr marL="1081087" indent="0">
              <a:buNone/>
              <a:defRPr>
                <a:solidFill>
                  <a:schemeClr val="accent2"/>
                </a:solidFill>
              </a:defRPr>
            </a:lvl4pPr>
            <a:lvl5pPr marL="1438275"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2" y="5486400"/>
            <a:ext cx="184731" cy="369332"/>
          </a:xfrm>
          <a:prstGeom prst="rect">
            <a:avLst/>
          </a:prstGeom>
          <a:noFill/>
        </p:spPr>
        <p:txBody>
          <a:bodyPr wrap="none" rtlCol="0">
            <a:spAutoFit/>
          </a:bodyPr>
          <a:lstStyle/>
          <a:p>
            <a:endParaRPr lang="en-US"/>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3"/>
          <a:stretch>
            <a:fillRect/>
          </a:stretch>
        </p:blipFill>
        <p:spPr>
          <a:xfrm>
            <a:off x="10551045" y="364425"/>
            <a:ext cx="1208955" cy="979789"/>
          </a:xfrm>
          <a:prstGeom prst="rect">
            <a:avLst/>
          </a:prstGeom>
        </p:spPr>
      </p:pic>
    </p:spTree>
    <p:extLst>
      <p:ext uri="{BB962C8B-B14F-4D97-AF65-F5344CB8AC3E}">
        <p14:creationId xmlns:p14="http://schemas.microsoft.com/office/powerpoint/2010/main" val="7745425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Breaker Heading1-Blue-DarkBlueA">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C9A4BA-CD7C-BF8C-6221-BCB58BC96EC4}"/>
              </a:ext>
            </a:extLst>
          </p:cNvPr>
          <p:cNvSpPr/>
          <p:nvPr userDrawn="1"/>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A picture containing icon&#10;&#10;Description automatically generated">
            <a:extLst>
              <a:ext uri="{FF2B5EF4-FFF2-40B4-BE49-F238E27FC236}">
                <a16:creationId xmlns:a16="http://schemas.microsoft.com/office/drawing/2014/main" id="{2D07C2D6-AB1B-B84B-BC13-7D79E8BCFCF8}"/>
              </a:ext>
            </a:extLst>
          </p:cNvPr>
          <p:cNvPicPr>
            <a:picLocks noChangeAspect="1"/>
          </p:cNvPicPr>
          <p:nvPr userDrawn="1"/>
        </p:nvPicPr>
        <p:blipFill>
          <a:blip r:embed="rId2"/>
          <a:stretch>
            <a:fillRect/>
          </a:stretch>
        </p:blipFill>
        <p:spPr>
          <a:xfrm>
            <a:off x="-52265" y="-122410"/>
            <a:ext cx="12499929" cy="703121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91916"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1360916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Breaker Heading1-Blue-DarkBlueA">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268FFC32-6059-0DED-CEB1-02D4D3CCBC8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598"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54598"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1741727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Headline slide with image A">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1" name="Rectangle 10">
            <a:extLst>
              <a:ext uri="{FF2B5EF4-FFF2-40B4-BE49-F238E27FC236}">
                <a16:creationId xmlns:a16="http://schemas.microsoft.com/office/drawing/2014/main" id="{72C3761D-E146-5B7A-CD68-6CC98EA19A5F}"/>
              </a:ext>
            </a:extLst>
          </p:cNvPr>
          <p:cNvSpPr/>
          <p:nvPr userDrawn="1"/>
        </p:nvSpPr>
        <p:spPr>
          <a:xfrm>
            <a:off x="0" y="0"/>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6" name="Text Placeholder 7">
            <a:extLst>
              <a:ext uri="{FF2B5EF4-FFF2-40B4-BE49-F238E27FC236}">
                <a16:creationId xmlns:a16="http://schemas.microsoft.com/office/drawing/2014/main" id="{5B6F326D-0ECB-4952-2659-CD1729198654}"/>
              </a:ext>
            </a:extLst>
          </p:cNvPr>
          <p:cNvSpPr>
            <a:spLocks noGrp="1"/>
          </p:cNvSpPr>
          <p:nvPr>
            <p:ph type="body" sz="quarter" idx="14" hasCustomPrompt="1"/>
          </p:nvPr>
        </p:nvSpPr>
        <p:spPr>
          <a:xfrm>
            <a:off x="891916"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Tree>
    <p:extLst>
      <p:ext uri="{BB962C8B-B14F-4D97-AF65-F5344CB8AC3E}">
        <p14:creationId xmlns:p14="http://schemas.microsoft.com/office/powerpoint/2010/main" val="125684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nd Slide ACCESSIBLE">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9D383FB-0467-4241-BEF0-D636E886723B}"/>
              </a:ext>
            </a:extLst>
          </p:cNvPr>
          <p:cNvCxnSpPr/>
          <p:nvPr userDrawn="1"/>
        </p:nvCxnSpPr>
        <p:spPr>
          <a:xfrm>
            <a:off x="5715926"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2" name="TextBox 1">
            <a:extLst>
              <a:ext uri="{FF2B5EF4-FFF2-40B4-BE49-F238E27FC236}">
                <a16:creationId xmlns:a16="http://schemas.microsoft.com/office/drawing/2014/main" id="{0390E57B-AF19-8642-9E47-AF887F52887B}"/>
              </a:ext>
            </a:extLst>
          </p:cNvPr>
          <p:cNvSpPr txBox="1"/>
          <p:nvPr userDrawn="1"/>
        </p:nvSpPr>
        <p:spPr>
          <a:xfrm>
            <a:off x="5610770" y="2808746"/>
            <a:ext cx="4343734" cy="260803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a:ln>
                  <a:noFill/>
                </a:ln>
                <a:solidFill>
                  <a:schemeClr val="tx1"/>
                </a:solidFill>
                <a:effectLst/>
                <a:uLnTx/>
                <a:uFillTx/>
                <a:latin typeface="+mn-lt"/>
                <a:ea typeface="+mn-ea"/>
                <a:cs typeface="+mn-cs"/>
              </a:rPr>
              <a:t> Thank You</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@nhsengland</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company/</a:t>
            </a:r>
            <a:r>
              <a:rPr kumimoji="0" lang="en-GB" sz="2400" b="1" i="0" u="none" strike="noStrike" kern="1200" cap="none" spc="20" normalizeH="0" baseline="0" noProof="0" err="1">
                <a:ln>
                  <a:noFill/>
                </a:ln>
                <a:solidFill>
                  <a:schemeClr val="tx1"/>
                </a:solidFill>
                <a:effectLst/>
                <a:uLnTx/>
                <a:uFillTx/>
                <a:latin typeface="+mn-lt"/>
                <a:ea typeface="+mn-ea"/>
                <a:cs typeface="+mn-cs"/>
              </a:rPr>
              <a:t>nhsengland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england.nhs.uk</a:t>
            </a:r>
            <a:endParaRPr lang="en-GB" sz="2400" b="1">
              <a:solidFill>
                <a:schemeClr val="tx1"/>
              </a:solidFill>
            </a:endParaRPr>
          </a:p>
        </p:txBody>
      </p:sp>
      <p:pic>
        <p:nvPicPr>
          <p:cNvPr id="5" name="Picture 4">
            <a:extLst>
              <a:ext uri="{FF2B5EF4-FFF2-40B4-BE49-F238E27FC236}">
                <a16:creationId xmlns:a16="http://schemas.microsoft.com/office/drawing/2014/main" id="{6C1B65D7-2EE6-F44F-85AA-7C93787926C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872040" y="3665234"/>
            <a:ext cx="390144" cy="390144"/>
          </a:xfrm>
          <a:prstGeom prst="rect">
            <a:avLst/>
          </a:prstGeom>
        </p:spPr>
      </p:pic>
      <p:pic>
        <p:nvPicPr>
          <p:cNvPr id="8" name="Picture 7">
            <a:extLst>
              <a:ext uri="{FF2B5EF4-FFF2-40B4-BE49-F238E27FC236}">
                <a16:creationId xmlns:a16="http://schemas.microsoft.com/office/drawing/2014/main" id="{F2843EE8-F6F8-9D40-92C1-94FB4DCF14BB}"/>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5885396" y="4266369"/>
            <a:ext cx="390144" cy="390144"/>
          </a:xfrm>
          <a:prstGeom prst="rect">
            <a:avLst/>
          </a:prstGeom>
        </p:spPr>
      </p:pic>
      <p:pic>
        <p:nvPicPr>
          <p:cNvPr id="72" name="Picture 96">
            <a:extLst>
              <a:ext uri="{FF2B5EF4-FFF2-40B4-BE49-F238E27FC236}">
                <a16:creationId xmlns:a16="http://schemas.microsoft.com/office/drawing/2014/main" id="{664BA24D-FA8C-EE4D-A2DC-491BF11D6FA6}"/>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767074" y="4806522"/>
            <a:ext cx="600075" cy="600075"/>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userDrawn="1"/>
        </p:nvPicPr>
        <p:blipFill>
          <a:blip r:embed="rId8"/>
          <a:stretch>
            <a:fillRect/>
          </a:stretch>
        </p:blipFill>
        <p:spPr>
          <a:xfrm>
            <a:off x="10551045" y="364425"/>
            <a:ext cx="1208955" cy="979789"/>
          </a:xfrm>
          <a:prstGeom prst="rect">
            <a:avLst/>
          </a:prstGeom>
        </p:spPr>
      </p:pic>
      <p:pic>
        <p:nvPicPr>
          <p:cNvPr id="6" name="Picture 5" descr="Icon&#10;&#10;Description automatically generated">
            <a:extLst>
              <a:ext uri="{FF2B5EF4-FFF2-40B4-BE49-F238E27FC236}">
                <a16:creationId xmlns:a16="http://schemas.microsoft.com/office/drawing/2014/main" id="{76D92FD5-08EA-6BC8-29BC-BCF5EEFE18AA}"/>
              </a:ext>
            </a:extLst>
          </p:cNvPr>
          <p:cNvPicPr>
            <a:picLocks noChangeAspect="1"/>
          </p:cNvPicPr>
          <p:nvPr userDrawn="1"/>
        </p:nvPicPr>
        <p:blipFill>
          <a:blip r:embed="rId9"/>
          <a:stretch>
            <a:fillRect/>
          </a:stretch>
        </p:blipFill>
        <p:spPr>
          <a:xfrm rot="5400000">
            <a:off x="-2509143" y="-71523"/>
            <a:ext cx="10768951" cy="7616239"/>
          </a:xfrm>
          <a:prstGeom prst="rect">
            <a:avLst/>
          </a:prstGeom>
        </p:spPr>
      </p:pic>
    </p:spTree>
    <p:extLst>
      <p:ext uri="{BB962C8B-B14F-4D97-AF65-F5344CB8AC3E}">
        <p14:creationId xmlns:p14="http://schemas.microsoft.com/office/powerpoint/2010/main" val="461523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Data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3763076-72CB-117E-F240-98C1D1050D3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432000" y="310075"/>
            <a:ext cx="11404154"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1" y="7672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Tree>
    <p:extLst>
      <p:ext uri="{BB962C8B-B14F-4D97-AF65-F5344CB8AC3E}">
        <p14:creationId xmlns:p14="http://schemas.microsoft.com/office/powerpoint/2010/main" val="11083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Headline and image with header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Tree>
    <p:extLst>
      <p:ext uri="{BB962C8B-B14F-4D97-AF65-F5344CB8AC3E}">
        <p14:creationId xmlns:p14="http://schemas.microsoft.com/office/powerpoint/2010/main" val="1562603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Headline and image with header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Tree>
    <p:extLst>
      <p:ext uri="{BB962C8B-B14F-4D97-AF65-F5344CB8AC3E}">
        <p14:creationId xmlns:p14="http://schemas.microsoft.com/office/powerpoint/2010/main" val="91440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Headline and image with header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6" name="TextBox 5">
            <a:extLst>
              <a:ext uri="{FF2B5EF4-FFF2-40B4-BE49-F238E27FC236}">
                <a16:creationId xmlns:a16="http://schemas.microsoft.com/office/drawing/2014/main" id="{17BDFC27-AE77-990E-E3A7-5DF7B8BEB8B0}"/>
              </a:ext>
            </a:extLst>
          </p:cNvPr>
          <p:cNvSpPr txBox="1"/>
          <p:nvPr userDrawn="1"/>
        </p:nvSpPr>
        <p:spPr>
          <a:xfrm>
            <a:off x="7202551" y="2249424"/>
            <a:ext cx="4428148" cy="1200329"/>
          </a:xfrm>
          <a:prstGeom prst="rect">
            <a:avLst/>
          </a:prstGeom>
          <a:noFill/>
        </p:spPr>
        <p:txBody>
          <a:bodyPr wrap="square" rtlCol="0">
            <a:spAutoFit/>
          </a:bodyPr>
          <a:lstStyle/>
          <a:p>
            <a:r>
              <a:rPr lang="en-GB">
                <a:solidFill>
                  <a:schemeClr val="bg1"/>
                </a:solidFill>
              </a:rPr>
              <a:t>Text content goes over single column. Text content here goes over single column. Text content here goes over single column.  </a:t>
            </a:r>
          </a:p>
        </p:txBody>
      </p:sp>
    </p:spTree>
    <p:extLst>
      <p:ext uri="{BB962C8B-B14F-4D97-AF65-F5344CB8AC3E}">
        <p14:creationId xmlns:p14="http://schemas.microsoft.com/office/powerpoint/2010/main" val="3783450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line and image with header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Tree>
    <p:extLst>
      <p:ext uri="{BB962C8B-B14F-4D97-AF65-F5344CB8AC3E}">
        <p14:creationId xmlns:p14="http://schemas.microsoft.com/office/powerpoint/2010/main" val="1125462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Headline and image with header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Tree>
    <p:extLst>
      <p:ext uri="{BB962C8B-B14F-4D97-AF65-F5344CB8AC3E}">
        <p14:creationId xmlns:p14="http://schemas.microsoft.com/office/powerpoint/2010/main" val="1153162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ample-Icons-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Lst>
          </p:cNvPr>
          <p:cNvSpPr/>
          <p:nvPr userDrawn="1"/>
        </p:nvSpPr>
        <p:spPr>
          <a:xfrm>
            <a:off x="3830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3568E66E-4300-C34D-B490-E2E6A73E585A}"/>
              </a:ext>
            </a:extLst>
          </p:cNvPr>
          <p:cNvSpPr/>
          <p:nvPr userDrawn="1"/>
        </p:nvSpPr>
        <p:spPr>
          <a:xfrm>
            <a:off x="3830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F337980B-A75B-014B-A7A8-965882204640}"/>
              </a:ext>
            </a:extLst>
          </p:cNvPr>
          <p:cNvSpPr/>
          <p:nvPr userDrawn="1"/>
        </p:nvSpPr>
        <p:spPr>
          <a:xfrm>
            <a:off x="1534525"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8B5FF7D-C2EF-9E4C-A4CF-A835052E5DF8}"/>
              </a:ext>
            </a:extLst>
          </p:cNvPr>
          <p:cNvSpPr/>
          <p:nvPr userDrawn="1"/>
        </p:nvSpPr>
        <p:spPr>
          <a:xfrm>
            <a:off x="2685992"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177481C1-F4F0-BE4E-B991-152BB9620270}"/>
              </a:ext>
            </a:extLst>
          </p:cNvPr>
          <p:cNvSpPr/>
          <p:nvPr userDrawn="1"/>
        </p:nvSpPr>
        <p:spPr>
          <a:xfrm>
            <a:off x="3837459"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2FBC860F-BE8A-634D-9A96-33CE6D96B9F0}"/>
              </a:ext>
            </a:extLst>
          </p:cNvPr>
          <p:cNvSpPr/>
          <p:nvPr userDrawn="1"/>
        </p:nvSpPr>
        <p:spPr>
          <a:xfrm>
            <a:off x="4988926"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5FA913FF-786C-1944-BF18-E9AB064B3444}"/>
              </a:ext>
            </a:extLst>
          </p:cNvPr>
          <p:cNvSpPr/>
          <p:nvPr userDrawn="1"/>
        </p:nvSpPr>
        <p:spPr>
          <a:xfrm>
            <a:off x="6140393"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6C22D839-E390-8340-B649-B4FC5A6CFD70}"/>
              </a:ext>
            </a:extLst>
          </p:cNvPr>
          <p:cNvSpPr/>
          <p:nvPr userDrawn="1"/>
        </p:nvSpPr>
        <p:spPr>
          <a:xfrm>
            <a:off x="72918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4640EE3D-EEFC-874A-A65B-DDDE03FC3221}"/>
              </a:ext>
            </a:extLst>
          </p:cNvPr>
          <p:cNvSpPr/>
          <p:nvPr userDrawn="1"/>
        </p:nvSpPr>
        <p:spPr>
          <a:xfrm>
            <a:off x="8443327"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2A667BF2-B8EF-D949-9F15-FC3B3099AD58}"/>
              </a:ext>
            </a:extLst>
          </p:cNvPr>
          <p:cNvSpPr/>
          <p:nvPr userDrawn="1"/>
        </p:nvSpPr>
        <p:spPr>
          <a:xfrm>
            <a:off x="9594794"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47201170-3375-514F-99C2-E37C6903968A}"/>
              </a:ext>
            </a:extLst>
          </p:cNvPr>
          <p:cNvSpPr/>
          <p:nvPr userDrawn="1"/>
        </p:nvSpPr>
        <p:spPr>
          <a:xfrm>
            <a:off x="107462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Lst>
          </p:cNvPr>
          <p:cNvSpPr/>
          <p:nvPr userDrawn="1"/>
        </p:nvSpPr>
        <p:spPr>
          <a:xfrm>
            <a:off x="1534525"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Lst>
          </p:cNvPr>
          <p:cNvSpPr/>
          <p:nvPr userDrawn="1"/>
        </p:nvSpPr>
        <p:spPr>
          <a:xfrm>
            <a:off x="2685992"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Lst>
          </p:cNvPr>
          <p:cNvSpPr/>
          <p:nvPr userDrawn="1"/>
        </p:nvSpPr>
        <p:spPr>
          <a:xfrm>
            <a:off x="3837459"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5E67BC68-4FB2-EE4A-A33E-6A7AF0CF413F}"/>
              </a:ext>
            </a:extLst>
          </p:cNvPr>
          <p:cNvSpPr/>
          <p:nvPr userDrawn="1"/>
        </p:nvSpPr>
        <p:spPr>
          <a:xfrm>
            <a:off x="4988926"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0277C142-7A53-7A4A-A8FB-FBF33048E364}"/>
              </a:ext>
            </a:extLst>
          </p:cNvPr>
          <p:cNvSpPr/>
          <p:nvPr userDrawn="1"/>
        </p:nvSpPr>
        <p:spPr>
          <a:xfrm>
            <a:off x="6140393"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6ADC5831-BE66-5045-87AF-18EBDF02747B}"/>
              </a:ext>
            </a:extLst>
          </p:cNvPr>
          <p:cNvSpPr/>
          <p:nvPr userDrawn="1"/>
        </p:nvSpPr>
        <p:spPr>
          <a:xfrm>
            <a:off x="72918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2CB65DE4-B016-474E-A1C1-495957C7CA04}"/>
              </a:ext>
            </a:extLst>
          </p:cNvPr>
          <p:cNvSpPr/>
          <p:nvPr userDrawn="1"/>
        </p:nvSpPr>
        <p:spPr>
          <a:xfrm>
            <a:off x="8443327"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58B3AA15-3E6B-C347-B0BE-F416C5684A23}"/>
              </a:ext>
            </a:extLst>
          </p:cNvPr>
          <p:cNvSpPr/>
          <p:nvPr userDrawn="1"/>
        </p:nvSpPr>
        <p:spPr>
          <a:xfrm>
            <a:off x="9594794"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7AC0924D-A95B-1E43-84A3-825886C48DD3}"/>
              </a:ext>
            </a:extLst>
          </p:cNvPr>
          <p:cNvSpPr/>
          <p:nvPr userDrawn="1"/>
        </p:nvSpPr>
        <p:spPr>
          <a:xfrm>
            <a:off x="107462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Lst>
          </p:cNvPr>
          <p:cNvSpPr/>
          <p:nvPr userDrawn="1"/>
        </p:nvSpPr>
        <p:spPr>
          <a:xfrm>
            <a:off x="3830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Lst>
          </p:cNvPr>
          <p:cNvSpPr/>
          <p:nvPr userDrawn="1"/>
        </p:nvSpPr>
        <p:spPr>
          <a:xfrm>
            <a:off x="1534525"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Lst>
          </p:cNvPr>
          <p:cNvSpPr/>
          <p:nvPr userDrawn="1"/>
        </p:nvSpPr>
        <p:spPr>
          <a:xfrm>
            <a:off x="2685992"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Lst>
          </p:cNvPr>
          <p:cNvSpPr/>
          <p:nvPr userDrawn="1"/>
        </p:nvSpPr>
        <p:spPr>
          <a:xfrm>
            <a:off x="3837459"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FF522785-C8F3-734E-AF20-487FED2CEBCA}"/>
              </a:ext>
            </a:extLst>
          </p:cNvPr>
          <p:cNvSpPr/>
          <p:nvPr userDrawn="1"/>
        </p:nvSpPr>
        <p:spPr>
          <a:xfrm>
            <a:off x="4988926"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798AD1D6-A541-1941-8B56-2FF0936767C6}"/>
              </a:ext>
            </a:extLst>
          </p:cNvPr>
          <p:cNvSpPr/>
          <p:nvPr userDrawn="1"/>
        </p:nvSpPr>
        <p:spPr>
          <a:xfrm>
            <a:off x="6140393"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A844F750-124C-F246-BCDD-67595B93DC88}"/>
              </a:ext>
            </a:extLst>
          </p:cNvPr>
          <p:cNvSpPr/>
          <p:nvPr userDrawn="1"/>
        </p:nvSpPr>
        <p:spPr>
          <a:xfrm>
            <a:off x="72918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15499656-96AE-C649-B3C1-81D5C6F60DA6}"/>
              </a:ext>
            </a:extLst>
          </p:cNvPr>
          <p:cNvSpPr/>
          <p:nvPr userDrawn="1"/>
        </p:nvSpPr>
        <p:spPr>
          <a:xfrm>
            <a:off x="8443327"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B3150134-3C23-2A41-8EC0-2D0F308CD2FE}"/>
              </a:ext>
            </a:extLst>
          </p:cNvPr>
          <p:cNvSpPr/>
          <p:nvPr userDrawn="1"/>
        </p:nvSpPr>
        <p:spPr>
          <a:xfrm>
            <a:off x="9594794"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4A542EAC-EEE9-2748-9DAC-6986FFF6348A}"/>
              </a:ext>
            </a:extLst>
          </p:cNvPr>
          <p:cNvSpPr/>
          <p:nvPr userDrawn="1"/>
        </p:nvSpPr>
        <p:spPr>
          <a:xfrm>
            <a:off x="107462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2D1CDB1A-8B42-520A-323D-5D120AA42E9C}"/>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909195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Sample-Icons-Layou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DF01C83-A866-28AC-7B1F-38947CCF6D80}"/>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Lst>
          </p:cNvPr>
          <p:cNvSpPr/>
          <p:nvPr userDrawn="1"/>
        </p:nvSpPr>
        <p:spPr>
          <a:xfrm>
            <a:off x="383058"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Lst>
          </p:cNvPr>
          <p:cNvSpPr/>
          <p:nvPr userDrawn="1"/>
        </p:nvSpPr>
        <p:spPr>
          <a:xfrm>
            <a:off x="1534525"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Lst>
          </p:cNvPr>
          <p:cNvSpPr/>
          <p:nvPr userDrawn="1"/>
        </p:nvSpPr>
        <p:spPr>
          <a:xfrm>
            <a:off x="2685992"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Lst>
          </p:cNvPr>
          <p:cNvSpPr/>
          <p:nvPr userDrawn="1"/>
        </p:nvSpPr>
        <p:spPr>
          <a:xfrm>
            <a:off x="3837459"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Lst>
          </p:cNvPr>
          <p:cNvSpPr/>
          <p:nvPr userDrawn="1"/>
        </p:nvSpPr>
        <p:spPr>
          <a:xfrm>
            <a:off x="383058"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Lst>
          </p:cNvPr>
          <p:cNvSpPr/>
          <p:nvPr userDrawn="1"/>
        </p:nvSpPr>
        <p:spPr>
          <a:xfrm>
            <a:off x="1534525"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Lst>
          </p:cNvPr>
          <p:cNvSpPr/>
          <p:nvPr userDrawn="1"/>
        </p:nvSpPr>
        <p:spPr>
          <a:xfrm>
            <a:off x="2685992"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Lst>
          </p:cNvPr>
          <p:cNvSpPr/>
          <p:nvPr userDrawn="1"/>
        </p:nvSpPr>
        <p:spPr>
          <a:xfrm>
            <a:off x="3837459"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510BDAA4-2C6C-4E47-9616-5977DD23D840}"/>
              </a:ext>
            </a:extLst>
          </p:cNvPr>
          <p:cNvSpPr/>
          <p:nvPr userDrawn="1"/>
        </p:nvSpPr>
        <p:spPr>
          <a:xfrm>
            <a:off x="5122911"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2691AF0D-B60D-2949-AB30-089AD6A4A5A1}"/>
              </a:ext>
            </a:extLst>
          </p:cNvPr>
          <p:cNvSpPr/>
          <p:nvPr userDrawn="1"/>
        </p:nvSpPr>
        <p:spPr>
          <a:xfrm>
            <a:off x="7474153"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D76B0456-3FC3-5D44-A9F1-56A57FD0B992}"/>
              </a:ext>
            </a:extLst>
          </p:cNvPr>
          <p:cNvSpPr/>
          <p:nvPr userDrawn="1"/>
        </p:nvSpPr>
        <p:spPr>
          <a:xfrm>
            <a:off x="9825395"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D569F651-3737-5832-DC5A-9DB8A57B6C79}"/>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5" name="Title 1">
            <a:extLst>
              <a:ext uri="{FF2B5EF4-FFF2-40B4-BE49-F238E27FC236}">
                <a16:creationId xmlns:a16="http://schemas.microsoft.com/office/drawing/2014/main" id="{A1CA835D-248C-29AB-B7DE-5AD7C7D2A867}"/>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Tree>
    <p:extLst>
      <p:ext uri="{BB962C8B-B14F-4D97-AF65-F5344CB8AC3E}">
        <p14:creationId xmlns:p14="http://schemas.microsoft.com/office/powerpoint/2010/main" val="4218441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BB79D01-2A70-DAF1-6A65-BC0424C2FEEC}"/>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4243720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29FE9CC-24C2-9AAC-6340-A9E7BC324939}"/>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57332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_Title, subhead, Three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5C4A9B1-8C9A-5B25-6E7A-B9589ECCAD85}"/>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Lst>
          </p:cNvPr>
          <p:cNvCxnSpPr>
            <a:cxnSpLocks/>
          </p:cNvCxnSpPr>
          <p:nvPr userDrawn="1"/>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287011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Heading, subhead, bullets on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F09CFFC-C421-A97A-14A3-FE2852D11994}"/>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1" y="20880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4CD5CE1C-46DF-8846-A4A0-E19A9CC397B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4955267-CD3E-4484-1B20-32E90EB4EDCE}"/>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405967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line slide with image A">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2C3761D-E146-5B7A-CD68-6CC98EA19A5F}"/>
              </a:ext>
            </a:extLst>
          </p:cNvPr>
          <p:cNvSpPr/>
          <p:nvPr userDrawn="1"/>
        </p:nvSpPr>
        <p:spPr>
          <a:xfrm>
            <a:off x="0" y="0"/>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54093" y="1647568"/>
            <a:ext cx="4909569" cy="3130069"/>
          </a:xfrm>
          <a:prstGeom prst="rect">
            <a:avLst/>
          </a:prstGeom>
        </p:spPr>
        <p:txBody>
          <a:bodyPr anchor="t">
            <a:normAutofit/>
          </a:bodyPr>
          <a:lstStyle>
            <a:lvl1pPr marL="0" indent="0">
              <a:lnSpc>
                <a:spcPts val="4200"/>
              </a:lnSpc>
              <a:defRPr sz="3600" b="1">
                <a:solidFill>
                  <a:schemeClr val="tx1"/>
                </a:solidFill>
              </a:defRPr>
            </a:lvl1pPr>
          </a:lstStyle>
          <a:p>
            <a:r>
              <a:rPr lang="en-GB"/>
              <a:t>Headline over a number of lines,</a:t>
            </a:r>
            <a:br>
              <a:rPr lang="en-GB"/>
            </a:br>
            <a:r>
              <a:rPr lang="en-GB"/>
              <a:t>keep to maximum of four lines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Tree>
    <p:extLst>
      <p:ext uri="{BB962C8B-B14F-4D97-AF65-F5344CB8AC3E}">
        <p14:creationId xmlns:p14="http://schemas.microsoft.com/office/powerpoint/2010/main" val="3043285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CE947E-1F3C-4CE2-B205-42ACABCDF3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E34187EB-CD8C-4429-80A8-057E397FFC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278BCC8-525B-41FD-8646-596B1960C6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574AD-8404-48D7-8DB8-BCC9125C3396}" type="datetimeFigureOut">
              <a:rPr lang="en-GB" smtClean="0"/>
              <a:t>09/09/2024</a:t>
            </a:fld>
            <a:endParaRPr lang="en-GB"/>
          </a:p>
        </p:txBody>
      </p:sp>
      <p:sp>
        <p:nvSpPr>
          <p:cNvPr id="5" name="Footer Placeholder 4">
            <a:extLst>
              <a:ext uri="{FF2B5EF4-FFF2-40B4-BE49-F238E27FC236}">
                <a16:creationId xmlns:a16="http://schemas.microsoft.com/office/drawing/2014/main" id="{882564A6-47BB-43DB-A152-9E15557601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E33BD63-EE18-4132-8F91-68A0A2C0DA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67EA4-DCE3-FB49-A794-A4595EF638BC}" type="slidenum">
              <a:rPr lang="en-GB" smtClean="0"/>
              <a:t>‹#›</a:t>
            </a:fld>
            <a:endParaRPr lang="en-GB"/>
          </a:p>
        </p:txBody>
      </p:sp>
    </p:spTree>
    <p:extLst>
      <p:ext uri="{BB962C8B-B14F-4D97-AF65-F5344CB8AC3E}">
        <p14:creationId xmlns:p14="http://schemas.microsoft.com/office/powerpoint/2010/main" val="945044896"/>
      </p:ext>
    </p:extLst>
  </p:cSld>
  <p:clrMap bg1="dk1" tx1="lt1" bg2="dk2" tx2="lt2" accent1="accent1" accent2="accent2" accent3="accent3" accent4="accent4" accent5="accent5" accent6="accent6" hlink="hlink" folHlink="folHlink"/>
  <p:sldLayoutIdLst>
    <p:sldLayoutId id="2147483817" r:id="rId1"/>
    <p:sldLayoutId id="2147483785" r:id="rId2"/>
    <p:sldLayoutId id="2147483833" r:id="rId3"/>
    <p:sldLayoutId id="2147483834" r:id="rId4"/>
    <p:sldLayoutId id="2147483826" r:id="rId5"/>
    <p:sldLayoutId id="2147483931" r:id="rId6"/>
    <p:sldLayoutId id="2147483827" r:id="rId7"/>
    <p:sldLayoutId id="2147483789" r:id="rId8"/>
    <p:sldLayoutId id="2147483818" r:id="rId9"/>
    <p:sldLayoutId id="2147483813" r:id="rId10"/>
    <p:sldLayoutId id="2147483814" r:id="rId11"/>
    <p:sldLayoutId id="2147483815" r:id="rId12"/>
    <p:sldLayoutId id="2147483719" r:id="rId13"/>
    <p:sldLayoutId id="2147483938" r:id="rId14"/>
    <p:sldLayoutId id="2147483939" r:id="rId15"/>
    <p:sldLayoutId id="2147483933" r:id="rId16"/>
    <p:sldLayoutId id="2147483824" r:id="rId17"/>
    <p:sldLayoutId id="2147483926" r:id="rId18"/>
    <p:sldLayoutId id="2147483927" r:id="rId19"/>
    <p:sldLayoutId id="2147483929" r:id="rId20"/>
    <p:sldLayoutId id="2147483928" r:id="rId21"/>
    <p:sldLayoutId id="2147483930" r:id="rId22"/>
    <p:sldLayoutId id="2147483924" r:id="rId23"/>
    <p:sldLayoutId id="2147483940" r:id="rId24"/>
    <p:sldLayoutId id="2147483934" r:id="rId25"/>
    <p:sldLayoutId id="2147483936" r:id="rId26"/>
    <p:sldLayoutId id="2147483937" r:id="rId27"/>
    <p:sldLayoutId id="2147483825" r:id="rId28"/>
    <p:sldLayoutId id="2147483935"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svg"/><Relationship Id="rId7" Type="http://schemas.openxmlformats.org/officeDocument/2006/relationships/image" Target="../media/image37.svg"/><Relationship Id="rId2" Type="http://schemas.openxmlformats.org/officeDocument/2006/relationships/image" Target="../media/image32.png"/><Relationship Id="rId1" Type="http://schemas.openxmlformats.org/officeDocument/2006/relationships/slideLayout" Target="../slideLayouts/slideLayout8.xml"/><Relationship Id="rId6" Type="http://schemas.openxmlformats.org/officeDocument/2006/relationships/image" Target="../media/image36.png"/><Relationship Id="rId5" Type="http://schemas.openxmlformats.org/officeDocument/2006/relationships/image" Target="../media/image35.svg"/><Relationship Id="rId4" Type="http://schemas.openxmlformats.org/officeDocument/2006/relationships/image" Target="../media/image34.png"/><Relationship Id="rId9" Type="http://schemas.openxmlformats.org/officeDocument/2006/relationships/image" Target="../media/image39.svg"/></Relationships>
</file>

<file path=ppt/slides/_rels/slide11.xml.rels><?xml version="1.0" encoding="UTF-8" standalone="yes"?>
<Relationships xmlns="http://schemas.openxmlformats.org/package/2006/relationships"><Relationship Id="rId3" Type="http://schemas.openxmlformats.org/officeDocument/2006/relationships/image" Target="../media/image41.svg"/><Relationship Id="rId7" Type="http://schemas.openxmlformats.org/officeDocument/2006/relationships/image" Target="../media/image45.svg"/><Relationship Id="rId2" Type="http://schemas.openxmlformats.org/officeDocument/2006/relationships/image" Target="../media/image40.png"/><Relationship Id="rId1" Type="http://schemas.openxmlformats.org/officeDocument/2006/relationships/slideLayout" Target="../slideLayouts/slideLayout8.xml"/><Relationship Id="rId6" Type="http://schemas.openxmlformats.org/officeDocument/2006/relationships/image" Target="../media/image44.png"/><Relationship Id="rId5" Type="http://schemas.openxmlformats.org/officeDocument/2006/relationships/image" Target="../media/image43.svg"/><Relationship Id="rId4" Type="http://schemas.openxmlformats.org/officeDocument/2006/relationships/image" Target="../media/image42.png"/></Relationships>
</file>

<file path=ppt/slides/_rels/slide12.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svg"/><Relationship Id="rId7" Type="http://schemas.openxmlformats.org/officeDocument/2006/relationships/image" Target="../media/image51.svg"/><Relationship Id="rId2" Type="http://schemas.openxmlformats.org/officeDocument/2006/relationships/image" Target="../media/image46.png"/><Relationship Id="rId1" Type="http://schemas.openxmlformats.org/officeDocument/2006/relationships/slideLayout" Target="../slideLayouts/slideLayout8.xml"/><Relationship Id="rId6" Type="http://schemas.openxmlformats.org/officeDocument/2006/relationships/image" Target="../media/image50.png"/><Relationship Id="rId5" Type="http://schemas.openxmlformats.org/officeDocument/2006/relationships/image" Target="../media/image49.svg"/><Relationship Id="rId4" Type="http://schemas.openxmlformats.org/officeDocument/2006/relationships/image" Target="../media/image48.png"/><Relationship Id="rId9" Type="http://schemas.openxmlformats.org/officeDocument/2006/relationships/image" Target="../media/image53.svg"/></Relationships>
</file>

<file path=ppt/slides/_rels/slide13.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Layout" Target="../slideLayouts/slideLayout8.xml"/><Relationship Id="rId5" Type="http://schemas.openxmlformats.org/officeDocument/2006/relationships/image" Target="../media/image57.svg"/><Relationship Id="rId4" Type="http://schemas.openxmlformats.org/officeDocument/2006/relationships/image" Target="../media/image56.png"/></Relationships>
</file>

<file path=ppt/slides/_rels/slide14.xml.rels><?xml version="1.0" encoding="UTF-8" standalone="yes"?>
<Relationships xmlns="http://schemas.openxmlformats.org/package/2006/relationships"><Relationship Id="rId3" Type="http://schemas.openxmlformats.org/officeDocument/2006/relationships/image" Target="../media/image59.svg"/><Relationship Id="rId2" Type="http://schemas.openxmlformats.org/officeDocument/2006/relationships/image" Target="../media/image58.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61.svg"/><Relationship Id="rId2" Type="http://schemas.openxmlformats.org/officeDocument/2006/relationships/image" Target="../media/image60.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63.svg"/><Relationship Id="rId2" Type="http://schemas.openxmlformats.org/officeDocument/2006/relationships/image" Target="../media/image62.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65.svg"/><Relationship Id="rId2" Type="http://schemas.openxmlformats.org/officeDocument/2006/relationships/image" Target="../media/image64.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67.svg"/><Relationship Id="rId2" Type="http://schemas.openxmlformats.org/officeDocument/2006/relationships/image" Target="../media/image66.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69.svg"/><Relationship Id="rId2" Type="http://schemas.openxmlformats.org/officeDocument/2006/relationships/image" Target="../media/image68.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0.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71.svg"/><Relationship Id="rId2" Type="http://schemas.openxmlformats.org/officeDocument/2006/relationships/image" Target="../media/image70.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hyperlink" Target="https://www.gov.uk/government/publications/childrens-flu-vaccination-programme-nasal-flu-vaccine-and-porcine-gelatine" TargetMode="Externa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73.svg"/><Relationship Id="rId2" Type="http://schemas.openxmlformats.org/officeDocument/2006/relationships/image" Target="../media/image72.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75.svg"/><Relationship Id="rId2" Type="http://schemas.openxmlformats.org/officeDocument/2006/relationships/image" Target="../media/image74.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hyperlink" Target="https://campaignresources.phe.gov.uk/resources/" TargetMode="External"/><Relationship Id="rId2" Type="http://schemas.openxmlformats.org/officeDocument/2006/relationships/hyperlink" Target="http://www.healthpublications.gov.uk/" TargetMode="Externa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8.xml"/><Relationship Id="rId4" Type="http://schemas.openxmlformats.org/officeDocument/2006/relationships/image" Target="../media/image29.svg"/></Relationships>
</file>

<file path=ppt/slides/_rels/slide8.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499A9-ADAE-F54A-B49E-F294E7BCE9E8}"/>
              </a:ext>
            </a:extLst>
          </p:cNvPr>
          <p:cNvSpPr>
            <a:spLocks noGrp="1"/>
          </p:cNvSpPr>
          <p:nvPr>
            <p:ph type="ctrTitle"/>
          </p:nvPr>
        </p:nvSpPr>
        <p:spPr>
          <a:xfrm>
            <a:off x="432000" y="1002268"/>
            <a:ext cx="5797350" cy="2507695"/>
          </a:xfrm>
        </p:spPr>
        <p:txBody>
          <a:bodyPr/>
          <a:lstStyle/>
          <a:p>
            <a:r>
              <a:rPr lang="en-GB" sz="6000" dirty="0"/>
              <a:t>Flu champion slides</a:t>
            </a:r>
          </a:p>
        </p:txBody>
      </p:sp>
      <p:sp>
        <p:nvSpPr>
          <p:cNvPr id="3" name="Subtitle 2">
            <a:extLst>
              <a:ext uri="{FF2B5EF4-FFF2-40B4-BE49-F238E27FC236}">
                <a16:creationId xmlns:a16="http://schemas.microsoft.com/office/drawing/2014/main" id="{2AB96998-8BA0-CF4D-B57F-DEBCAD1141C5}"/>
              </a:ext>
            </a:extLst>
          </p:cNvPr>
          <p:cNvSpPr>
            <a:spLocks noGrp="1"/>
          </p:cNvSpPr>
          <p:nvPr>
            <p:ph type="subTitle" idx="1"/>
          </p:nvPr>
        </p:nvSpPr>
        <p:spPr/>
        <p:txBody>
          <a:bodyPr/>
          <a:lstStyle/>
          <a:p>
            <a:r>
              <a:rPr lang="en-GB" b="1"/>
              <a:t>2024/25 season</a:t>
            </a:r>
          </a:p>
          <a:p>
            <a:endParaRPr lang="en-GB" b="1"/>
          </a:p>
        </p:txBody>
      </p:sp>
      <p:sp>
        <p:nvSpPr>
          <p:cNvPr id="9" name="Text Placeholder 8">
            <a:extLst>
              <a:ext uri="{FF2B5EF4-FFF2-40B4-BE49-F238E27FC236}">
                <a16:creationId xmlns:a16="http://schemas.microsoft.com/office/drawing/2014/main" id="{E4F63B5F-2944-6B41-9332-74DB2CCA6FCA}"/>
              </a:ext>
            </a:extLst>
          </p:cNvPr>
          <p:cNvSpPr>
            <a:spLocks noGrp="1"/>
          </p:cNvSpPr>
          <p:nvPr>
            <p:ph type="body" sz="quarter" idx="13"/>
          </p:nvPr>
        </p:nvSpPr>
        <p:spPr>
          <a:xfrm>
            <a:off x="432000" y="5760000"/>
            <a:ext cx="6944160" cy="579840"/>
          </a:xfrm>
        </p:spPr>
        <p:txBody>
          <a:bodyPr>
            <a:normAutofit fontScale="77500" lnSpcReduction="20000"/>
          </a:body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GB" sz="1500" b="0" i="0" u="none" strike="noStrike" kern="1200" cap="none" spc="0" normalizeH="0" baseline="0" noProof="0" dirty="0">
                <a:ln>
                  <a:noFill/>
                </a:ln>
                <a:solidFill>
                  <a:srgbClr val="425563"/>
                </a:solidFill>
                <a:effectLst/>
                <a:uLnTx/>
                <a:uFillTx/>
                <a:latin typeface="Arial" panose="020B0604020202020204"/>
                <a:ea typeface="+mn-ea"/>
                <a:cs typeface="+mn-cs"/>
              </a:rPr>
              <a:t>Provided by:</a:t>
            </a:r>
            <a:br>
              <a:rPr kumimoji="0" lang="en-GB" sz="1500" b="0" i="0" u="none" strike="noStrike" kern="1200" cap="none" spc="0" normalizeH="0" baseline="0" noProof="0" dirty="0">
                <a:ln>
                  <a:noFill/>
                </a:ln>
                <a:solidFill>
                  <a:srgbClr val="425563"/>
                </a:solidFill>
                <a:effectLst/>
                <a:uLnTx/>
                <a:uFillTx/>
                <a:latin typeface="Arial" panose="020B0604020202020204"/>
                <a:ea typeface="+mn-ea"/>
                <a:cs typeface="+mn-cs"/>
              </a:rPr>
            </a:br>
            <a:r>
              <a:rPr kumimoji="0" lang="en-GB" sz="1500" b="0" i="0" u="none" strike="noStrike" kern="1200" cap="none" spc="0" normalizeH="0" baseline="0" noProof="0" dirty="0">
                <a:ln>
                  <a:noFill/>
                </a:ln>
                <a:solidFill>
                  <a:srgbClr val="425563"/>
                </a:solidFill>
                <a:effectLst/>
                <a:uLnTx/>
                <a:uFillTx/>
                <a:latin typeface="Arial" panose="020B0604020202020204"/>
                <a:ea typeface="+mn-ea"/>
                <a:cs typeface="+mn-cs"/>
              </a:rPr>
              <a:t>NHSE NW PH Commissioning Team (Screening and Immunisation Team)</a:t>
            </a: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en-GB" sz="1500" dirty="0">
                <a:solidFill>
                  <a:srgbClr val="425563"/>
                </a:solidFill>
                <a:latin typeface="Arial" panose="020B0604020202020204"/>
              </a:rPr>
              <a:t>Cheshire, Merseyside, Lancashire </a:t>
            </a:r>
            <a:r>
              <a:rPr kumimoji="0" lang="en-GB" sz="1500" b="0" i="0" u="none" strike="noStrike" kern="1200" cap="none" spc="0" normalizeH="0" baseline="0" noProof="0" dirty="0">
                <a:ln>
                  <a:noFill/>
                </a:ln>
                <a:solidFill>
                  <a:srgbClr val="425563"/>
                </a:solidFill>
                <a:effectLst/>
                <a:uLnTx/>
                <a:uFillTx/>
                <a:latin typeface="Arial" panose="020B0604020202020204"/>
                <a:ea typeface="+mn-ea"/>
                <a:cs typeface="+mn-cs"/>
              </a:rPr>
              <a:t>and South Cumbria england.nwsit@nhs.net</a:t>
            </a:r>
          </a:p>
          <a:p>
            <a:pPr>
              <a:lnSpc>
                <a:spcPct val="120000"/>
              </a:lnSpc>
            </a:pPr>
            <a:endParaRPr lang="en-GB" b="1" dirty="0"/>
          </a:p>
          <a:p>
            <a:pPr>
              <a:lnSpc>
                <a:spcPct val="120000"/>
              </a:lnSpc>
            </a:pPr>
            <a:endParaRPr lang="en-GB" b="1" dirty="0"/>
          </a:p>
        </p:txBody>
      </p:sp>
    </p:spTree>
    <p:extLst>
      <p:ext uri="{BB962C8B-B14F-4D97-AF65-F5344CB8AC3E}">
        <p14:creationId xmlns:p14="http://schemas.microsoft.com/office/powerpoint/2010/main" val="3830231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D0FB9B-C0D6-1AB1-E379-C6F2508BD109}"/>
              </a:ext>
            </a:extLst>
          </p:cNvPr>
          <p:cNvSpPr>
            <a:spLocks noGrp="1"/>
          </p:cNvSpPr>
          <p:nvPr>
            <p:ph idx="1"/>
          </p:nvPr>
        </p:nvSpPr>
        <p:spPr>
          <a:xfrm>
            <a:off x="432000" y="1915448"/>
            <a:ext cx="11088000" cy="3456000"/>
          </a:xfrm>
        </p:spPr>
        <p:txBody>
          <a:bodyPr/>
          <a:lstStyle/>
          <a:p>
            <a:pPr marL="342900" indent="-342900">
              <a:buFont typeface="Arial" panose="020B0604020202020204" pitchFamily="34" charset="0"/>
              <a:buChar char="•"/>
            </a:pPr>
            <a:r>
              <a:rPr lang="en-GB" sz="2400" dirty="0"/>
              <a:t>There are several different flu vaccinations available each year</a:t>
            </a:r>
          </a:p>
          <a:p>
            <a:pPr marL="342900" indent="-342900">
              <a:buFont typeface="Arial" panose="020B0604020202020204" pitchFamily="34" charset="0"/>
              <a:buChar char="•"/>
            </a:pPr>
            <a:r>
              <a:rPr lang="en-GB" sz="2400" dirty="0"/>
              <a:t>Some vaccines are less effective in certain people, for example the elderly. It is therefore important that each group is offered the most appropriate vaccine</a:t>
            </a:r>
          </a:p>
          <a:p>
            <a:pPr marL="342900" indent="-342900">
              <a:buFont typeface="Arial" panose="020B0604020202020204" pitchFamily="34" charset="0"/>
              <a:buChar char="•"/>
            </a:pPr>
            <a:r>
              <a:rPr lang="en-GB" sz="2400" dirty="0"/>
              <a:t>Vaccines are recommended for different groups based on the evidence regarding quality and effectiveness of the vaccines</a:t>
            </a:r>
          </a:p>
          <a:p>
            <a:pPr marL="342900" indent="-342900">
              <a:buFont typeface="Arial" panose="020B0604020202020204" pitchFamily="34" charset="0"/>
              <a:buChar char="•"/>
            </a:pPr>
            <a:r>
              <a:rPr lang="en-GB" sz="2400" dirty="0"/>
              <a:t>Most years, one or two strains of type A flu circulate as well as type B. The flu vaccines contain 2 type A strains and 2 type B strains</a:t>
            </a:r>
          </a:p>
          <a:p>
            <a:endParaRPr lang="en-GB" dirty="0"/>
          </a:p>
        </p:txBody>
      </p:sp>
      <p:sp>
        <p:nvSpPr>
          <p:cNvPr id="4" name="Title 3">
            <a:extLst>
              <a:ext uri="{FF2B5EF4-FFF2-40B4-BE49-F238E27FC236}">
                <a16:creationId xmlns:a16="http://schemas.microsoft.com/office/drawing/2014/main" id="{71633BCB-B6DA-8EEA-41C5-19723DD27A3C}"/>
              </a:ext>
            </a:extLst>
          </p:cNvPr>
          <p:cNvSpPr>
            <a:spLocks noGrp="1"/>
          </p:cNvSpPr>
          <p:nvPr>
            <p:ph type="title"/>
          </p:nvPr>
        </p:nvSpPr>
        <p:spPr/>
        <p:txBody>
          <a:bodyPr/>
          <a:lstStyle/>
          <a:p>
            <a:r>
              <a:rPr lang="en-GB"/>
              <a:t>Types of flu vaccination</a:t>
            </a:r>
          </a:p>
        </p:txBody>
      </p:sp>
      <p:pic>
        <p:nvPicPr>
          <p:cNvPr id="6" name="Graphic 5" descr="Man with solid fill">
            <a:extLst>
              <a:ext uri="{FF2B5EF4-FFF2-40B4-BE49-F238E27FC236}">
                <a16:creationId xmlns:a16="http://schemas.microsoft.com/office/drawing/2014/main" id="{A8873560-A118-4081-0D9D-8F504E81BAE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24940" y="4942552"/>
            <a:ext cx="1102360" cy="1113495"/>
          </a:xfrm>
          <a:prstGeom prst="rect">
            <a:avLst/>
          </a:prstGeom>
        </p:spPr>
      </p:pic>
      <p:pic>
        <p:nvPicPr>
          <p:cNvPr id="8" name="Graphic 7" descr="Woman with solid fill">
            <a:extLst>
              <a:ext uri="{FF2B5EF4-FFF2-40B4-BE49-F238E27FC236}">
                <a16:creationId xmlns:a16="http://schemas.microsoft.com/office/drawing/2014/main" id="{A9101E75-42AE-C01C-65B4-6D58928F416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789010" y="5000684"/>
            <a:ext cx="1102360" cy="1102360"/>
          </a:xfrm>
          <a:prstGeom prst="rect">
            <a:avLst/>
          </a:prstGeom>
        </p:spPr>
      </p:pic>
      <p:pic>
        <p:nvPicPr>
          <p:cNvPr id="10" name="Graphic 9" descr="Man with cane with solid fill">
            <a:extLst>
              <a:ext uri="{FF2B5EF4-FFF2-40B4-BE49-F238E27FC236}">
                <a16:creationId xmlns:a16="http://schemas.microsoft.com/office/drawing/2014/main" id="{6012482F-4989-514A-2EEE-770CE6E6FAF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953080" y="4942552"/>
            <a:ext cx="1191980" cy="1191980"/>
          </a:xfrm>
          <a:prstGeom prst="rect">
            <a:avLst/>
          </a:prstGeom>
        </p:spPr>
      </p:pic>
      <p:pic>
        <p:nvPicPr>
          <p:cNvPr id="12" name="Graphic 11" descr="Woman with cane with solid fill">
            <a:extLst>
              <a:ext uri="{FF2B5EF4-FFF2-40B4-BE49-F238E27FC236}">
                <a16:creationId xmlns:a16="http://schemas.microsoft.com/office/drawing/2014/main" id="{68958EEF-BB91-ACB1-0AC7-7941AE24096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206770" y="4950306"/>
            <a:ext cx="1203116" cy="1203116"/>
          </a:xfrm>
          <a:prstGeom prst="rect">
            <a:avLst/>
          </a:prstGeom>
        </p:spPr>
      </p:pic>
    </p:spTree>
    <p:extLst>
      <p:ext uri="{BB962C8B-B14F-4D97-AF65-F5344CB8AC3E}">
        <p14:creationId xmlns:p14="http://schemas.microsoft.com/office/powerpoint/2010/main" val="4261365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C934626-C1EB-8643-FF2B-C2F6EE09961C}"/>
              </a:ext>
            </a:extLst>
          </p:cNvPr>
          <p:cNvSpPr>
            <a:spLocks noGrp="1"/>
          </p:cNvSpPr>
          <p:nvPr>
            <p:ph idx="1"/>
          </p:nvPr>
        </p:nvSpPr>
        <p:spPr>
          <a:xfrm>
            <a:off x="432000" y="2152239"/>
            <a:ext cx="8427520" cy="3456000"/>
          </a:xfrm>
        </p:spPr>
        <p:txBody>
          <a:bodyPr/>
          <a:lstStyle/>
          <a:p>
            <a:pPr marL="342900" indent="-342900">
              <a:buFont typeface="Arial" panose="020B0604020202020204" pitchFamily="34" charset="0"/>
              <a:buChar char="•"/>
            </a:pPr>
            <a:r>
              <a:rPr lang="en-GB" sz="2800" dirty="0"/>
              <a:t>All children aged 2 and 3 years old</a:t>
            </a:r>
          </a:p>
          <a:p>
            <a:pPr marL="342900" indent="-342900">
              <a:buFont typeface="Arial" panose="020B0604020202020204" pitchFamily="34" charset="0"/>
              <a:buChar char="•"/>
            </a:pPr>
            <a:r>
              <a:rPr lang="en-GB" sz="2800" dirty="0"/>
              <a:t>All school aged children from reception to year 11</a:t>
            </a:r>
          </a:p>
          <a:p>
            <a:pPr marL="342900" indent="-342900">
              <a:buFont typeface="Arial" panose="020B0604020202020204" pitchFamily="34" charset="0"/>
              <a:buChar char="•"/>
            </a:pPr>
            <a:r>
              <a:rPr lang="en-GB" sz="2800" dirty="0"/>
              <a:t>People aged 65 years and over</a:t>
            </a:r>
          </a:p>
          <a:p>
            <a:pPr marL="342900" indent="-342900">
              <a:buFont typeface="Arial" panose="020B0604020202020204" pitchFamily="34" charset="0"/>
              <a:buChar char="•"/>
            </a:pPr>
            <a:r>
              <a:rPr lang="en-GB" sz="2800" dirty="0"/>
              <a:t>Pregnant women</a:t>
            </a:r>
          </a:p>
          <a:p>
            <a:pPr marL="342900" indent="-342900">
              <a:buFont typeface="Arial" panose="020B0604020202020204" pitchFamily="34" charset="0"/>
              <a:buChar char="•"/>
            </a:pPr>
            <a:r>
              <a:rPr lang="en-GB" sz="2800" dirty="0"/>
              <a:t>People with a learning disability</a:t>
            </a:r>
          </a:p>
          <a:p>
            <a:pPr marL="342900" indent="-342900">
              <a:buFont typeface="Arial" panose="020B0604020202020204" pitchFamily="34" charset="0"/>
              <a:buChar char="•"/>
            </a:pPr>
            <a:r>
              <a:rPr lang="en-GB" sz="2800" dirty="0"/>
              <a:t>People who are very overweight with a body mass index (BMI) of over 40</a:t>
            </a:r>
          </a:p>
          <a:p>
            <a:endParaRPr lang="en-GB" dirty="0"/>
          </a:p>
        </p:txBody>
      </p:sp>
      <p:sp>
        <p:nvSpPr>
          <p:cNvPr id="4" name="Title 3">
            <a:extLst>
              <a:ext uri="{FF2B5EF4-FFF2-40B4-BE49-F238E27FC236}">
                <a16:creationId xmlns:a16="http://schemas.microsoft.com/office/drawing/2014/main" id="{2CF5E0A2-85C8-41D7-AA3D-3A7E7BC25290}"/>
              </a:ext>
            </a:extLst>
          </p:cNvPr>
          <p:cNvSpPr>
            <a:spLocks noGrp="1"/>
          </p:cNvSpPr>
          <p:nvPr>
            <p:ph type="title"/>
          </p:nvPr>
        </p:nvSpPr>
        <p:spPr/>
        <p:txBody>
          <a:bodyPr/>
          <a:lstStyle/>
          <a:p>
            <a:r>
              <a:rPr lang="en-GB" dirty="0"/>
              <a:t>Who can have the flu vaccination</a:t>
            </a:r>
          </a:p>
        </p:txBody>
      </p:sp>
      <p:pic>
        <p:nvPicPr>
          <p:cNvPr id="5" name="Graphic 4" descr="Children">
            <a:extLst>
              <a:ext uri="{FF2B5EF4-FFF2-40B4-BE49-F238E27FC236}">
                <a16:creationId xmlns:a16="http://schemas.microsoft.com/office/drawing/2014/main" id="{00509FAF-118A-EA15-6BCD-DF0BCDBB0A9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706474" y="1878577"/>
            <a:ext cx="1107803" cy="1107803"/>
          </a:xfrm>
          <a:prstGeom prst="rect">
            <a:avLst/>
          </a:prstGeom>
        </p:spPr>
      </p:pic>
      <p:pic>
        <p:nvPicPr>
          <p:cNvPr id="6" name="Graphic 5" descr="Pregnant lady">
            <a:extLst>
              <a:ext uri="{FF2B5EF4-FFF2-40B4-BE49-F238E27FC236}">
                <a16:creationId xmlns:a16="http://schemas.microsoft.com/office/drawing/2014/main" id="{EA465FCC-E30D-7363-E82D-7EEF7055071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706474" y="3361873"/>
            <a:ext cx="1256385" cy="1204822"/>
          </a:xfrm>
          <a:prstGeom prst="rect">
            <a:avLst/>
          </a:prstGeom>
        </p:spPr>
      </p:pic>
      <p:pic>
        <p:nvPicPr>
          <p:cNvPr id="7" name="Graphic 6" descr="Man with cane">
            <a:extLst>
              <a:ext uri="{FF2B5EF4-FFF2-40B4-BE49-F238E27FC236}">
                <a16:creationId xmlns:a16="http://schemas.microsoft.com/office/drawing/2014/main" id="{3DAD6420-FF83-F32A-9AEF-DDE9B6B7E89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780765" y="4942188"/>
            <a:ext cx="1107802" cy="1114343"/>
          </a:xfrm>
          <a:prstGeom prst="rect">
            <a:avLst/>
          </a:prstGeom>
        </p:spPr>
      </p:pic>
    </p:spTree>
    <p:extLst>
      <p:ext uri="{BB962C8B-B14F-4D97-AF65-F5344CB8AC3E}">
        <p14:creationId xmlns:p14="http://schemas.microsoft.com/office/powerpoint/2010/main" val="409077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A18318A-C6FF-B883-0DF1-C928186158DE}"/>
              </a:ext>
            </a:extLst>
          </p:cNvPr>
          <p:cNvSpPr>
            <a:spLocks noGrp="1"/>
          </p:cNvSpPr>
          <p:nvPr>
            <p:ph idx="1"/>
          </p:nvPr>
        </p:nvSpPr>
        <p:spPr>
          <a:xfrm>
            <a:off x="432000" y="1979519"/>
            <a:ext cx="11088000" cy="3456000"/>
          </a:xfrm>
        </p:spPr>
        <p:txBody>
          <a:bodyPr/>
          <a:lstStyle/>
          <a:p>
            <a:pPr marL="342900" indent="-342900">
              <a:buFont typeface="Arial" panose="020B0604020202020204" pitchFamily="34" charset="0"/>
              <a:buChar char="•"/>
            </a:pPr>
            <a:r>
              <a:rPr lang="en-GB" dirty="0"/>
              <a:t>Chronic (long-term) respiratory diseases, such as asthma, chronic obstructive pulmonary disease (COPD) or bronchitis  </a:t>
            </a:r>
          </a:p>
          <a:p>
            <a:pPr marL="342900" indent="-342900">
              <a:buFont typeface="Arial" panose="020B0604020202020204" pitchFamily="34" charset="0"/>
              <a:buChar char="•"/>
            </a:pPr>
            <a:r>
              <a:rPr lang="en-GB" dirty="0"/>
              <a:t>Chronic heart disease, such as heart failure</a:t>
            </a:r>
          </a:p>
          <a:p>
            <a:pPr marL="342900" indent="-342900">
              <a:buFont typeface="Arial" panose="020B0604020202020204" pitchFamily="34" charset="0"/>
              <a:buChar char="•"/>
            </a:pPr>
            <a:r>
              <a:rPr lang="en-GB" dirty="0"/>
              <a:t>Chronic kidney disease </a:t>
            </a:r>
          </a:p>
          <a:p>
            <a:pPr marL="342900" indent="-342900">
              <a:buFont typeface="Arial" panose="020B0604020202020204" pitchFamily="34" charset="0"/>
              <a:buChar char="•"/>
            </a:pPr>
            <a:r>
              <a:rPr lang="en-GB" dirty="0"/>
              <a:t>Chronic liver disease, such as hepatitis</a:t>
            </a:r>
          </a:p>
          <a:p>
            <a:pPr marL="342900" indent="-342900">
              <a:buFont typeface="Arial" panose="020B0604020202020204" pitchFamily="34" charset="0"/>
              <a:buChar char="•"/>
            </a:pPr>
            <a:r>
              <a:rPr lang="en-GB" dirty="0"/>
              <a:t>Chronic neurological conditions, such as Parkinson’s disease</a:t>
            </a:r>
          </a:p>
          <a:p>
            <a:pPr marL="342900" indent="-342900">
              <a:buFont typeface="Arial" panose="020B0604020202020204" pitchFamily="34" charset="0"/>
              <a:buChar char="•"/>
            </a:pPr>
            <a:r>
              <a:rPr lang="en-GB" dirty="0"/>
              <a:t>Diabetes </a:t>
            </a:r>
          </a:p>
          <a:p>
            <a:pPr marL="342900" indent="-342900">
              <a:buFont typeface="Arial" panose="020B0604020202020204" pitchFamily="34" charset="0"/>
              <a:buChar char="•"/>
            </a:pPr>
            <a:r>
              <a:rPr lang="en-GB" dirty="0"/>
              <a:t>People with impaired immunity due to diseases or treatments</a:t>
            </a:r>
          </a:p>
          <a:p>
            <a:endParaRPr lang="en-GB" dirty="0"/>
          </a:p>
        </p:txBody>
      </p:sp>
      <p:sp>
        <p:nvSpPr>
          <p:cNvPr id="4" name="Title 3">
            <a:extLst>
              <a:ext uri="{FF2B5EF4-FFF2-40B4-BE49-F238E27FC236}">
                <a16:creationId xmlns:a16="http://schemas.microsoft.com/office/drawing/2014/main" id="{C5C15DC7-DF8A-DFD1-588F-10A6017B46CF}"/>
              </a:ext>
            </a:extLst>
          </p:cNvPr>
          <p:cNvSpPr>
            <a:spLocks noGrp="1"/>
          </p:cNvSpPr>
          <p:nvPr>
            <p:ph type="title"/>
          </p:nvPr>
        </p:nvSpPr>
        <p:spPr/>
        <p:txBody>
          <a:bodyPr/>
          <a:lstStyle/>
          <a:p>
            <a:r>
              <a:rPr lang="en-GB" dirty="0"/>
              <a:t>Who can have the flu vaccination (continued)</a:t>
            </a:r>
          </a:p>
        </p:txBody>
      </p:sp>
      <p:pic>
        <p:nvPicPr>
          <p:cNvPr id="5" name="Graphic 4" descr="Lungs">
            <a:extLst>
              <a:ext uri="{FF2B5EF4-FFF2-40B4-BE49-F238E27FC236}">
                <a16:creationId xmlns:a16="http://schemas.microsoft.com/office/drawing/2014/main" id="{7E5A4DBC-C3CD-2662-85F6-E0664908CD0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74178" y="1603700"/>
            <a:ext cx="914400" cy="914400"/>
          </a:xfrm>
          <a:prstGeom prst="rect">
            <a:avLst/>
          </a:prstGeom>
        </p:spPr>
      </p:pic>
      <p:pic>
        <p:nvPicPr>
          <p:cNvPr id="6" name="Graphic 5" descr="Heart organ">
            <a:extLst>
              <a:ext uri="{FF2B5EF4-FFF2-40B4-BE49-F238E27FC236}">
                <a16:creationId xmlns:a16="http://schemas.microsoft.com/office/drawing/2014/main" id="{7019BD8C-84E8-5F9B-D497-8DF75514219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474178" y="2880973"/>
            <a:ext cx="914400" cy="914400"/>
          </a:xfrm>
          <a:prstGeom prst="rect">
            <a:avLst/>
          </a:prstGeom>
        </p:spPr>
      </p:pic>
      <p:pic>
        <p:nvPicPr>
          <p:cNvPr id="7" name="Graphic 6" descr="Kidneys">
            <a:extLst>
              <a:ext uri="{FF2B5EF4-FFF2-40B4-BE49-F238E27FC236}">
                <a16:creationId xmlns:a16="http://schemas.microsoft.com/office/drawing/2014/main" id="{DEE60401-9D00-D7A5-B84B-CC85CF41166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474178" y="4158245"/>
            <a:ext cx="914400" cy="914400"/>
          </a:xfrm>
          <a:prstGeom prst="rect">
            <a:avLst/>
          </a:prstGeom>
        </p:spPr>
      </p:pic>
      <p:pic>
        <p:nvPicPr>
          <p:cNvPr id="8" name="Graphic 7" descr="Brain">
            <a:extLst>
              <a:ext uri="{FF2B5EF4-FFF2-40B4-BE49-F238E27FC236}">
                <a16:creationId xmlns:a16="http://schemas.microsoft.com/office/drawing/2014/main" id="{DC743CC9-F84A-1102-236D-BDFB4F456FE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474178" y="5435518"/>
            <a:ext cx="914400" cy="914400"/>
          </a:xfrm>
          <a:prstGeom prst="rect">
            <a:avLst/>
          </a:prstGeom>
        </p:spPr>
      </p:pic>
    </p:spTree>
    <p:extLst>
      <p:ext uri="{BB962C8B-B14F-4D97-AF65-F5344CB8AC3E}">
        <p14:creationId xmlns:p14="http://schemas.microsoft.com/office/powerpoint/2010/main" val="3100855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30317DD-BF54-855A-4EF5-FFB990C4CB2A}"/>
              </a:ext>
            </a:extLst>
          </p:cNvPr>
          <p:cNvSpPr>
            <a:spLocks noGrp="1"/>
          </p:cNvSpPr>
          <p:nvPr>
            <p:ph idx="1"/>
          </p:nvPr>
        </p:nvSpPr>
        <p:spPr>
          <a:xfrm>
            <a:off x="592794" y="1781986"/>
            <a:ext cx="7025440" cy="3456000"/>
          </a:xfrm>
        </p:spPr>
        <p:txBody>
          <a:bodyPr>
            <a:noAutofit/>
          </a:bodyPr>
          <a:lstStyle/>
          <a:p>
            <a:pPr marL="342900" indent="-342900">
              <a:buFont typeface="Arial" panose="020B0604020202020204" pitchFamily="34" charset="0"/>
              <a:buChar char="•"/>
            </a:pPr>
            <a:r>
              <a:rPr lang="en-GB" sz="2800" dirty="0"/>
              <a:t>People with lowered immunity due to diseases or treatments e.g. cancer treatment</a:t>
            </a:r>
          </a:p>
          <a:p>
            <a:pPr marL="342900" indent="-342900">
              <a:buFont typeface="Arial" panose="020B0604020202020204" pitchFamily="34" charset="0"/>
              <a:buChar char="•"/>
            </a:pPr>
            <a:r>
              <a:rPr lang="en-GB" sz="2800" dirty="0"/>
              <a:t>People living in a long-stay residential care homes or nursing homes</a:t>
            </a:r>
          </a:p>
          <a:p>
            <a:pPr marL="342900" indent="-342900">
              <a:buFont typeface="Arial" panose="020B0604020202020204" pitchFamily="34" charset="0"/>
              <a:buChar char="•"/>
            </a:pPr>
            <a:r>
              <a:rPr lang="en-GB" sz="2800" dirty="0"/>
              <a:t>Carers</a:t>
            </a:r>
          </a:p>
          <a:p>
            <a:pPr marL="342900" indent="-342900">
              <a:buFont typeface="Arial" panose="020B0604020202020204" pitchFamily="34" charset="0"/>
              <a:buChar char="•"/>
            </a:pPr>
            <a:r>
              <a:rPr lang="en-GB" sz="2800" dirty="0"/>
              <a:t>Front line health, hospice and social care workers with patient contact</a:t>
            </a:r>
          </a:p>
          <a:p>
            <a:pPr marL="342900" indent="-342900">
              <a:buFont typeface="Arial" panose="020B0604020202020204" pitchFamily="34" charset="0"/>
              <a:buChar char="•"/>
            </a:pPr>
            <a:endParaRPr lang="en-GB" sz="2800" dirty="0"/>
          </a:p>
        </p:txBody>
      </p:sp>
      <p:sp>
        <p:nvSpPr>
          <p:cNvPr id="4" name="Title 3">
            <a:extLst>
              <a:ext uri="{FF2B5EF4-FFF2-40B4-BE49-F238E27FC236}">
                <a16:creationId xmlns:a16="http://schemas.microsoft.com/office/drawing/2014/main" id="{95B89C4E-9016-EFB0-0062-784BD00A5899}"/>
              </a:ext>
            </a:extLst>
          </p:cNvPr>
          <p:cNvSpPr>
            <a:spLocks noGrp="1"/>
          </p:cNvSpPr>
          <p:nvPr>
            <p:ph type="title"/>
          </p:nvPr>
        </p:nvSpPr>
        <p:spPr/>
        <p:txBody>
          <a:bodyPr/>
          <a:lstStyle/>
          <a:p>
            <a:r>
              <a:rPr lang="en-GB" dirty="0"/>
              <a:t>Who can have the flu vaccination (continued)</a:t>
            </a:r>
          </a:p>
        </p:txBody>
      </p:sp>
      <p:pic>
        <p:nvPicPr>
          <p:cNvPr id="5" name="Graphic 4" descr="Hospital">
            <a:extLst>
              <a:ext uri="{FF2B5EF4-FFF2-40B4-BE49-F238E27FC236}">
                <a16:creationId xmlns:a16="http://schemas.microsoft.com/office/drawing/2014/main" id="{75268884-A472-9BC0-2EC2-4A0803ACAF6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870907" y="2446879"/>
            <a:ext cx="1344336" cy="1344336"/>
          </a:xfrm>
          <a:prstGeom prst="rect">
            <a:avLst/>
          </a:prstGeom>
        </p:spPr>
      </p:pic>
      <p:pic>
        <p:nvPicPr>
          <p:cNvPr id="6" name="Graphic 5" descr="Doctor">
            <a:extLst>
              <a:ext uri="{FF2B5EF4-FFF2-40B4-BE49-F238E27FC236}">
                <a16:creationId xmlns:a16="http://schemas.microsoft.com/office/drawing/2014/main" id="{27D2CC84-0005-5508-6670-D21C4BCBC1B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52698" y="4174879"/>
            <a:ext cx="1262545" cy="1344336"/>
          </a:xfrm>
          <a:prstGeom prst="rect">
            <a:avLst/>
          </a:prstGeom>
        </p:spPr>
      </p:pic>
    </p:spTree>
    <p:extLst>
      <p:ext uri="{BB962C8B-B14F-4D97-AF65-F5344CB8AC3E}">
        <p14:creationId xmlns:p14="http://schemas.microsoft.com/office/powerpoint/2010/main" val="2258668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BA522F9-422C-B25D-8609-C4832012F880}"/>
              </a:ext>
            </a:extLst>
          </p:cNvPr>
          <p:cNvSpPr>
            <a:spLocks noGrp="1"/>
          </p:cNvSpPr>
          <p:nvPr>
            <p:ph idx="1"/>
          </p:nvPr>
        </p:nvSpPr>
        <p:spPr>
          <a:xfrm>
            <a:off x="643440" y="2219160"/>
            <a:ext cx="8053520" cy="3456000"/>
          </a:xfrm>
        </p:spPr>
        <p:txBody>
          <a:bodyPr>
            <a:normAutofit lnSpcReduction="10000"/>
          </a:bodyPr>
          <a:lstStyle/>
          <a:p>
            <a:pPr marL="342900" indent="-342900">
              <a:buFont typeface="Arial" panose="020B0604020202020204" pitchFamily="34" charset="0"/>
              <a:buChar char="•"/>
            </a:pPr>
            <a:r>
              <a:rPr lang="en-GB" sz="2800"/>
              <a:t>A pregnant woman who catches flu is more likely to need admission to hospital than a woman who isn’t pregnant</a:t>
            </a:r>
          </a:p>
          <a:p>
            <a:pPr marL="342900" indent="-342900">
              <a:buFont typeface="Arial" panose="020B0604020202020204" pitchFamily="34" charset="0"/>
              <a:buChar char="•"/>
            </a:pPr>
            <a:r>
              <a:rPr lang="en-GB" sz="2800"/>
              <a:t>Flu can be serious for unborn and newborn babies</a:t>
            </a:r>
          </a:p>
          <a:p>
            <a:pPr marL="342900" indent="-342900">
              <a:buFont typeface="Arial" panose="020B0604020202020204" pitchFamily="34" charset="0"/>
              <a:buChar char="•"/>
            </a:pPr>
            <a:r>
              <a:rPr lang="en-GB" sz="2800"/>
              <a:t>Flu can lead to premature birth, low birth weight, still birth or even death in the first few weeks of life</a:t>
            </a:r>
          </a:p>
          <a:p>
            <a:endParaRPr lang="en-GB"/>
          </a:p>
        </p:txBody>
      </p:sp>
      <p:sp>
        <p:nvSpPr>
          <p:cNvPr id="4" name="Title 3">
            <a:extLst>
              <a:ext uri="{FF2B5EF4-FFF2-40B4-BE49-F238E27FC236}">
                <a16:creationId xmlns:a16="http://schemas.microsoft.com/office/drawing/2014/main" id="{222E93C4-C731-D18D-BCF9-C780BD408630}"/>
              </a:ext>
            </a:extLst>
          </p:cNvPr>
          <p:cNvSpPr>
            <a:spLocks noGrp="1"/>
          </p:cNvSpPr>
          <p:nvPr>
            <p:ph type="title"/>
          </p:nvPr>
        </p:nvSpPr>
        <p:spPr/>
        <p:txBody>
          <a:bodyPr/>
          <a:lstStyle/>
          <a:p>
            <a:r>
              <a:rPr lang="en-GB"/>
              <a:t>Flu can be serious for pregnant women and babies</a:t>
            </a:r>
          </a:p>
        </p:txBody>
      </p:sp>
      <p:pic>
        <p:nvPicPr>
          <p:cNvPr id="5" name="Graphic 4" descr="Woman with stroller">
            <a:extLst>
              <a:ext uri="{FF2B5EF4-FFF2-40B4-BE49-F238E27FC236}">
                <a16:creationId xmlns:a16="http://schemas.microsoft.com/office/drawing/2014/main" id="{6B1CB514-FF05-2CF9-5668-8D983A50FF4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967958" y="2529878"/>
            <a:ext cx="2580602" cy="2580602"/>
          </a:xfrm>
          <a:prstGeom prst="rect">
            <a:avLst/>
          </a:prstGeom>
        </p:spPr>
      </p:pic>
    </p:spTree>
    <p:extLst>
      <p:ext uri="{BB962C8B-B14F-4D97-AF65-F5344CB8AC3E}">
        <p14:creationId xmlns:p14="http://schemas.microsoft.com/office/powerpoint/2010/main" val="1870308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33CE1AC-F223-8E83-E408-5DEA310DD492}"/>
              </a:ext>
            </a:extLst>
          </p:cNvPr>
          <p:cNvSpPr>
            <a:spLocks noGrp="1"/>
          </p:cNvSpPr>
          <p:nvPr>
            <p:ph idx="1"/>
          </p:nvPr>
        </p:nvSpPr>
        <p:spPr>
          <a:xfrm>
            <a:off x="432000" y="2087080"/>
            <a:ext cx="9037120" cy="3456000"/>
          </a:xfrm>
        </p:spPr>
        <p:txBody>
          <a:bodyPr/>
          <a:lstStyle/>
          <a:p>
            <a:pPr marL="342900" indent="-342900">
              <a:buFont typeface="Arial" panose="020B0604020202020204" pitchFamily="34" charset="0"/>
              <a:buChar char="•"/>
            </a:pPr>
            <a:r>
              <a:rPr lang="en-GB" sz="2400" dirty="0"/>
              <a:t>Flu vaccination during </a:t>
            </a:r>
            <a:r>
              <a:rPr lang="en-GB" sz="2400"/>
              <a:t>pregnancy reduces </a:t>
            </a:r>
            <a:r>
              <a:rPr lang="en-GB" sz="2400" dirty="0"/>
              <a:t>the chance of the pregnant woman catching flu and passing </a:t>
            </a:r>
            <a:r>
              <a:rPr lang="en-GB" sz="2400"/>
              <a:t>the virus to the baby</a:t>
            </a:r>
          </a:p>
          <a:p>
            <a:pPr marL="342900" indent="-342900">
              <a:buFont typeface="Arial" panose="020B0604020202020204" pitchFamily="34" charset="0"/>
              <a:buChar char="•"/>
            </a:pPr>
            <a:r>
              <a:rPr lang="en-GB" sz="2400" dirty="0"/>
              <a:t>The baby will also develop some immunity to flu as antibodies are passed from the woman to her baby through the placenta</a:t>
            </a:r>
          </a:p>
          <a:p>
            <a:pPr marL="342900" indent="-342900">
              <a:buFont typeface="Arial" panose="020B0604020202020204" pitchFamily="34" charset="0"/>
              <a:buChar char="•"/>
            </a:pPr>
            <a:r>
              <a:rPr lang="en-GB" sz="2400" dirty="0"/>
              <a:t>This will protect the baby for its first few months of life</a:t>
            </a:r>
          </a:p>
          <a:p>
            <a:pPr marL="342900" indent="-342900">
              <a:buFont typeface="Arial" panose="020B0604020202020204" pitchFamily="34" charset="0"/>
              <a:buChar char="•"/>
            </a:pPr>
            <a:r>
              <a:rPr lang="en-GB" sz="2400" dirty="0"/>
              <a:t>The mother will continue to be protected throughout the flu season, and so be less likely to pass flu onto the newborn baby</a:t>
            </a:r>
          </a:p>
          <a:p>
            <a:endParaRPr lang="en-GB" dirty="0"/>
          </a:p>
        </p:txBody>
      </p:sp>
      <p:sp>
        <p:nvSpPr>
          <p:cNvPr id="4" name="Title 3">
            <a:extLst>
              <a:ext uri="{FF2B5EF4-FFF2-40B4-BE49-F238E27FC236}">
                <a16:creationId xmlns:a16="http://schemas.microsoft.com/office/drawing/2014/main" id="{A8FC780F-A2D2-07E6-0A8D-4F12D38F31BC}"/>
              </a:ext>
            </a:extLst>
          </p:cNvPr>
          <p:cNvSpPr>
            <a:spLocks noGrp="1"/>
          </p:cNvSpPr>
          <p:nvPr>
            <p:ph type="title"/>
          </p:nvPr>
        </p:nvSpPr>
        <p:spPr/>
        <p:txBody>
          <a:bodyPr>
            <a:normAutofit fontScale="90000"/>
          </a:bodyPr>
          <a:lstStyle/>
          <a:p>
            <a:r>
              <a:rPr lang="en-GB"/>
              <a:t>Benefits to the baby of pregnant women being vaccinated</a:t>
            </a:r>
          </a:p>
        </p:txBody>
      </p:sp>
      <p:pic>
        <p:nvPicPr>
          <p:cNvPr id="5" name="Graphic 4" descr="Woman with baby">
            <a:extLst>
              <a:ext uri="{FF2B5EF4-FFF2-40B4-BE49-F238E27FC236}">
                <a16:creationId xmlns:a16="http://schemas.microsoft.com/office/drawing/2014/main" id="{C11BFB6B-64DE-2A42-184C-2BD20C04949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395725" y="2620644"/>
            <a:ext cx="2364275" cy="2364275"/>
          </a:xfrm>
          <a:prstGeom prst="rect">
            <a:avLst/>
          </a:prstGeom>
        </p:spPr>
      </p:pic>
    </p:spTree>
    <p:extLst>
      <p:ext uri="{BB962C8B-B14F-4D97-AF65-F5344CB8AC3E}">
        <p14:creationId xmlns:p14="http://schemas.microsoft.com/office/powerpoint/2010/main" val="2517089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AAAD978-2554-1A1E-95D0-2E4588C6D2FC}"/>
              </a:ext>
            </a:extLst>
          </p:cNvPr>
          <p:cNvSpPr>
            <a:spLocks noGrp="1"/>
          </p:cNvSpPr>
          <p:nvPr>
            <p:ph idx="1"/>
          </p:nvPr>
        </p:nvSpPr>
        <p:spPr>
          <a:xfrm>
            <a:off x="431999" y="1448789"/>
            <a:ext cx="9495772" cy="4750129"/>
          </a:xfrm>
        </p:spPr>
        <p:txBody>
          <a:bodyPr>
            <a:normAutofit fontScale="77500" lnSpcReduction="20000"/>
          </a:bodyPr>
          <a:lstStyle/>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The start of the programme for most adults has moved to the beginning of October. Most flu vaccinations should be completed by the end of November, closer to the time that the flu season commonly starts</a:t>
            </a:r>
          </a:p>
          <a:p>
            <a:endParaRPr lang="en-GB" sz="2400" dirty="0"/>
          </a:p>
          <a:p>
            <a:pPr marL="342900" indent="-342900">
              <a:buFont typeface="Arial" panose="020B0604020202020204" pitchFamily="34" charset="0"/>
              <a:buChar char="•"/>
            </a:pPr>
            <a:r>
              <a:rPr lang="en-GB" sz="2400" dirty="0"/>
              <a:t>It is preferable to vaccinate people closer to the time when the flu virus is likely to circulate (which typically peaks in December or January), as this will provide the best protection during the highest risk period</a:t>
            </a:r>
          </a:p>
          <a:p>
            <a:endParaRPr lang="en-GB" sz="2400" dirty="0"/>
          </a:p>
          <a:p>
            <a:pPr marL="342900" indent="-342900">
              <a:buFont typeface="Arial" panose="020B0604020202020204" pitchFamily="34" charset="0"/>
              <a:buChar char="•"/>
            </a:pPr>
            <a:r>
              <a:rPr lang="en-GB" sz="2400" dirty="0"/>
              <a:t>A small number of adults may be offered the flu vaccination in September. In exceptional circumstances, there may be a clinical decision to bring forward vaccination to September</a:t>
            </a:r>
          </a:p>
          <a:p>
            <a:endParaRPr lang="en-GB" sz="2400" dirty="0"/>
          </a:p>
          <a:p>
            <a:pPr marL="342900" indent="-342900">
              <a:buFont typeface="Arial" panose="020B0604020202020204" pitchFamily="34" charset="0"/>
              <a:buChar char="•"/>
            </a:pPr>
            <a:r>
              <a:rPr lang="en-GB" sz="2400" dirty="0"/>
              <a:t>Pregnant women can be offered the flu vaccination from the beginning of September</a:t>
            </a:r>
          </a:p>
          <a:p>
            <a:endParaRPr lang="en-GB" sz="2400" dirty="0"/>
          </a:p>
          <a:p>
            <a:pPr marL="342900" indent="-342900">
              <a:buFont typeface="Arial" panose="020B0604020202020204" pitchFamily="34" charset="0"/>
              <a:buChar char="•"/>
            </a:pPr>
            <a:r>
              <a:rPr lang="en-GB" sz="2400" dirty="0"/>
              <a:t>It's always worth getting vaccinated, even if there have already been outbreaks of flu</a:t>
            </a:r>
          </a:p>
          <a:p>
            <a:endParaRPr lang="en-GB" dirty="0"/>
          </a:p>
        </p:txBody>
      </p:sp>
      <p:sp>
        <p:nvSpPr>
          <p:cNvPr id="4" name="Title 3">
            <a:extLst>
              <a:ext uri="{FF2B5EF4-FFF2-40B4-BE49-F238E27FC236}">
                <a16:creationId xmlns:a16="http://schemas.microsoft.com/office/drawing/2014/main" id="{BE96561E-78B9-8717-9DC2-303138F0E00A}"/>
              </a:ext>
            </a:extLst>
          </p:cNvPr>
          <p:cNvSpPr>
            <a:spLocks noGrp="1"/>
          </p:cNvSpPr>
          <p:nvPr>
            <p:ph type="title"/>
          </p:nvPr>
        </p:nvSpPr>
        <p:spPr/>
        <p:txBody>
          <a:bodyPr/>
          <a:lstStyle/>
          <a:p>
            <a:r>
              <a:rPr lang="en-GB"/>
              <a:t>Timing</a:t>
            </a:r>
          </a:p>
        </p:txBody>
      </p:sp>
      <p:pic>
        <p:nvPicPr>
          <p:cNvPr id="5" name="Graphic 4" descr="Stopwatch">
            <a:extLst>
              <a:ext uri="{FF2B5EF4-FFF2-40B4-BE49-F238E27FC236}">
                <a16:creationId xmlns:a16="http://schemas.microsoft.com/office/drawing/2014/main" id="{4985C9F5-9B19-812B-0C80-3E60B3AF721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770483" y="2413918"/>
            <a:ext cx="2421517" cy="2421517"/>
          </a:xfrm>
          <a:prstGeom prst="rect">
            <a:avLst/>
          </a:prstGeom>
        </p:spPr>
      </p:pic>
    </p:spTree>
    <p:extLst>
      <p:ext uri="{BB962C8B-B14F-4D97-AF65-F5344CB8AC3E}">
        <p14:creationId xmlns:p14="http://schemas.microsoft.com/office/powerpoint/2010/main" val="1900694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502B51A-F8A8-B5CB-61AD-BC4158223069}"/>
              </a:ext>
            </a:extLst>
          </p:cNvPr>
          <p:cNvSpPr>
            <a:spLocks noGrp="1"/>
          </p:cNvSpPr>
          <p:nvPr>
            <p:ph idx="1"/>
          </p:nvPr>
        </p:nvSpPr>
        <p:spPr>
          <a:xfrm>
            <a:off x="432000" y="1928718"/>
            <a:ext cx="7512678" cy="4329841"/>
          </a:xfrm>
        </p:spPr>
        <p:txBody>
          <a:bodyPr>
            <a:normAutofit fontScale="92500" lnSpcReduction="10000"/>
          </a:bodyPr>
          <a:lstStyle/>
          <a:p>
            <a:pPr marL="342900" indent="-342900">
              <a:buFont typeface="Arial" panose="020B0604020202020204" pitchFamily="34" charset="0"/>
              <a:buChar char="•"/>
            </a:pPr>
            <a:r>
              <a:rPr lang="en-GB" b="1" dirty="0"/>
              <a:t>It’s impossible to get flu from the flu vaccine </a:t>
            </a:r>
            <a:r>
              <a:rPr lang="en-GB" dirty="0"/>
              <a:t>because the adult vaccine doesn’t contain live viruses, and the children’s nasal spray vaccine has been weakened to prevent it from causing flu</a:t>
            </a:r>
          </a:p>
          <a:p>
            <a:endParaRPr lang="en-GB" dirty="0"/>
          </a:p>
          <a:p>
            <a:pPr marL="342900" indent="-342900">
              <a:buFont typeface="Arial" panose="020B0604020202020204" pitchFamily="34" charset="0"/>
              <a:buChar char="•"/>
            </a:pPr>
            <a:r>
              <a:rPr lang="en-GB" dirty="0"/>
              <a:t>Those having an injected flu vaccine may get a sore arm at the site of the injection, a low-grade fever and aching muscles for a day or 2 after the vaccination</a:t>
            </a:r>
          </a:p>
          <a:p>
            <a:endParaRPr lang="en-GB" b="1" dirty="0"/>
          </a:p>
          <a:p>
            <a:pPr marL="342900" indent="-342900">
              <a:buFont typeface="Arial" panose="020B0604020202020204" pitchFamily="34" charset="0"/>
              <a:buChar char="•"/>
            </a:pPr>
            <a:r>
              <a:rPr lang="en-GB" dirty="0"/>
              <a:t>Children are usually offered the flu vaccination in a nasal spray. This may cause a runny or blocked nose, headache, general tiredness and some loss of appetite. However, these are much milder than developing flu or complications associated with flu. Serious side-effects are uncommon</a:t>
            </a:r>
          </a:p>
          <a:p>
            <a:pPr marL="342900" indent="-342900">
              <a:buFont typeface="Arial" panose="020B0604020202020204" pitchFamily="34" charset="0"/>
              <a:buChar char="•"/>
            </a:pPr>
            <a:endParaRPr lang="en-GB" dirty="0"/>
          </a:p>
        </p:txBody>
      </p:sp>
      <p:sp>
        <p:nvSpPr>
          <p:cNvPr id="4" name="Title 3">
            <a:extLst>
              <a:ext uri="{FF2B5EF4-FFF2-40B4-BE49-F238E27FC236}">
                <a16:creationId xmlns:a16="http://schemas.microsoft.com/office/drawing/2014/main" id="{8BB73193-ECAC-945A-3367-6C0F393CFD7C}"/>
              </a:ext>
            </a:extLst>
          </p:cNvPr>
          <p:cNvSpPr>
            <a:spLocks noGrp="1"/>
          </p:cNvSpPr>
          <p:nvPr>
            <p:ph type="title"/>
          </p:nvPr>
        </p:nvSpPr>
        <p:spPr/>
        <p:txBody>
          <a:bodyPr/>
          <a:lstStyle/>
          <a:p>
            <a:r>
              <a:rPr lang="en-GB" dirty="0"/>
              <a:t>Flu fact 1 – side effects</a:t>
            </a:r>
          </a:p>
        </p:txBody>
      </p:sp>
      <p:pic>
        <p:nvPicPr>
          <p:cNvPr id="5" name="Graphic 4" descr="Classroom">
            <a:extLst>
              <a:ext uri="{FF2B5EF4-FFF2-40B4-BE49-F238E27FC236}">
                <a16:creationId xmlns:a16="http://schemas.microsoft.com/office/drawing/2014/main" id="{85C07DA4-0CF8-F4C9-ECD0-EB58D67E870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72871" y="2213531"/>
            <a:ext cx="2620504" cy="2430937"/>
          </a:xfrm>
          <a:prstGeom prst="rect">
            <a:avLst/>
          </a:prstGeom>
        </p:spPr>
      </p:pic>
    </p:spTree>
    <p:extLst>
      <p:ext uri="{BB962C8B-B14F-4D97-AF65-F5344CB8AC3E}">
        <p14:creationId xmlns:p14="http://schemas.microsoft.com/office/powerpoint/2010/main" val="3649232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51EC0E0-E667-D26F-CF0C-17AD52701286}"/>
              </a:ext>
            </a:extLst>
          </p:cNvPr>
          <p:cNvSpPr>
            <a:spLocks noGrp="1"/>
          </p:cNvSpPr>
          <p:nvPr>
            <p:ph idx="1"/>
          </p:nvPr>
        </p:nvSpPr>
        <p:spPr>
          <a:xfrm>
            <a:off x="432000" y="1918559"/>
            <a:ext cx="7980480" cy="3456000"/>
          </a:xfrm>
        </p:spPr>
        <p:txBody>
          <a:bodyPr>
            <a:normAutofit fontScale="92500" lnSpcReduction="20000"/>
          </a:bodyPr>
          <a:lstStyle/>
          <a:p>
            <a:pPr marL="342900" indent="-342900">
              <a:buFont typeface="Arial" panose="020B0604020202020204" pitchFamily="34" charset="0"/>
              <a:buChar char="•"/>
            </a:pPr>
            <a:r>
              <a:rPr lang="en-GB" sz="2400"/>
              <a:t>Some people confuse having a cold with having flu. Lots of infections are around in winter, and some have similar symptoms to flu</a:t>
            </a:r>
          </a:p>
          <a:p>
            <a:endParaRPr lang="en-GB" sz="2400"/>
          </a:p>
          <a:p>
            <a:pPr marL="342900" indent="-342900">
              <a:buFont typeface="Arial" panose="020B0604020202020204" pitchFamily="34" charset="0"/>
              <a:buChar char="•"/>
            </a:pPr>
            <a:r>
              <a:rPr lang="en-GB" sz="2400"/>
              <a:t>Not everyone will develop immunity from the vaccine, so despite having the flu vaccination some people will still be at risk and may catch flu</a:t>
            </a:r>
          </a:p>
          <a:p>
            <a:endParaRPr lang="en-GB" sz="2400"/>
          </a:p>
          <a:p>
            <a:pPr marL="342900" indent="-342900">
              <a:buFont typeface="Arial" panose="020B0604020202020204" pitchFamily="34" charset="0"/>
              <a:buChar char="•"/>
            </a:pPr>
            <a:r>
              <a:rPr lang="en-GB" sz="2400"/>
              <a:t>This makes it really important that as many eligible people as possible are vaccinated to reduce the spread of the disease and protect those who remain at risk</a:t>
            </a:r>
          </a:p>
          <a:p>
            <a:endParaRPr lang="en-GB"/>
          </a:p>
        </p:txBody>
      </p:sp>
      <p:sp>
        <p:nvSpPr>
          <p:cNvPr id="4" name="Title 3">
            <a:extLst>
              <a:ext uri="{FF2B5EF4-FFF2-40B4-BE49-F238E27FC236}">
                <a16:creationId xmlns:a16="http://schemas.microsoft.com/office/drawing/2014/main" id="{EE054063-AE09-E79B-15E9-5C15ED10750F}"/>
              </a:ext>
            </a:extLst>
          </p:cNvPr>
          <p:cNvSpPr>
            <a:spLocks noGrp="1"/>
          </p:cNvSpPr>
          <p:nvPr>
            <p:ph type="title"/>
          </p:nvPr>
        </p:nvSpPr>
        <p:spPr/>
        <p:txBody>
          <a:bodyPr/>
          <a:lstStyle/>
          <a:p>
            <a:r>
              <a:rPr lang="en-GB"/>
              <a:t>Flu fact 2 - effectiveness</a:t>
            </a:r>
          </a:p>
        </p:txBody>
      </p:sp>
      <p:pic>
        <p:nvPicPr>
          <p:cNvPr id="5" name="Graphic 4" descr="Lungs">
            <a:extLst>
              <a:ext uri="{FF2B5EF4-FFF2-40B4-BE49-F238E27FC236}">
                <a16:creationId xmlns:a16="http://schemas.microsoft.com/office/drawing/2014/main" id="{A9C5A8A9-11B3-224C-1216-CC673AFF350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204296" y="2190757"/>
            <a:ext cx="2306983" cy="2306983"/>
          </a:xfrm>
          <a:prstGeom prst="rect">
            <a:avLst/>
          </a:prstGeom>
        </p:spPr>
      </p:pic>
    </p:spTree>
    <p:extLst>
      <p:ext uri="{BB962C8B-B14F-4D97-AF65-F5344CB8AC3E}">
        <p14:creationId xmlns:p14="http://schemas.microsoft.com/office/powerpoint/2010/main" val="929267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6AB65ED-FFDF-1296-8FC6-3B5B7622CB37}"/>
              </a:ext>
            </a:extLst>
          </p:cNvPr>
          <p:cNvSpPr>
            <a:spLocks noGrp="1"/>
          </p:cNvSpPr>
          <p:nvPr>
            <p:ph idx="1"/>
          </p:nvPr>
        </p:nvSpPr>
        <p:spPr>
          <a:xfrm>
            <a:off x="432000" y="1898239"/>
            <a:ext cx="8620560" cy="3456000"/>
          </a:xfrm>
        </p:spPr>
        <p:txBody>
          <a:bodyPr/>
          <a:lstStyle/>
          <a:p>
            <a:pPr marL="342900" indent="-342900">
              <a:buFont typeface="Arial" panose="020B0604020202020204" pitchFamily="34" charset="0"/>
              <a:buChar char="•"/>
            </a:pPr>
            <a:r>
              <a:rPr lang="en-GB" sz="2400" dirty="0"/>
              <a:t>Eligible people need to have the flu vaccination every year</a:t>
            </a:r>
          </a:p>
          <a:p>
            <a:endParaRPr lang="en-GB" sz="2400" dirty="0"/>
          </a:p>
          <a:p>
            <a:pPr marL="342900" indent="-342900">
              <a:buFont typeface="Arial" panose="020B0604020202020204" pitchFamily="34" charset="0"/>
              <a:buChar char="•"/>
            </a:pPr>
            <a:r>
              <a:rPr lang="en-GB" sz="2400" dirty="0"/>
              <a:t>The viruses that cause flu can change, so you need a vaccination that matches the new viruses each year</a:t>
            </a:r>
          </a:p>
          <a:p>
            <a:endParaRPr lang="en-GB" sz="2400" dirty="0"/>
          </a:p>
          <a:p>
            <a:pPr marL="342900" indent="-342900">
              <a:buFont typeface="Arial" panose="020B0604020202020204" pitchFamily="34" charset="0"/>
              <a:buChar char="•"/>
            </a:pPr>
            <a:r>
              <a:rPr lang="en-GB" sz="2400" dirty="0"/>
              <a:t>The vaccine usually provides protection for the duration of that year's flu season</a:t>
            </a:r>
          </a:p>
          <a:p>
            <a:endParaRPr lang="en-GB" dirty="0"/>
          </a:p>
        </p:txBody>
      </p:sp>
      <p:sp>
        <p:nvSpPr>
          <p:cNvPr id="4" name="Title 3">
            <a:extLst>
              <a:ext uri="{FF2B5EF4-FFF2-40B4-BE49-F238E27FC236}">
                <a16:creationId xmlns:a16="http://schemas.microsoft.com/office/drawing/2014/main" id="{1D25F298-9A0E-7F05-485E-235F2A49C66C}"/>
              </a:ext>
            </a:extLst>
          </p:cNvPr>
          <p:cNvSpPr>
            <a:spLocks noGrp="1"/>
          </p:cNvSpPr>
          <p:nvPr>
            <p:ph type="title"/>
          </p:nvPr>
        </p:nvSpPr>
        <p:spPr/>
        <p:txBody>
          <a:bodyPr/>
          <a:lstStyle/>
          <a:p>
            <a:r>
              <a:rPr lang="en-GB"/>
              <a:t>Flu fact 3 - frequency</a:t>
            </a:r>
          </a:p>
        </p:txBody>
      </p:sp>
      <p:pic>
        <p:nvPicPr>
          <p:cNvPr id="5" name="Graphic 4" descr="Clock">
            <a:extLst>
              <a:ext uri="{FF2B5EF4-FFF2-40B4-BE49-F238E27FC236}">
                <a16:creationId xmlns:a16="http://schemas.microsoft.com/office/drawing/2014/main" id="{B9044702-9C49-0839-A962-9F11F8CBA7D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55684" y="2383510"/>
            <a:ext cx="2485458" cy="2485458"/>
          </a:xfrm>
          <a:prstGeom prst="rect">
            <a:avLst/>
          </a:prstGeom>
        </p:spPr>
      </p:pic>
    </p:spTree>
    <p:extLst>
      <p:ext uri="{BB962C8B-B14F-4D97-AF65-F5344CB8AC3E}">
        <p14:creationId xmlns:p14="http://schemas.microsoft.com/office/powerpoint/2010/main" val="1370367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EC8CE-C386-00D0-30BC-304FC6179619}"/>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32FD1BD8-3116-5E2C-A446-D281B8C7FC26}"/>
              </a:ext>
            </a:extLst>
          </p:cNvPr>
          <p:cNvSpPr>
            <a:spLocks noGrp="1"/>
          </p:cNvSpPr>
          <p:nvPr>
            <p:ph type="title"/>
          </p:nvPr>
        </p:nvSpPr>
        <p:spPr>
          <a:xfrm>
            <a:off x="432000" y="432000"/>
            <a:ext cx="11404154" cy="865186"/>
          </a:xfrm>
        </p:spPr>
        <p:txBody>
          <a:bodyPr/>
          <a:lstStyle/>
          <a:p>
            <a:r>
              <a:rPr lang="en-GB" spc="-40"/>
              <a:t>Objectives</a:t>
            </a:r>
          </a:p>
        </p:txBody>
      </p:sp>
      <p:sp>
        <p:nvSpPr>
          <p:cNvPr id="5" name="Content Placeholder 4">
            <a:extLst>
              <a:ext uri="{FF2B5EF4-FFF2-40B4-BE49-F238E27FC236}">
                <a16:creationId xmlns:a16="http://schemas.microsoft.com/office/drawing/2014/main" id="{30CFE7BC-A6FB-FFF9-822C-D707A996D8F6}"/>
              </a:ext>
            </a:extLst>
          </p:cNvPr>
          <p:cNvSpPr>
            <a:spLocks noGrp="1"/>
          </p:cNvSpPr>
          <p:nvPr>
            <p:ph idx="1"/>
          </p:nvPr>
        </p:nvSpPr>
        <p:spPr>
          <a:xfrm>
            <a:off x="432000" y="2114321"/>
            <a:ext cx="6793393" cy="4113678"/>
          </a:xfrm>
        </p:spPr>
        <p:txBody>
          <a:bodyPr>
            <a:normAutofit/>
          </a:bodyPr>
          <a:lstStyle/>
          <a:p>
            <a:pPr marL="342900" indent="-342900">
              <a:buFont typeface="Arial" panose="020B0604020202020204" pitchFamily="34" charset="0"/>
              <a:buChar char="•"/>
            </a:pPr>
            <a:r>
              <a:rPr lang="en-GB" sz="2400" dirty="0"/>
              <a:t>Understand flu and the importance of flu vaccinations</a:t>
            </a:r>
          </a:p>
          <a:p>
            <a:pPr marL="342900" indent="-342900">
              <a:buFont typeface="Arial" panose="020B0604020202020204" pitchFamily="34" charset="0"/>
              <a:buChar char="•"/>
            </a:pPr>
            <a:r>
              <a:rPr lang="en-GB" sz="2400" dirty="0"/>
              <a:t>Promote flu vaccinations</a:t>
            </a:r>
          </a:p>
          <a:p>
            <a:pPr marL="342900" indent="-342900">
              <a:buFont typeface="Arial" panose="020B0604020202020204" pitchFamily="34" charset="0"/>
              <a:buChar char="•"/>
            </a:pPr>
            <a:r>
              <a:rPr lang="en-GB" sz="2400" dirty="0"/>
              <a:t>Signpost eligible people to where they can get their vaccination</a:t>
            </a:r>
          </a:p>
          <a:p>
            <a:pPr marL="342900" indent="-342900">
              <a:buFont typeface="Arial" panose="020B0604020202020204" pitchFamily="34" charset="0"/>
              <a:buChar char="•"/>
            </a:pPr>
            <a:r>
              <a:rPr lang="en-GB" sz="2400" dirty="0"/>
              <a:t>Have the flu vaccination if you are eligible</a:t>
            </a:r>
          </a:p>
          <a:p>
            <a:endParaRPr lang="en-GB" sz="2400" dirty="0"/>
          </a:p>
        </p:txBody>
      </p:sp>
      <p:pic>
        <p:nvPicPr>
          <p:cNvPr id="2" name="Graphic 1" descr="Right pointing backhand index ">
            <a:extLst>
              <a:ext uri="{FF2B5EF4-FFF2-40B4-BE49-F238E27FC236}">
                <a16:creationId xmlns:a16="http://schemas.microsoft.com/office/drawing/2014/main" id="{10CE6C08-12BC-4133-B34E-57A36DF6FCE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82098" y="2114321"/>
            <a:ext cx="2813771" cy="2813771"/>
          </a:xfrm>
          <a:prstGeom prst="rect">
            <a:avLst/>
          </a:prstGeom>
        </p:spPr>
      </p:pic>
    </p:spTree>
    <p:extLst>
      <p:ext uri="{BB962C8B-B14F-4D97-AF65-F5344CB8AC3E}">
        <p14:creationId xmlns:p14="http://schemas.microsoft.com/office/powerpoint/2010/main" val="2181045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22462E2-0E93-28A0-C603-C325EA72BB60}"/>
              </a:ext>
            </a:extLst>
          </p:cNvPr>
          <p:cNvSpPr>
            <a:spLocks noGrp="1"/>
          </p:cNvSpPr>
          <p:nvPr>
            <p:ph idx="1"/>
          </p:nvPr>
        </p:nvSpPr>
        <p:spPr>
          <a:xfrm>
            <a:off x="432000" y="2152239"/>
            <a:ext cx="10255878" cy="3456000"/>
          </a:xfrm>
        </p:spPr>
        <p:txBody>
          <a:bodyPr/>
          <a:lstStyle/>
          <a:p>
            <a:pPr marL="342900" indent="-342900">
              <a:buFont typeface="Arial" panose="020B0604020202020204" pitchFamily="34" charset="0"/>
              <a:buChar char="•"/>
            </a:pPr>
            <a:r>
              <a:rPr lang="en-GB" sz="2400" dirty="0"/>
              <a:t>Almost everybody can have the flu vaccine, but people should not be vaccinated if they have ever had a serious allergy to the vaccine, or any of its ingredients</a:t>
            </a:r>
          </a:p>
          <a:p>
            <a:endParaRPr lang="en-GB" sz="2400" dirty="0"/>
          </a:p>
          <a:p>
            <a:pPr marL="342900" indent="-342900">
              <a:buFont typeface="Arial" panose="020B0604020202020204" pitchFamily="34" charset="0"/>
              <a:buChar char="•"/>
            </a:pPr>
            <a:r>
              <a:rPr lang="en-GB" sz="2400" dirty="0"/>
              <a:t>Most people who are allergic to eggs can have the flu vaccination. They should discuss it with a healthcare professional</a:t>
            </a:r>
          </a:p>
          <a:p>
            <a:endParaRPr lang="en-GB" dirty="0"/>
          </a:p>
        </p:txBody>
      </p:sp>
      <p:sp>
        <p:nvSpPr>
          <p:cNvPr id="4" name="Title 3">
            <a:extLst>
              <a:ext uri="{FF2B5EF4-FFF2-40B4-BE49-F238E27FC236}">
                <a16:creationId xmlns:a16="http://schemas.microsoft.com/office/drawing/2014/main" id="{1C51E626-5F3F-D760-6E4B-68B534E0663F}"/>
              </a:ext>
            </a:extLst>
          </p:cNvPr>
          <p:cNvSpPr>
            <a:spLocks noGrp="1"/>
          </p:cNvSpPr>
          <p:nvPr>
            <p:ph type="title"/>
          </p:nvPr>
        </p:nvSpPr>
        <p:spPr/>
        <p:txBody>
          <a:bodyPr/>
          <a:lstStyle/>
          <a:p>
            <a:r>
              <a:rPr lang="en-GB"/>
              <a:t>Flu fact 4 - allergies</a:t>
            </a:r>
          </a:p>
        </p:txBody>
      </p:sp>
    </p:spTree>
    <p:extLst>
      <p:ext uri="{BB962C8B-B14F-4D97-AF65-F5344CB8AC3E}">
        <p14:creationId xmlns:p14="http://schemas.microsoft.com/office/powerpoint/2010/main" val="134407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88658A-B26E-F237-399B-C0C353CF5D38}"/>
              </a:ext>
            </a:extLst>
          </p:cNvPr>
          <p:cNvSpPr>
            <a:spLocks noGrp="1"/>
          </p:cNvSpPr>
          <p:nvPr>
            <p:ph idx="1"/>
          </p:nvPr>
        </p:nvSpPr>
        <p:spPr>
          <a:xfrm>
            <a:off x="432000" y="2329479"/>
            <a:ext cx="11088000" cy="3456000"/>
          </a:xfrm>
        </p:spPr>
        <p:txBody>
          <a:bodyPr/>
          <a:lstStyle/>
          <a:p>
            <a:pPr marL="342900" indent="-342900">
              <a:buFont typeface="Arial" panose="020B0604020202020204" pitchFamily="34" charset="0"/>
              <a:buChar char="•"/>
            </a:pPr>
            <a:r>
              <a:rPr lang="en-GB" sz="2400" dirty="0"/>
              <a:t>The flu vaccines used in the national NHS programme have a good safety record</a:t>
            </a:r>
          </a:p>
          <a:p>
            <a:endParaRPr lang="en-GB" sz="2400" dirty="0"/>
          </a:p>
          <a:p>
            <a:pPr marL="342900" indent="-342900">
              <a:buFont typeface="Arial" panose="020B0604020202020204" pitchFamily="34" charset="0"/>
              <a:buChar char="•"/>
            </a:pPr>
            <a:r>
              <a:rPr lang="en-GB" sz="2400" dirty="0"/>
              <a:t>The vaccines are thoroughly tested</a:t>
            </a:r>
          </a:p>
          <a:p>
            <a:endParaRPr lang="en-GB" sz="2400" dirty="0"/>
          </a:p>
          <a:p>
            <a:pPr marL="342900" indent="-342900">
              <a:buFont typeface="Arial" panose="020B0604020202020204" pitchFamily="34" charset="0"/>
              <a:buChar char="•"/>
            </a:pPr>
            <a:r>
              <a:rPr lang="en-GB" sz="2400" dirty="0"/>
              <a:t>Millions of doses are given every year</a:t>
            </a:r>
          </a:p>
          <a:p>
            <a:endParaRPr lang="en-GB" dirty="0"/>
          </a:p>
        </p:txBody>
      </p:sp>
      <p:sp>
        <p:nvSpPr>
          <p:cNvPr id="4" name="Title 3">
            <a:extLst>
              <a:ext uri="{FF2B5EF4-FFF2-40B4-BE49-F238E27FC236}">
                <a16:creationId xmlns:a16="http://schemas.microsoft.com/office/drawing/2014/main" id="{3AD983AC-26E4-A256-9559-91213F8B9A36}"/>
              </a:ext>
            </a:extLst>
          </p:cNvPr>
          <p:cNvSpPr>
            <a:spLocks noGrp="1"/>
          </p:cNvSpPr>
          <p:nvPr>
            <p:ph type="title"/>
          </p:nvPr>
        </p:nvSpPr>
        <p:spPr/>
        <p:txBody>
          <a:bodyPr>
            <a:normAutofit/>
          </a:bodyPr>
          <a:lstStyle/>
          <a:p>
            <a:r>
              <a:rPr lang="en-GB" dirty="0"/>
              <a:t>Flu fact 5 – protection</a:t>
            </a:r>
            <a:endParaRPr lang="en-GB" dirty="0">
              <a:highlight>
                <a:srgbClr val="FFFF00"/>
              </a:highlight>
            </a:endParaRPr>
          </a:p>
        </p:txBody>
      </p:sp>
      <p:pic>
        <p:nvPicPr>
          <p:cNvPr id="6" name="Graphic 5" descr="Umbrella with solid fill">
            <a:extLst>
              <a:ext uri="{FF2B5EF4-FFF2-40B4-BE49-F238E27FC236}">
                <a16:creationId xmlns:a16="http://schemas.microsoft.com/office/drawing/2014/main" id="{C1D5DE33-0106-B891-FD7D-F033B5EAA8D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251371" y="2917372"/>
            <a:ext cx="2852056" cy="2852056"/>
          </a:xfrm>
          <a:prstGeom prst="rect">
            <a:avLst/>
          </a:prstGeom>
        </p:spPr>
      </p:pic>
    </p:spTree>
    <p:extLst>
      <p:ext uri="{BB962C8B-B14F-4D97-AF65-F5344CB8AC3E}">
        <p14:creationId xmlns:p14="http://schemas.microsoft.com/office/powerpoint/2010/main" val="3380932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6017C1E-1A2D-471B-E4B7-D6EF205C68B0}"/>
              </a:ext>
            </a:extLst>
          </p:cNvPr>
          <p:cNvSpPr>
            <a:spLocks noGrp="1"/>
          </p:cNvSpPr>
          <p:nvPr>
            <p:ph idx="1"/>
          </p:nvPr>
        </p:nvSpPr>
        <p:spPr>
          <a:xfrm>
            <a:off x="432000" y="2000474"/>
            <a:ext cx="11088000" cy="3456000"/>
          </a:xfrm>
        </p:spPr>
        <p:txBody>
          <a:bodyPr/>
          <a:lstStyle/>
          <a:p>
            <a:pPr marL="342900" indent="-342900">
              <a:buFont typeface="Arial" panose="020B0604020202020204" pitchFamily="34" charset="0"/>
              <a:buChar char="•"/>
            </a:pPr>
            <a:r>
              <a:rPr lang="en-GB" dirty="0"/>
              <a:t>The children’s nasal spray contains gelatine that comes from pork as one of its additives as it was found to be the most effective stabiliser</a:t>
            </a:r>
          </a:p>
          <a:p>
            <a:pPr marL="342900" indent="-342900">
              <a:buFont typeface="Arial" panose="020B0604020202020204" pitchFamily="34" charset="0"/>
              <a:buChar char="•"/>
            </a:pPr>
            <a:r>
              <a:rPr lang="en-GB" dirty="0"/>
              <a:t>The nasal spray is the most effective vaccine for children</a:t>
            </a:r>
          </a:p>
          <a:p>
            <a:pPr marL="342900" indent="-342900">
              <a:buFont typeface="Arial" panose="020B0604020202020204" pitchFamily="34" charset="0"/>
              <a:buChar char="•"/>
            </a:pPr>
            <a:r>
              <a:rPr lang="en-GB" dirty="0"/>
              <a:t>Some people may decline the nasal spray vaccine due to the porcine gelatine content</a:t>
            </a:r>
          </a:p>
          <a:p>
            <a:pPr marL="342900" indent="-342900">
              <a:buFont typeface="Arial" panose="020B0604020202020204" pitchFamily="34" charset="0"/>
              <a:buChar char="•"/>
            </a:pPr>
            <a:r>
              <a:rPr lang="en-GB" dirty="0"/>
              <a:t>Children should have the injectable vaccine as an alternative if they decline the nasal spray due to the porcine gelatine content</a:t>
            </a:r>
          </a:p>
          <a:p>
            <a:pPr marL="342900" indent="-342900">
              <a:buFont typeface="Arial" panose="020B0604020202020204" pitchFamily="34" charset="0"/>
              <a:buChar char="•"/>
            </a:pPr>
            <a:r>
              <a:rPr lang="en-GB" dirty="0">
                <a:hlinkClick r:id="rId2"/>
              </a:rPr>
              <a:t>https://www.gov.uk/government/publications/childrens-flu-vaccination-programme-nasal-flu-vaccine-and-porcine-gelatine</a:t>
            </a:r>
            <a:endParaRPr lang="en-GB" dirty="0"/>
          </a:p>
          <a:p>
            <a:endParaRPr lang="en-GB" dirty="0"/>
          </a:p>
          <a:p>
            <a:endParaRPr lang="en-GB" dirty="0"/>
          </a:p>
        </p:txBody>
      </p:sp>
      <p:sp>
        <p:nvSpPr>
          <p:cNvPr id="4" name="Title 3">
            <a:extLst>
              <a:ext uri="{FF2B5EF4-FFF2-40B4-BE49-F238E27FC236}">
                <a16:creationId xmlns:a16="http://schemas.microsoft.com/office/drawing/2014/main" id="{2721E1C2-E0FC-A742-2D1F-676BA408E4A6}"/>
              </a:ext>
            </a:extLst>
          </p:cNvPr>
          <p:cNvSpPr>
            <a:spLocks noGrp="1"/>
          </p:cNvSpPr>
          <p:nvPr>
            <p:ph type="title"/>
          </p:nvPr>
        </p:nvSpPr>
        <p:spPr/>
        <p:txBody>
          <a:bodyPr/>
          <a:lstStyle/>
          <a:p>
            <a:r>
              <a:rPr lang="en-GB" dirty="0"/>
              <a:t>Flu fact 6 – porcine gelatine</a:t>
            </a:r>
          </a:p>
        </p:txBody>
      </p:sp>
    </p:spTree>
    <p:extLst>
      <p:ext uri="{BB962C8B-B14F-4D97-AF65-F5344CB8AC3E}">
        <p14:creationId xmlns:p14="http://schemas.microsoft.com/office/powerpoint/2010/main" val="2167490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E163A8E-7B44-97AA-562C-4C06526001E5}"/>
              </a:ext>
            </a:extLst>
          </p:cNvPr>
          <p:cNvSpPr>
            <a:spLocks noGrp="1"/>
          </p:cNvSpPr>
          <p:nvPr>
            <p:ph idx="1"/>
          </p:nvPr>
        </p:nvSpPr>
        <p:spPr>
          <a:xfrm>
            <a:off x="432000" y="2057624"/>
            <a:ext cx="8347565" cy="3456000"/>
          </a:xfrm>
        </p:spPr>
        <p:txBody>
          <a:bodyPr/>
          <a:lstStyle/>
          <a:p>
            <a:pPr marL="342900" indent="-342900">
              <a:buFont typeface="Arial" panose="020B0604020202020204" pitchFamily="34" charset="0"/>
              <a:buChar char="•"/>
            </a:pPr>
            <a:r>
              <a:rPr lang="en-GB" dirty="0"/>
              <a:t>GP practice/PCNs</a:t>
            </a:r>
          </a:p>
          <a:p>
            <a:pPr marL="342900" indent="-342900">
              <a:buFont typeface="Arial" panose="020B0604020202020204" pitchFamily="34" charset="0"/>
              <a:buChar char="•"/>
            </a:pPr>
            <a:r>
              <a:rPr lang="en-GB" dirty="0"/>
              <a:t>Community pharmacies</a:t>
            </a:r>
          </a:p>
          <a:p>
            <a:pPr marL="342900" indent="-342900">
              <a:buFont typeface="Arial" panose="020B0604020202020204" pitchFamily="34" charset="0"/>
              <a:buChar char="•"/>
            </a:pPr>
            <a:r>
              <a:rPr lang="en-GB" dirty="0"/>
              <a:t>School vaccination teams</a:t>
            </a:r>
          </a:p>
          <a:p>
            <a:pPr marL="342900" indent="-342900">
              <a:buFont typeface="Arial" panose="020B0604020202020204" pitchFamily="34" charset="0"/>
              <a:buChar char="•"/>
            </a:pPr>
            <a:r>
              <a:rPr lang="en-GB" dirty="0"/>
              <a:t>Midwives </a:t>
            </a:r>
          </a:p>
          <a:p>
            <a:pPr marL="342900" indent="-342900">
              <a:buFont typeface="Arial" panose="020B0604020202020204" pitchFamily="34" charset="0"/>
              <a:buChar char="•"/>
            </a:pPr>
            <a:r>
              <a:rPr lang="en-GB" dirty="0"/>
              <a:t>Employers</a:t>
            </a:r>
          </a:p>
          <a:p>
            <a:pPr marL="342900" indent="-342900">
              <a:buFont typeface="Arial" panose="020B0604020202020204" pitchFamily="34" charset="0"/>
              <a:buChar char="•"/>
            </a:pPr>
            <a:r>
              <a:rPr lang="en-GB" dirty="0"/>
              <a:t>Outreach services e.g. Substance misuse treatment services and HIV sexual health services</a:t>
            </a:r>
          </a:p>
          <a:p>
            <a:endParaRPr lang="en-GB" dirty="0"/>
          </a:p>
        </p:txBody>
      </p:sp>
      <p:sp>
        <p:nvSpPr>
          <p:cNvPr id="4" name="Title 3">
            <a:extLst>
              <a:ext uri="{FF2B5EF4-FFF2-40B4-BE49-F238E27FC236}">
                <a16:creationId xmlns:a16="http://schemas.microsoft.com/office/drawing/2014/main" id="{AC022694-95DF-2A67-0A55-BD7409B5918E}"/>
              </a:ext>
            </a:extLst>
          </p:cNvPr>
          <p:cNvSpPr>
            <a:spLocks noGrp="1"/>
          </p:cNvSpPr>
          <p:nvPr>
            <p:ph type="title"/>
          </p:nvPr>
        </p:nvSpPr>
        <p:spPr/>
        <p:txBody>
          <a:bodyPr/>
          <a:lstStyle/>
          <a:p>
            <a:r>
              <a:rPr lang="en-GB"/>
              <a:t>How to </a:t>
            </a:r>
            <a:r>
              <a:rPr lang="en-GB" dirty="0"/>
              <a:t>get the </a:t>
            </a:r>
            <a:r>
              <a:rPr lang="en-GB"/>
              <a:t>flu vaccination</a:t>
            </a:r>
            <a:endParaRPr lang="en-GB" dirty="0"/>
          </a:p>
        </p:txBody>
      </p:sp>
      <p:pic>
        <p:nvPicPr>
          <p:cNvPr id="5" name="Graphic 4" descr="Signpost">
            <a:extLst>
              <a:ext uri="{FF2B5EF4-FFF2-40B4-BE49-F238E27FC236}">
                <a16:creationId xmlns:a16="http://schemas.microsoft.com/office/drawing/2014/main" id="{B400ACC1-8C6F-0778-FAC2-D330A93886C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028850" y="1866051"/>
            <a:ext cx="2679445" cy="2679445"/>
          </a:xfrm>
          <a:prstGeom prst="rect">
            <a:avLst/>
          </a:prstGeom>
        </p:spPr>
      </p:pic>
    </p:spTree>
    <p:extLst>
      <p:ext uri="{BB962C8B-B14F-4D97-AF65-F5344CB8AC3E}">
        <p14:creationId xmlns:p14="http://schemas.microsoft.com/office/powerpoint/2010/main" val="3856773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14C620-DA00-2FEA-FA66-AFA04E314655}"/>
              </a:ext>
            </a:extLst>
          </p:cNvPr>
          <p:cNvSpPr>
            <a:spLocks noGrp="1"/>
          </p:cNvSpPr>
          <p:nvPr>
            <p:ph idx="1"/>
          </p:nvPr>
        </p:nvSpPr>
        <p:spPr>
          <a:xfrm>
            <a:off x="552000" y="1989679"/>
            <a:ext cx="7179760" cy="3456000"/>
          </a:xfrm>
        </p:spPr>
        <p:txBody>
          <a:bodyPr>
            <a:normAutofit lnSpcReduction="10000"/>
          </a:bodyPr>
          <a:lstStyle/>
          <a:p>
            <a:pPr marL="342900" indent="-342900">
              <a:buFont typeface="Arial" panose="020B0604020202020204" pitchFamily="34" charset="0"/>
              <a:buChar char="•"/>
            </a:pPr>
            <a:r>
              <a:rPr lang="en-GB" sz="2400"/>
              <a:t>Promote the flu vaccine</a:t>
            </a:r>
          </a:p>
          <a:p>
            <a:pPr marL="342900" indent="-342900">
              <a:buFont typeface="Arial" panose="020B0604020202020204" pitchFamily="34" charset="0"/>
              <a:buChar char="•"/>
            </a:pPr>
            <a:r>
              <a:rPr lang="en-GB" sz="2400"/>
              <a:t>Talk to people about flu vaccinations</a:t>
            </a:r>
          </a:p>
          <a:p>
            <a:pPr marL="342900" indent="-342900">
              <a:buFont typeface="Arial" panose="020B0604020202020204" pitchFamily="34" charset="0"/>
              <a:buChar char="•"/>
            </a:pPr>
            <a:r>
              <a:rPr lang="en-GB" sz="2400"/>
              <a:t>Provide accurate facts about flu and flu vaccinations</a:t>
            </a:r>
          </a:p>
          <a:p>
            <a:pPr marL="342900" indent="-342900">
              <a:buFont typeface="Arial" panose="020B0604020202020204" pitchFamily="34" charset="0"/>
              <a:buChar char="•"/>
            </a:pPr>
            <a:r>
              <a:rPr lang="en-GB" sz="2400"/>
              <a:t>Tell people where to get the flu vaccine</a:t>
            </a:r>
          </a:p>
          <a:p>
            <a:pPr marL="342900" indent="-342900">
              <a:buFont typeface="Arial" panose="020B0604020202020204" pitchFamily="34" charset="0"/>
              <a:buChar char="•"/>
            </a:pPr>
            <a:r>
              <a:rPr lang="en-GB" sz="2400"/>
              <a:t>Have the flu vaccination if you are eligible</a:t>
            </a:r>
          </a:p>
          <a:p>
            <a:pPr marL="342900" indent="-342900">
              <a:buFont typeface="Arial" panose="020B0604020202020204" pitchFamily="34" charset="0"/>
              <a:buChar char="•"/>
            </a:pPr>
            <a:r>
              <a:rPr lang="en-GB" sz="2400"/>
              <a:t>Wash your hands regularly</a:t>
            </a:r>
          </a:p>
          <a:p>
            <a:pPr marL="342900" indent="-342900">
              <a:buFont typeface="Arial" panose="020B0604020202020204" pitchFamily="34" charset="0"/>
              <a:buChar char="•"/>
            </a:pPr>
            <a:r>
              <a:rPr lang="en-GB" sz="2400"/>
              <a:t>Catch it. Bin it. Kill it.</a:t>
            </a:r>
          </a:p>
          <a:p>
            <a:endParaRPr lang="en-GB"/>
          </a:p>
        </p:txBody>
      </p:sp>
      <p:sp>
        <p:nvSpPr>
          <p:cNvPr id="4" name="Title 3">
            <a:extLst>
              <a:ext uri="{FF2B5EF4-FFF2-40B4-BE49-F238E27FC236}">
                <a16:creationId xmlns:a16="http://schemas.microsoft.com/office/drawing/2014/main" id="{9E7C8FD1-1F62-F856-DB81-8478F45AD99A}"/>
              </a:ext>
            </a:extLst>
          </p:cNvPr>
          <p:cNvSpPr>
            <a:spLocks noGrp="1"/>
          </p:cNvSpPr>
          <p:nvPr>
            <p:ph type="title"/>
          </p:nvPr>
        </p:nvSpPr>
        <p:spPr/>
        <p:txBody>
          <a:bodyPr/>
          <a:lstStyle/>
          <a:p>
            <a:r>
              <a:rPr lang="en-GB"/>
              <a:t>How you can help</a:t>
            </a:r>
          </a:p>
        </p:txBody>
      </p:sp>
      <p:pic>
        <p:nvPicPr>
          <p:cNvPr id="5" name="Graphic 1" descr="Marketing">
            <a:extLst>
              <a:ext uri="{FF2B5EF4-FFF2-40B4-BE49-F238E27FC236}">
                <a16:creationId xmlns:a16="http://schemas.microsoft.com/office/drawing/2014/main" id="{23AFC21F-4BAE-E26E-0F4F-A7ADDC9E1CC4}"/>
              </a:ext>
            </a:extLst>
          </p:cNvPr>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46720" y="2072640"/>
            <a:ext cx="3027513" cy="2966720"/>
          </a:xfrm>
          <a:prstGeom prst="rect">
            <a:avLst/>
          </a:prstGeom>
        </p:spPr>
      </p:pic>
    </p:spTree>
    <p:extLst>
      <p:ext uri="{BB962C8B-B14F-4D97-AF65-F5344CB8AC3E}">
        <p14:creationId xmlns:p14="http://schemas.microsoft.com/office/powerpoint/2010/main" val="3904961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B522BA-050C-A260-E3F5-51ACB884241B}"/>
              </a:ext>
            </a:extLst>
          </p:cNvPr>
          <p:cNvSpPr>
            <a:spLocks noGrp="1"/>
          </p:cNvSpPr>
          <p:nvPr>
            <p:ph idx="1"/>
          </p:nvPr>
        </p:nvSpPr>
        <p:spPr>
          <a:xfrm>
            <a:off x="432000" y="2467199"/>
            <a:ext cx="11088000" cy="3456000"/>
          </a:xfrm>
          <a:solidFill>
            <a:srgbClr val="F6F8F8"/>
          </a:solidFill>
        </p:spPr>
        <p:txBody>
          <a:bodyPr/>
          <a:lstStyle/>
          <a:p>
            <a:r>
              <a:rPr lang="en-GB" dirty="0"/>
              <a:t>Health Publications – leaflets and posters</a:t>
            </a:r>
          </a:p>
          <a:p>
            <a:r>
              <a:rPr lang="en-GB" dirty="0">
                <a:hlinkClick r:id="rId2"/>
              </a:rPr>
              <a:t>www.healthpublications.gov.uk</a:t>
            </a:r>
            <a:endParaRPr lang="en-GB" dirty="0"/>
          </a:p>
          <a:p>
            <a:endParaRPr lang="en-GB" dirty="0"/>
          </a:p>
          <a:p>
            <a:r>
              <a:rPr lang="en-GB" dirty="0"/>
              <a:t>Campaign Resource Centre – leaflets, posters and social media resources</a:t>
            </a:r>
          </a:p>
          <a:p>
            <a:r>
              <a:rPr lang="en-GB" dirty="0">
                <a:hlinkClick r:id="rId3"/>
              </a:rPr>
              <a:t>https://campaignresources.phe.gov.uk/resources/</a:t>
            </a:r>
            <a:endParaRPr lang="en-GB" dirty="0"/>
          </a:p>
          <a:p>
            <a:endParaRPr lang="en-GB" dirty="0"/>
          </a:p>
          <a:p>
            <a:endParaRPr lang="en-GB" dirty="0"/>
          </a:p>
        </p:txBody>
      </p:sp>
      <p:sp>
        <p:nvSpPr>
          <p:cNvPr id="4" name="Title 3">
            <a:extLst>
              <a:ext uri="{FF2B5EF4-FFF2-40B4-BE49-F238E27FC236}">
                <a16:creationId xmlns:a16="http://schemas.microsoft.com/office/drawing/2014/main" id="{8E0BE03F-45AD-5FAE-1618-E7A9501345AE}"/>
              </a:ext>
            </a:extLst>
          </p:cNvPr>
          <p:cNvSpPr>
            <a:spLocks noGrp="1"/>
          </p:cNvSpPr>
          <p:nvPr>
            <p:ph type="title"/>
          </p:nvPr>
        </p:nvSpPr>
        <p:spPr/>
        <p:txBody>
          <a:bodyPr/>
          <a:lstStyle/>
          <a:p>
            <a:r>
              <a:rPr lang="en-GB" dirty="0"/>
              <a:t>Resources information</a:t>
            </a:r>
          </a:p>
        </p:txBody>
      </p:sp>
    </p:spTree>
    <p:extLst>
      <p:ext uri="{BB962C8B-B14F-4D97-AF65-F5344CB8AC3E}">
        <p14:creationId xmlns:p14="http://schemas.microsoft.com/office/powerpoint/2010/main" val="3971143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B56E7-901A-E911-055C-25A84B999CE5}"/>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GB"/>
              <a:t>End slide</a:t>
            </a:r>
          </a:p>
        </p:txBody>
      </p:sp>
    </p:spTree>
    <p:extLst>
      <p:ext uri="{BB962C8B-B14F-4D97-AF65-F5344CB8AC3E}">
        <p14:creationId xmlns:p14="http://schemas.microsoft.com/office/powerpoint/2010/main" val="364682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D405645-9586-32AF-B583-69CB2C3970F7}"/>
              </a:ext>
            </a:extLst>
          </p:cNvPr>
          <p:cNvSpPr>
            <a:spLocks noGrp="1"/>
          </p:cNvSpPr>
          <p:nvPr>
            <p:ph idx="1"/>
          </p:nvPr>
        </p:nvSpPr>
        <p:spPr>
          <a:xfrm>
            <a:off x="505479" y="1571848"/>
            <a:ext cx="6491314" cy="4314601"/>
          </a:xfrm>
        </p:spPr>
        <p:txBody>
          <a:bodyPr>
            <a:normAutofit fontScale="85000" lnSpcReduction="10000"/>
          </a:bodyPr>
          <a:lstStyle/>
          <a:p>
            <a:pPr marL="342900" indent="-342900">
              <a:buFont typeface="Arial" panose="020B0604020202020204" pitchFamily="34" charset="0"/>
              <a:buChar char="•"/>
            </a:pPr>
            <a:r>
              <a:rPr lang="en-GB" dirty="0"/>
              <a:t>People sometimes think flu is a bad cold, but having flu can often be much worse than a cold and you may need to take time off work and stay in bed for a few days</a:t>
            </a:r>
          </a:p>
          <a:p>
            <a:pPr marL="342900" indent="-342900">
              <a:buFont typeface="Arial" panose="020B0604020202020204" pitchFamily="34" charset="0"/>
              <a:buChar char="•"/>
            </a:pPr>
            <a:r>
              <a:rPr lang="en-GB" dirty="0"/>
              <a:t>Common symptoms include: </a:t>
            </a:r>
          </a:p>
          <a:p>
            <a:pPr marL="1028700" lvl="1" indent="-342900"/>
            <a:r>
              <a:rPr lang="en-GB" dirty="0"/>
              <a:t>sudden onset of fever, chills, headache, muscle and joint pain and extreme fatigue</a:t>
            </a:r>
          </a:p>
          <a:p>
            <a:pPr marL="1028700" lvl="1" indent="-342900"/>
            <a:r>
              <a:rPr lang="en-GB" dirty="0"/>
              <a:t>dry cough, sore throat and stuffy nose</a:t>
            </a:r>
          </a:p>
          <a:p>
            <a:pPr marL="1028700" lvl="1" indent="-342900"/>
            <a:r>
              <a:rPr lang="en-GB" dirty="0"/>
              <a:t>in young children, symptoms such as diarrhoea and vomiting may be seen</a:t>
            </a:r>
          </a:p>
          <a:p>
            <a:endParaRPr lang="en-GB" dirty="0"/>
          </a:p>
          <a:p>
            <a:pPr marL="342900" indent="-342900">
              <a:buFont typeface="Arial" panose="020B0604020202020204" pitchFamily="34" charset="0"/>
              <a:buChar char="•"/>
            </a:pPr>
            <a:r>
              <a:rPr lang="en-GB" dirty="0"/>
              <a:t>Some people are more vulnerable to the flu virus. </a:t>
            </a:r>
            <a:r>
              <a:rPr lang="en-GB" b="1" dirty="0"/>
              <a:t>For them, it can increase the risk of developing more serious illnesses such as bronchitis and pneumonia or can make existing conditions worse</a:t>
            </a:r>
            <a:r>
              <a:rPr lang="en-GB" dirty="0"/>
              <a:t>. In the worst cases, flu can result in a stay in hospital, or even death</a:t>
            </a:r>
          </a:p>
          <a:p>
            <a:endParaRPr lang="en-GB" dirty="0"/>
          </a:p>
        </p:txBody>
      </p:sp>
      <p:sp>
        <p:nvSpPr>
          <p:cNvPr id="4" name="Title 3">
            <a:extLst>
              <a:ext uri="{FF2B5EF4-FFF2-40B4-BE49-F238E27FC236}">
                <a16:creationId xmlns:a16="http://schemas.microsoft.com/office/drawing/2014/main" id="{D6A03329-35E4-A7D8-AE60-2E43F41B317F}"/>
              </a:ext>
            </a:extLst>
          </p:cNvPr>
          <p:cNvSpPr>
            <a:spLocks noGrp="1"/>
          </p:cNvSpPr>
          <p:nvPr>
            <p:ph type="title"/>
          </p:nvPr>
        </p:nvSpPr>
        <p:spPr/>
        <p:txBody>
          <a:bodyPr/>
          <a:lstStyle/>
          <a:p>
            <a:r>
              <a:rPr lang="en-GB" dirty="0"/>
              <a:t>Symptoms of Flu</a:t>
            </a:r>
          </a:p>
        </p:txBody>
      </p:sp>
      <p:pic>
        <p:nvPicPr>
          <p:cNvPr id="8" name="Graphic 7" descr="Sleep with solid fill">
            <a:extLst>
              <a:ext uri="{FF2B5EF4-FFF2-40B4-BE49-F238E27FC236}">
                <a16:creationId xmlns:a16="http://schemas.microsoft.com/office/drawing/2014/main" id="{460C9C2A-760B-1F9E-BC3F-9363353AD41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563703" y="2661919"/>
            <a:ext cx="3541177" cy="3224529"/>
          </a:xfrm>
          <a:prstGeom prst="rect">
            <a:avLst/>
          </a:prstGeom>
        </p:spPr>
      </p:pic>
    </p:spTree>
    <p:extLst>
      <p:ext uri="{BB962C8B-B14F-4D97-AF65-F5344CB8AC3E}">
        <p14:creationId xmlns:p14="http://schemas.microsoft.com/office/powerpoint/2010/main" val="1730595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0A51224-5AE6-A22E-4070-838C37F57F76}"/>
              </a:ext>
            </a:extLst>
          </p:cNvPr>
          <p:cNvPicPr>
            <a:picLocks noGrp="1" noChangeAspect="1"/>
          </p:cNvPicPr>
          <p:nvPr>
            <p:ph idx="1"/>
          </p:nvPr>
        </p:nvPicPr>
        <p:blipFill>
          <a:blip r:embed="rId2"/>
          <a:stretch>
            <a:fillRect/>
          </a:stretch>
        </p:blipFill>
        <p:spPr>
          <a:xfrm>
            <a:off x="3637280" y="153013"/>
            <a:ext cx="4354814" cy="6158618"/>
          </a:xfrm>
          <a:prstGeom prst="rect">
            <a:avLst/>
          </a:prstGeom>
        </p:spPr>
      </p:pic>
    </p:spTree>
    <p:extLst>
      <p:ext uri="{BB962C8B-B14F-4D97-AF65-F5344CB8AC3E}">
        <p14:creationId xmlns:p14="http://schemas.microsoft.com/office/powerpoint/2010/main" val="1159477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5F8E14-A522-D4B0-62A5-751D80FC36FB}"/>
              </a:ext>
            </a:extLst>
          </p:cNvPr>
          <p:cNvSpPr>
            <a:spLocks noGrp="1"/>
          </p:cNvSpPr>
          <p:nvPr>
            <p:ph idx="1"/>
          </p:nvPr>
        </p:nvSpPr>
        <p:spPr>
          <a:xfrm>
            <a:off x="432000" y="2009999"/>
            <a:ext cx="9311440" cy="3456000"/>
          </a:xfrm>
        </p:spPr>
        <p:txBody>
          <a:bodyPr/>
          <a:lstStyle/>
          <a:p>
            <a:r>
              <a:rPr lang="en-GB" dirty="0"/>
              <a:t>Anyone can catch flu, but it can affect some more than others and risk serious illness or death in:</a:t>
            </a:r>
          </a:p>
          <a:p>
            <a:pPr marL="1028700" lvl="1" indent="-342900"/>
            <a:r>
              <a:rPr lang="en-GB" dirty="0"/>
              <a:t>newborn babies</a:t>
            </a:r>
          </a:p>
          <a:p>
            <a:pPr marL="1028700" lvl="1" indent="-342900"/>
            <a:r>
              <a:rPr lang="en-GB" dirty="0"/>
              <a:t>elderly people</a:t>
            </a:r>
          </a:p>
          <a:p>
            <a:pPr marL="1028700" lvl="1" indent="-342900"/>
            <a:r>
              <a:rPr lang="en-GB" dirty="0"/>
              <a:t>pregnant women</a:t>
            </a:r>
          </a:p>
          <a:p>
            <a:pPr marL="1028700" lvl="1" indent="-342900"/>
            <a:r>
              <a:rPr lang="en-GB" dirty="0"/>
              <a:t>people with underlying diseases/health problems</a:t>
            </a:r>
          </a:p>
          <a:p>
            <a:pPr marL="1028700" lvl="1" indent="-342900"/>
            <a:r>
              <a:rPr lang="en-GB" dirty="0"/>
              <a:t>people with impaired immunity</a:t>
            </a:r>
          </a:p>
          <a:p>
            <a:endParaRPr lang="en-GB" dirty="0"/>
          </a:p>
        </p:txBody>
      </p:sp>
      <p:sp>
        <p:nvSpPr>
          <p:cNvPr id="4" name="Title 3">
            <a:extLst>
              <a:ext uri="{FF2B5EF4-FFF2-40B4-BE49-F238E27FC236}">
                <a16:creationId xmlns:a16="http://schemas.microsoft.com/office/drawing/2014/main" id="{643F1F3D-F149-D696-C0F5-D63706842F11}"/>
              </a:ext>
            </a:extLst>
          </p:cNvPr>
          <p:cNvSpPr>
            <a:spLocks noGrp="1"/>
          </p:cNvSpPr>
          <p:nvPr>
            <p:ph type="title"/>
          </p:nvPr>
        </p:nvSpPr>
        <p:spPr/>
        <p:txBody>
          <a:bodyPr/>
          <a:lstStyle/>
          <a:p>
            <a:r>
              <a:rPr lang="en-GB"/>
              <a:t>Who is affected?</a:t>
            </a:r>
          </a:p>
        </p:txBody>
      </p:sp>
      <p:pic>
        <p:nvPicPr>
          <p:cNvPr id="6" name="Picture 5">
            <a:extLst>
              <a:ext uri="{FF2B5EF4-FFF2-40B4-BE49-F238E27FC236}">
                <a16:creationId xmlns:a16="http://schemas.microsoft.com/office/drawing/2014/main" id="{1E1F333C-0FE0-BFAB-FB67-4B730784B2BC}"/>
              </a:ext>
            </a:extLst>
          </p:cNvPr>
          <p:cNvPicPr>
            <a:picLocks noChangeAspect="1"/>
          </p:cNvPicPr>
          <p:nvPr/>
        </p:nvPicPr>
        <p:blipFill>
          <a:blip r:embed="rId2"/>
          <a:stretch>
            <a:fillRect/>
          </a:stretch>
        </p:blipFill>
        <p:spPr>
          <a:xfrm>
            <a:off x="7895522" y="2830862"/>
            <a:ext cx="3695835" cy="3183858"/>
          </a:xfrm>
          <a:prstGeom prst="rect">
            <a:avLst/>
          </a:prstGeom>
          <a:noFill/>
          <a:ln>
            <a:noFill/>
          </a:ln>
        </p:spPr>
      </p:pic>
    </p:spTree>
    <p:extLst>
      <p:ext uri="{BB962C8B-B14F-4D97-AF65-F5344CB8AC3E}">
        <p14:creationId xmlns:p14="http://schemas.microsoft.com/office/powerpoint/2010/main" val="3518007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04EBFCC-D364-4A62-4721-CB514FB3F41B}"/>
              </a:ext>
            </a:extLst>
          </p:cNvPr>
          <p:cNvSpPr>
            <a:spLocks noGrp="1"/>
          </p:cNvSpPr>
          <p:nvPr>
            <p:ph idx="1"/>
          </p:nvPr>
        </p:nvSpPr>
        <p:spPr>
          <a:xfrm>
            <a:off x="432000" y="2009999"/>
            <a:ext cx="11088000" cy="2064161"/>
          </a:xfrm>
        </p:spPr>
        <p:txBody>
          <a:bodyPr>
            <a:normAutofit fontScale="92500" lnSpcReduction="10000"/>
          </a:bodyPr>
          <a:lstStyle/>
          <a:p>
            <a:pPr marL="342900" indent="-342900">
              <a:buFont typeface="Arial" panose="020B0604020202020204" pitchFamily="34" charset="0"/>
              <a:buChar char="•"/>
            </a:pPr>
            <a:r>
              <a:rPr lang="en-GB" dirty="0"/>
              <a:t>Flu is passed from person to person by droplets created when someone with the infection sneezes or coughs </a:t>
            </a:r>
          </a:p>
          <a:p>
            <a:endParaRPr lang="en-GB" dirty="0"/>
          </a:p>
          <a:p>
            <a:pPr marL="342900" indent="-342900">
              <a:buFont typeface="Arial" panose="020B0604020202020204" pitchFamily="34" charset="0"/>
              <a:buChar char="•"/>
            </a:pPr>
            <a:r>
              <a:rPr lang="en-GB" dirty="0"/>
              <a:t>You can also catch it by touching a surface where the virus has been left</a:t>
            </a:r>
          </a:p>
          <a:p>
            <a:endParaRPr lang="en-GB" dirty="0"/>
          </a:p>
          <a:p>
            <a:pPr marL="342900" indent="-342900">
              <a:buFont typeface="Arial" panose="020B0604020202020204" pitchFamily="34" charset="0"/>
              <a:buChar char="•"/>
            </a:pPr>
            <a:r>
              <a:rPr lang="en-GB" dirty="0"/>
              <a:t>People with mild or no symptoms can still infect others</a:t>
            </a:r>
          </a:p>
          <a:p>
            <a:endParaRPr lang="en-GB" dirty="0"/>
          </a:p>
        </p:txBody>
      </p:sp>
      <p:sp>
        <p:nvSpPr>
          <p:cNvPr id="4" name="Title 3">
            <a:extLst>
              <a:ext uri="{FF2B5EF4-FFF2-40B4-BE49-F238E27FC236}">
                <a16:creationId xmlns:a16="http://schemas.microsoft.com/office/drawing/2014/main" id="{BCD22AF9-19B5-63C8-B76A-DB95727707ED}"/>
              </a:ext>
            </a:extLst>
          </p:cNvPr>
          <p:cNvSpPr>
            <a:spLocks noGrp="1"/>
          </p:cNvSpPr>
          <p:nvPr>
            <p:ph type="title"/>
          </p:nvPr>
        </p:nvSpPr>
        <p:spPr/>
        <p:txBody>
          <a:bodyPr/>
          <a:lstStyle/>
          <a:p>
            <a:r>
              <a:rPr lang="en-GB"/>
              <a:t>How do you get flu?</a:t>
            </a:r>
          </a:p>
        </p:txBody>
      </p:sp>
      <p:sp>
        <p:nvSpPr>
          <p:cNvPr id="5" name="Content Placeholder 1">
            <a:extLst>
              <a:ext uri="{FF2B5EF4-FFF2-40B4-BE49-F238E27FC236}">
                <a16:creationId xmlns:a16="http://schemas.microsoft.com/office/drawing/2014/main" id="{8F1F471F-C038-4E1B-C05A-E146EC91C2B6}"/>
              </a:ext>
            </a:extLst>
          </p:cNvPr>
          <p:cNvSpPr txBox="1">
            <a:spLocks/>
          </p:cNvSpPr>
          <p:nvPr/>
        </p:nvSpPr>
        <p:spPr>
          <a:xfrm>
            <a:off x="432000" y="3924959"/>
            <a:ext cx="6019600" cy="2064161"/>
          </a:xfrm>
          <a:prstGeom prst="rect">
            <a:avLst/>
          </a:prstGeom>
        </p:spPr>
        <p:txBody>
          <a:bodyPr vert="horz" lIns="0" tIns="0" rIns="0" bIns="0" rtlCol="0">
            <a:normAutofit/>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2200" b="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altLang="en-US" sz="2400" b="1" dirty="0">
                <a:cs typeface="Arial" charset="0"/>
              </a:rPr>
              <a:t>Flu spreads easily when people are gathered together indoors during the winter months</a:t>
            </a:r>
          </a:p>
          <a:p>
            <a:pPr marL="342900" indent="-342900">
              <a:buFont typeface="Arial" panose="020B0604020202020204" pitchFamily="34" charset="0"/>
              <a:buChar char="•"/>
            </a:pPr>
            <a:endParaRPr lang="en-GB" dirty="0"/>
          </a:p>
          <a:p>
            <a:endParaRPr lang="en-GB" dirty="0"/>
          </a:p>
        </p:txBody>
      </p:sp>
      <p:pic>
        <p:nvPicPr>
          <p:cNvPr id="11" name="Graphic 10" descr="Snow with solid fill">
            <a:extLst>
              <a:ext uri="{FF2B5EF4-FFF2-40B4-BE49-F238E27FC236}">
                <a16:creationId xmlns:a16="http://schemas.microsoft.com/office/drawing/2014/main" id="{C35A35F9-39A3-7ADC-5E6E-7267429039E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711440" y="3286760"/>
            <a:ext cx="3210560" cy="3210560"/>
          </a:xfrm>
          <a:prstGeom prst="rect">
            <a:avLst/>
          </a:prstGeom>
        </p:spPr>
      </p:pic>
    </p:spTree>
    <p:extLst>
      <p:ext uri="{BB962C8B-B14F-4D97-AF65-F5344CB8AC3E}">
        <p14:creationId xmlns:p14="http://schemas.microsoft.com/office/powerpoint/2010/main" val="69708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0B47C39-B5E6-2E6F-51F8-EE882D737236}"/>
              </a:ext>
            </a:extLst>
          </p:cNvPr>
          <p:cNvSpPr>
            <a:spLocks noGrp="1"/>
          </p:cNvSpPr>
          <p:nvPr>
            <p:ph idx="1"/>
          </p:nvPr>
        </p:nvSpPr>
        <p:spPr>
          <a:xfrm>
            <a:off x="432000" y="1701000"/>
            <a:ext cx="7482640" cy="3456000"/>
          </a:xfrm>
        </p:spPr>
        <p:txBody>
          <a:bodyPr/>
          <a:lstStyle/>
          <a:p>
            <a:r>
              <a:rPr lang="en-GB" sz="4000"/>
              <a:t>Have the flu vaccination if you are eligible</a:t>
            </a:r>
          </a:p>
          <a:p>
            <a:endParaRPr lang="en-GB"/>
          </a:p>
        </p:txBody>
      </p:sp>
      <p:sp>
        <p:nvSpPr>
          <p:cNvPr id="4" name="Title 3">
            <a:extLst>
              <a:ext uri="{FF2B5EF4-FFF2-40B4-BE49-F238E27FC236}">
                <a16:creationId xmlns:a16="http://schemas.microsoft.com/office/drawing/2014/main" id="{81B04478-33A1-6893-2B0B-61C6F7E47EB6}"/>
              </a:ext>
            </a:extLst>
          </p:cNvPr>
          <p:cNvSpPr>
            <a:spLocks noGrp="1"/>
          </p:cNvSpPr>
          <p:nvPr>
            <p:ph type="title"/>
          </p:nvPr>
        </p:nvSpPr>
        <p:spPr/>
        <p:txBody>
          <a:bodyPr/>
          <a:lstStyle/>
          <a:p>
            <a:r>
              <a:rPr lang="en-GB"/>
              <a:t>How can flu be prevented?</a:t>
            </a:r>
          </a:p>
        </p:txBody>
      </p:sp>
      <p:pic>
        <p:nvPicPr>
          <p:cNvPr id="5" name="Picture 4">
            <a:extLst>
              <a:ext uri="{FF2B5EF4-FFF2-40B4-BE49-F238E27FC236}">
                <a16:creationId xmlns:a16="http://schemas.microsoft.com/office/drawing/2014/main" id="{02D967DD-89CF-0388-EAD5-4B537BDFB5C4}"/>
              </a:ext>
            </a:extLst>
          </p:cNvPr>
          <p:cNvPicPr>
            <a:picLocks noChangeAspect="1"/>
          </p:cNvPicPr>
          <p:nvPr/>
        </p:nvPicPr>
        <p:blipFill>
          <a:blip r:embed="rId2"/>
          <a:stretch>
            <a:fillRect/>
          </a:stretch>
        </p:blipFill>
        <p:spPr>
          <a:xfrm>
            <a:off x="7744825" y="898959"/>
            <a:ext cx="3746135" cy="5282120"/>
          </a:xfrm>
          <a:prstGeom prst="rect">
            <a:avLst/>
          </a:prstGeom>
        </p:spPr>
      </p:pic>
      <p:pic>
        <p:nvPicPr>
          <p:cNvPr id="7" name="Graphic 6" descr="Needle with solid fill">
            <a:extLst>
              <a:ext uri="{FF2B5EF4-FFF2-40B4-BE49-F238E27FC236}">
                <a16:creationId xmlns:a16="http://schemas.microsoft.com/office/drawing/2014/main" id="{3351957E-4D55-892B-6118-3A4AEAC1BD9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72920" y="2965439"/>
            <a:ext cx="3215640" cy="3215640"/>
          </a:xfrm>
          <a:prstGeom prst="rect">
            <a:avLst/>
          </a:prstGeom>
        </p:spPr>
      </p:pic>
    </p:spTree>
    <p:extLst>
      <p:ext uri="{BB962C8B-B14F-4D97-AF65-F5344CB8AC3E}">
        <p14:creationId xmlns:p14="http://schemas.microsoft.com/office/powerpoint/2010/main" val="3476105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82FDAAF-FF69-DA7E-0E5A-513F3B4D6009}"/>
              </a:ext>
            </a:extLst>
          </p:cNvPr>
          <p:cNvSpPr>
            <a:spLocks noGrp="1"/>
          </p:cNvSpPr>
          <p:nvPr>
            <p:ph idx="1"/>
          </p:nvPr>
        </p:nvSpPr>
        <p:spPr>
          <a:xfrm>
            <a:off x="432000" y="1786478"/>
            <a:ext cx="8102400" cy="4411121"/>
          </a:xfrm>
        </p:spPr>
        <p:txBody>
          <a:bodyPr/>
          <a:lstStyle/>
          <a:p>
            <a:pPr marL="457200" indent="-457200">
              <a:buFont typeface="Arial" panose="020B0604020202020204" pitchFamily="34" charset="0"/>
              <a:buChar char="•"/>
            </a:pPr>
            <a:r>
              <a:rPr lang="en-GB" sz="2800"/>
              <a:t>Handwashing is one of the easiest ways to protect yourself and others from illnesses such as flu, COVID-19 and food poisoning</a:t>
            </a:r>
          </a:p>
          <a:p>
            <a:pPr marL="457200" indent="-457200">
              <a:buFont typeface="Arial" panose="020B0604020202020204" pitchFamily="34" charset="0"/>
              <a:buChar char="•"/>
            </a:pPr>
            <a:r>
              <a:rPr lang="en-GB" sz="2800"/>
              <a:t>Washing your hands should take as long as it takes to sing “Happy Birthday” twice – around 20 seconds</a:t>
            </a:r>
          </a:p>
          <a:p>
            <a:pPr marL="457200" indent="-457200">
              <a:buFont typeface="Arial" panose="020B0604020202020204" pitchFamily="34" charset="0"/>
              <a:buChar char="•"/>
            </a:pPr>
            <a:r>
              <a:rPr lang="en-GB" sz="2800"/>
              <a:t>You should routinely wash your hands frequently</a:t>
            </a:r>
          </a:p>
          <a:p>
            <a:endParaRPr lang="en-GB"/>
          </a:p>
        </p:txBody>
      </p:sp>
      <p:sp>
        <p:nvSpPr>
          <p:cNvPr id="4" name="Title 3">
            <a:extLst>
              <a:ext uri="{FF2B5EF4-FFF2-40B4-BE49-F238E27FC236}">
                <a16:creationId xmlns:a16="http://schemas.microsoft.com/office/drawing/2014/main" id="{A3DC1406-2481-6D98-5BC9-0E412FA61396}"/>
              </a:ext>
            </a:extLst>
          </p:cNvPr>
          <p:cNvSpPr>
            <a:spLocks noGrp="1"/>
          </p:cNvSpPr>
          <p:nvPr>
            <p:ph type="title"/>
          </p:nvPr>
        </p:nvSpPr>
        <p:spPr/>
        <p:txBody>
          <a:bodyPr/>
          <a:lstStyle/>
          <a:p>
            <a:r>
              <a:rPr lang="en-GB"/>
              <a:t>Handwashing</a:t>
            </a:r>
          </a:p>
        </p:txBody>
      </p:sp>
      <p:pic>
        <p:nvPicPr>
          <p:cNvPr id="6" name="Graphic 5" descr="Cake with solid fill">
            <a:extLst>
              <a:ext uri="{FF2B5EF4-FFF2-40B4-BE49-F238E27FC236}">
                <a16:creationId xmlns:a16="http://schemas.microsoft.com/office/drawing/2014/main" id="{FDC01828-28CE-A85E-3F89-D2C669F1857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82478" y="1786478"/>
            <a:ext cx="3750722" cy="3750722"/>
          </a:xfrm>
          <a:prstGeom prst="rect">
            <a:avLst/>
          </a:prstGeom>
        </p:spPr>
      </p:pic>
    </p:spTree>
    <p:extLst>
      <p:ext uri="{BB962C8B-B14F-4D97-AF65-F5344CB8AC3E}">
        <p14:creationId xmlns:p14="http://schemas.microsoft.com/office/powerpoint/2010/main" val="2740088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CC423D5-B5C0-BDA6-7A9C-B56CE48D840E}"/>
              </a:ext>
            </a:extLst>
          </p:cNvPr>
          <p:cNvSpPr>
            <a:spLocks noGrp="1"/>
          </p:cNvSpPr>
          <p:nvPr>
            <p:ph idx="1"/>
          </p:nvPr>
        </p:nvSpPr>
        <p:spPr>
          <a:xfrm>
            <a:off x="552000" y="1965160"/>
            <a:ext cx="11088000" cy="3456000"/>
          </a:xfrm>
        </p:spPr>
        <p:txBody>
          <a:bodyPr/>
          <a:lstStyle/>
          <a:p>
            <a:pPr marL="342900" indent="-342900">
              <a:buFont typeface="Arial" panose="020B0604020202020204" pitchFamily="34" charset="0"/>
              <a:buChar char="•"/>
            </a:pPr>
            <a:r>
              <a:rPr lang="en-GB" sz="2400"/>
              <a:t>The flu vaccine stimulates your body's immune system to make antibodies to attack the flu virus</a:t>
            </a:r>
          </a:p>
          <a:p>
            <a:pPr marL="342900" indent="-342900">
              <a:buFont typeface="Arial" panose="020B0604020202020204" pitchFamily="34" charset="0"/>
              <a:buChar char="•"/>
            </a:pPr>
            <a:r>
              <a:rPr lang="en-GB" sz="2400"/>
              <a:t>Antibodies are proteins that recognise and fight off germs, such as viruses, that have invaded your blood</a:t>
            </a:r>
          </a:p>
          <a:p>
            <a:pPr marL="342900" indent="-342900">
              <a:buFont typeface="Arial" panose="020B0604020202020204" pitchFamily="34" charset="0"/>
              <a:buChar char="•"/>
            </a:pPr>
            <a:r>
              <a:rPr lang="en-GB" sz="2400"/>
              <a:t>If you're exposed to the flu virus after you've had the flu vaccine, your immune system will recognise the virus and immediately produce antibodies to fight it</a:t>
            </a:r>
          </a:p>
          <a:p>
            <a:pPr marL="342900" indent="-342900">
              <a:buFont typeface="Arial" panose="020B0604020202020204" pitchFamily="34" charset="0"/>
              <a:buChar char="•"/>
            </a:pPr>
            <a:r>
              <a:rPr lang="en-GB" sz="2400"/>
              <a:t>It may take 7 to 14 days for your immunity to build up fully after you have had the flu vaccination</a:t>
            </a:r>
          </a:p>
          <a:p>
            <a:endParaRPr lang="en-GB"/>
          </a:p>
        </p:txBody>
      </p:sp>
      <p:sp>
        <p:nvSpPr>
          <p:cNvPr id="4" name="Title 3">
            <a:extLst>
              <a:ext uri="{FF2B5EF4-FFF2-40B4-BE49-F238E27FC236}">
                <a16:creationId xmlns:a16="http://schemas.microsoft.com/office/drawing/2014/main" id="{0AC4E13B-8A25-0D3E-C5D9-318F50218EFA}"/>
              </a:ext>
            </a:extLst>
          </p:cNvPr>
          <p:cNvSpPr>
            <a:spLocks noGrp="1"/>
          </p:cNvSpPr>
          <p:nvPr>
            <p:ph type="title"/>
          </p:nvPr>
        </p:nvSpPr>
        <p:spPr/>
        <p:txBody>
          <a:bodyPr/>
          <a:lstStyle/>
          <a:p>
            <a:r>
              <a:rPr lang="en-GB"/>
              <a:t>The flu vaccination</a:t>
            </a:r>
          </a:p>
        </p:txBody>
      </p:sp>
    </p:spTree>
    <p:extLst>
      <p:ext uri="{BB962C8B-B14F-4D97-AF65-F5344CB8AC3E}">
        <p14:creationId xmlns:p14="http://schemas.microsoft.com/office/powerpoint/2010/main" val="1027282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HSD-Refresh-Theme-NOV1120B">
  <a:themeElements>
    <a:clrScheme name="Custom 2">
      <a:dk1>
        <a:srgbClr val="FFFFFF"/>
      </a:dk1>
      <a:lt1>
        <a:srgbClr val="231F20"/>
      </a:lt1>
      <a:dk2>
        <a:srgbClr val="005EB8"/>
      </a:dk2>
      <a:lt2>
        <a:srgbClr val="F4F6F8"/>
      </a:lt2>
      <a:accent1>
        <a:srgbClr val="003087"/>
      </a:accent1>
      <a:accent2>
        <a:srgbClr val="768692"/>
      </a:accent2>
      <a:accent3>
        <a:srgbClr val="C7CED3"/>
      </a:accent3>
      <a:accent4>
        <a:srgbClr val="99DDEB"/>
      </a:accent4>
      <a:accent5>
        <a:srgbClr val="80D2CC"/>
      </a:accent5>
      <a:accent6>
        <a:srgbClr val="425563"/>
      </a:accent6>
      <a:hlink>
        <a:srgbClr val="005EB8"/>
      </a:hlink>
      <a:folHlink>
        <a:srgbClr val="0030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SD-PPT-Template-Refresh_NOV2020-B" id="{06B772CD-B1AE-2743-BE7F-0BA8B46714EA}" vid="{16F65E12-3586-BC44-90B1-43C17D38503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888CCD80530EF4CA4939E9F5CB8A5C2" ma:contentTypeVersion="45" ma:contentTypeDescription="Create a new document." ma:contentTypeScope="" ma:versionID="7f2d3666a7d605448b269e17fbba0c42">
  <xsd:schema xmlns:xsd="http://www.w3.org/2001/XMLSchema" xmlns:xs="http://www.w3.org/2001/XMLSchema" xmlns:p="http://schemas.microsoft.com/office/2006/metadata/properties" xmlns:ns1="http://schemas.microsoft.com/sharepoint/v3" xmlns:ns2="e35be1aa-3f33-4e32-a2b2-4c826a587fcd" xmlns:ns3="00c14b61-9b04-497a-9415-f388944be80e" xmlns:ns4="4bd7f565-046a-45a4-82aa-875fa3538963" xmlns:ns5="cccaf3ac-2de9-44d4-aa31-54302fceb5f7" xmlns:ns6="d83174ee-98ec-4b9f-8269-db6d0c386c00" targetNamespace="http://schemas.microsoft.com/office/2006/metadata/properties" ma:root="true" ma:fieldsID="9b66576ab7e775dbb8ff9bdee8b534f4" ns1:_="" ns2:_="" ns3:_="" ns4:_="" ns5:_="" ns6:_="">
    <xsd:import namespace="http://schemas.microsoft.com/sharepoint/v3"/>
    <xsd:import namespace="e35be1aa-3f33-4e32-a2b2-4c826a587fcd"/>
    <xsd:import namespace="00c14b61-9b04-497a-9415-f388944be80e"/>
    <xsd:import namespace="4bd7f565-046a-45a4-82aa-875fa3538963"/>
    <xsd:import namespace="cccaf3ac-2de9-44d4-aa31-54302fceb5f7"/>
    <xsd:import namespace="d83174ee-98ec-4b9f-8269-db6d0c386c00"/>
    <xsd:element name="properties">
      <xsd:complexType>
        <xsd:sequence>
          <xsd:element name="documentManagement">
            <xsd:complexType>
              <xsd:all>
                <xsd:element ref="ns2:SharedWithUsers" minOccurs="0"/>
                <xsd:element ref="ns2:SharedWithDetails" minOccurs="0"/>
                <xsd:element ref="ns3:SharedWithUsers" minOccurs="0"/>
                <xsd:element ref="ns3:SharedWithDetails" minOccurs="0"/>
                <xsd:element ref="ns4:MediaServiceAutoTags" minOccurs="0"/>
                <xsd:element ref="ns4:MediaServiceGenerationTime" minOccurs="0"/>
                <xsd:element ref="ns4:MediaServiceEventHashCode" minOccurs="0"/>
                <xsd:element ref="ns4:MediaServiceOCR" minOccurs="0"/>
                <xsd:element ref="ns4:MediaServiceDateTaken" minOccurs="0"/>
                <xsd:element ref="ns4:Review_x0020_Date" minOccurs="0"/>
                <xsd:element ref="ns4:MediaLengthInSeconds" minOccurs="0"/>
                <xsd:element ref="ns1:_ip_UnifiedCompliancePolicyProperties" minOccurs="0"/>
                <xsd:element ref="ns1:_ip_UnifiedCompliancePolicyUIAction" minOccurs="0"/>
                <xsd:element ref="ns4:MediaServiceLocation" minOccurs="0"/>
                <xsd:element ref="ns4:lcf76f155ced4ddcb4097134ff3c332f" minOccurs="0"/>
                <xsd:element ref="ns5:TaxCatchAll" minOccurs="0"/>
                <xsd:element ref="ns4:MediaServiceObjectDetectorVersions" minOccurs="0"/>
                <xsd:element ref="ns4:MediaServiceSearchProperties" minOccurs="0"/>
                <xsd:element ref="ns6:SharedWithUsers" minOccurs="0"/>
                <xsd:element ref="ns6: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35be1aa-3f33-4e32-a2b2-4c826a587fc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0c14b61-9b04-497a-9415-f388944be80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0"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0"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bd7f565-046a-45a4-82aa-875fa3538963" elementFormDefault="qualified">
    <xsd:import namespace="http://schemas.microsoft.com/office/2006/documentManagement/types"/>
    <xsd:import namespace="http://schemas.microsoft.com/office/infopath/2007/PartnerControls"/>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Review_x0020_Date" ma:index="17" nillable="true" ma:displayName="Review date" ma:indexed="true" ma:internalName="Review_x0020_Dat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443b0bdb-28a8-4814-9fb9-624c17c095f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ccaf3ac-2de9-44d4-aa31-54302fceb5f7"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cf9638f4-b8ed-447c-a383-7783bbbbb0d6}" ma:internalName="TaxCatchAll" ma:showField="CatchAllData" ma:web="d83174ee-98ec-4b9f-8269-db6d0c386c0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83174ee-98ec-4b9f-8269-db6d0c386c00" elementFormDefault="qualified">
    <xsd:import namespace="http://schemas.microsoft.com/office/2006/documentManagement/types"/>
    <xsd:import namespace="http://schemas.microsoft.com/office/infopath/2007/PartnerControls"/>
    <xsd:element name="SharedWithUsers" ma:index="27" nillable="true" ma:displayName="Shared With" ma:internalName="SharedWithUsers1"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8" nillable="true" ma:displayName="Shared With Details" ma:internalName="SharedWithDetails1"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4bd7f565-046a-45a4-82aa-875fa3538963">
      <Terms xmlns="http://schemas.microsoft.com/office/infopath/2007/PartnerControls"/>
    </lcf76f155ced4ddcb4097134ff3c332f>
    <_ip_UnifiedCompliancePolicyProperties xmlns="http://schemas.microsoft.com/sharepoint/v3" xsi:nil="true"/>
    <Review_x0020_Date xmlns="4bd7f565-046a-45a4-82aa-875fa3538963" xsi:nil="true"/>
    <TaxCatchAll xmlns="cccaf3ac-2de9-44d4-aa31-54302fceb5f7" xsi:nil="true"/>
  </documentManagement>
</p:properties>
</file>

<file path=customXml/itemProps1.xml><?xml version="1.0" encoding="utf-8"?>
<ds:datastoreItem xmlns:ds="http://schemas.openxmlformats.org/officeDocument/2006/customXml" ds:itemID="{9F7F702E-D8F2-410D-BAB3-C7848A109C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5be1aa-3f33-4e32-a2b2-4c826a587fcd"/>
    <ds:schemaRef ds:uri="00c14b61-9b04-497a-9415-f388944be80e"/>
    <ds:schemaRef ds:uri="4bd7f565-046a-45a4-82aa-875fa3538963"/>
    <ds:schemaRef ds:uri="cccaf3ac-2de9-44d4-aa31-54302fceb5f7"/>
    <ds:schemaRef ds:uri="d83174ee-98ec-4b9f-8269-db6d0c386c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7B6D4F5-ECA0-4A22-A4DD-3335756FD664}">
  <ds:schemaRefs>
    <ds:schemaRef ds:uri="http://schemas.microsoft.com/sharepoint/v3/contenttype/forms"/>
  </ds:schemaRefs>
</ds:datastoreItem>
</file>

<file path=customXml/itemProps3.xml><?xml version="1.0" encoding="utf-8"?>
<ds:datastoreItem xmlns:ds="http://schemas.openxmlformats.org/officeDocument/2006/customXml" ds:itemID="{A12B3C52-C4E5-4003-8240-632FDE102EAB}">
  <ds:schemaRefs>
    <ds:schemaRef ds:uri="http://purl.org/dc/elements/1.1/"/>
    <ds:schemaRef ds:uri="http://www.w3.org/XML/1998/namespace"/>
    <ds:schemaRef ds:uri="http://schemas.microsoft.com/office/2006/metadata/properties"/>
    <ds:schemaRef ds:uri="4bd7f565-046a-45a4-82aa-875fa3538963"/>
    <ds:schemaRef ds:uri="http://schemas.microsoft.com/office/2006/documentManagement/types"/>
    <ds:schemaRef ds:uri="http://purl.org/dc/dcmitype/"/>
    <ds:schemaRef ds:uri="cccaf3ac-2de9-44d4-aa31-54302fceb5f7"/>
    <ds:schemaRef ds:uri="http://schemas.microsoft.com/office/infopath/2007/PartnerControls"/>
    <ds:schemaRef ds:uri="00c14b61-9b04-497a-9415-f388944be80e"/>
    <ds:schemaRef ds:uri="e35be1aa-3f33-4e32-a2b2-4c826a587fcd"/>
    <ds:schemaRef ds:uri="http://schemas.openxmlformats.org/package/2006/metadata/core-properties"/>
    <ds:schemaRef ds:uri="d83174ee-98ec-4b9f-8269-db6d0c386c00"/>
    <ds:schemaRef ds:uri="http://schemas.microsoft.com/sharepoint/v3"/>
    <ds:schemaRef ds:uri="http://purl.org/dc/terms/"/>
  </ds:schemaRefs>
</ds:datastoreItem>
</file>

<file path=docProps/app.xml><?xml version="1.0" encoding="utf-8"?>
<Properties xmlns="http://schemas.openxmlformats.org/officeDocument/2006/extended-properties" xmlns:vt="http://schemas.openxmlformats.org/officeDocument/2006/docPropsVTypes">
  <Template>NHSD-Refresh-Theme-NOV1120B</Template>
  <TotalTime>464</TotalTime>
  <Words>1555</Words>
  <Application>Microsoft Office PowerPoint</Application>
  <PresentationFormat>Widescreen</PresentationFormat>
  <Paragraphs>148</Paragraphs>
  <Slides>26</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Calibri</vt:lpstr>
      <vt:lpstr>NHSD-Refresh-Theme-NOV1120B</vt:lpstr>
      <vt:lpstr>Flu champion slides</vt:lpstr>
      <vt:lpstr>Objectives</vt:lpstr>
      <vt:lpstr>Symptoms of Flu</vt:lpstr>
      <vt:lpstr>PowerPoint Presentation</vt:lpstr>
      <vt:lpstr>Who is affected?</vt:lpstr>
      <vt:lpstr>How do you get flu?</vt:lpstr>
      <vt:lpstr>How can flu be prevented?</vt:lpstr>
      <vt:lpstr>Handwashing</vt:lpstr>
      <vt:lpstr>The flu vaccination</vt:lpstr>
      <vt:lpstr>Types of flu vaccination</vt:lpstr>
      <vt:lpstr>Who can have the flu vaccination</vt:lpstr>
      <vt:lpstr>Who can have the flu vaccination (continued)</vt:lpstr>
      <vt:lpstr>Who can have the flu vaccination (continued)</vt:lpstr>
      <vt:lpstr>Flu can be serious for pregnant women and babies</vt:lpstr>
      <vt:lpstr>Benefits to the baby of pregnant women being vaccinated</vt:lpstr>
      <vt:lpstr>Timing</vt:lpstr>
      <vt:lpstr>Flu fact 1 – side effects</vt:lpstr>
      <vt:lpstr>Flu fact 2 - effectiveness</vt:lpstr>
      <vt:lpstr>Flu fact 3 - frequency</vt:lpstr>
      <vt:lpstr>Flu fact 4 - allergies</vt:lpstr>
      <vt:lpstr>Flu fact 5 – protection</vt:lpstr>
      <vt:lpstr>Flu fact 6 – porcine gelatine</vt:lpstr>
      <vt:lpstr>How to get the flu vaccination</vt:lpstr>
      <vt:lpstr>How you can help</vt:lpstr>
      <vt:lpstr>Resources information</vt:lpstr>
      <vt:lpstr>End slide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template</dc:title>
  <dc:creator>Gregory Wye</dc:creator>
  <cp:lastModifiedBy>Jess Bibby</cp:lastModifiedBy>
  <cp:revision>3</cp:revision>
  <dcterms:created xsi:type="dcterms:W3CDTF">2020-11-30T10:49:03Z</dcterms:created>
  <dcterms:modified xsi:type="dcterms:W3CDTF">2024-09-09T14:10:46Z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0x0101007888CCD80530EF4CA4939E9F5CB8A5C2</vt:lpwstr>
  </property>
  <property fmtid="{D5CDD505-2E9C-101B-9397-08002B2CF9AE}" pid="3" name="_dlc_DocIdItemGuid">
    <vt:lpwstr>56579ddb-1cdf-4035-9a3d-2da04fab6c26</vt:lpwstr>
  </property>
  <property fmtid="{D5CDD505-2E9C-101B-9397-08002B2CF9AE}" pid="4" name="MediaServiceImageTags">
    <vt:lpwstr/>
  </property>
</Properties>
</file>