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854"/>
    <p:restoredTop sz="94637"/>
  </p:normalViewPr>
  <p:slideViewPr>
    <p:cSldViewPr snapToGrid="0" snapToObjects="1">
      <p:cViewPr varScale="1">
        <p:scale>
          <a:sx n="63" d="100"/>
          <a:sy n="63" d="100"/>
        </p:scale>
        <p:origin x="1160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 Murphy" userId="7262f554b954fd0f" providerId="LiveId" clId="{60557C0E-6CFD-493B-BADB-D09889BACBB0}"/>
    <pc:docChg chg="modSld">
      <pc:chgData name="Helen Murphy" userId="7262f554b954fd0f" providerId="LiveId" clId="{60557C0E-6CFD-493B-BADB-D09889BACBB0}" dt="2022-02-17T15:53:07.853" v="72" actId="113"/>
      <pc:docMkLst>
        <pc:docMk/>
      </pc:docMkLst>
      <pc:sldChg chg="modSp mod">
        <pc:chgData name="Helen Murphy" userId="7262f554b954fd0f" providerId="LiveId" clId="{60557C0E-6CFD-493B-BADB-D09889BACBB0}" dt="2022-02-17T15:53:07.853" v="72" actId="113"/>
        <pc:sldMkLst>
          <pc:docMk/>
          <pc:sldMk cId="131276050" sldId="257"/>
        </pc:sldMkLst>
        <pc:spChg chg="mod">
          <ac:chgData name="Helen Murphy" userId="7262f554b954fd0f" providerId="LiveId" clId="{60557C0E-6CFD-493B-BADB-D09889BACBB0}" dt="2022-02-17T15:52:07.539" v="56" actId="6549"/>
          <ac:spMkLst>
            <pc:docMk/>
            <pc:sldMk cId="131276050" sldId="257"/>
            <ac:spMk id="57" creationId="{9856A2B8-E384-2D43-A101-7D7566BF1E18}"/>
          </ac:spMkLst>
        </pc:spChg>
        <pc:spChg chg="mod">
          <ac:chgData name="Helen Murphy" userId="7262f554b954fd0f" providerId="LiveId" clId="{60557C0E-6CFD-493B-BADB-D09889BACBB0}" dt="2022-02-17T15:53:07.853" v="72" actId="113"/>
          <ac:spMkLst>
            <pc:docMk/>
            <pc:sldMk cId="131276050" sldId="257"/>
            <ac:spMk id="84" creationId="{31A64D3C-D30A-5846-970A-C2F18EB8FAD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231E3-7CFB-CD4E-B4AD-59920D70D44C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A4079-A641-8740-82CE-4A811178A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25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0A4079-A641-8740-82CE-4A811178A7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54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41526-6C70-AC40-98B3-23D2E68BF8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33991E-CCBA-A54B-B2DF-2002EFB7F3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D7CFFB-850B-CA4A-BAD1-7C4A43E46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1F1A-F23F-274D-89EC-BC6850321E5F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DEAB8-084E-1D42-B723-1F631871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A521A-4E25-CD4F-BB25-5999DE656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EAB8-1CA3-D549-82AE-E49362F14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128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B90B1-1C8C-8745-ABD9-357955D1D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F34699-84BA-F341-AD3E-977CE8FE10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13889-B0CA-A741-B823-574E175CD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1F1A-F23F-274D-89EC-BC6850321E5F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00FBB-1F81-BF4E-83D2-B637BEE2A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425BA8-6598-7B48-BE2A-70B8253A1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EAB8-1CA3-D549-82AE-E49362F14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46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35CD50-F071-3745-A9BF-652E4C8360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2B9C54-25B9-724B-9D18-35947C6E3D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BD5A5C-BD6B-9849-9942-A96AED4C1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1F1A-F23F-274D-89EC-BC6850321E5F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9DA2B-1022-0B44-833D-65561478B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A7204-4ACC-1E42-9532-4FC8542CD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EAB8-1CA3-D549-82AE-E49362F14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090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8C857-1076-B64E-95D4-8E18A2FAA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14935-3F32-2243-AB84-E8278BC19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1FD84-B090-0146-AEF9-3A38FD8B0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1F1A-F23F-274D-89EC-BC6850321E5F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8F1E73-9DF3-A543-9EC7-076280877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6E99D-D21C-2345-8007-570EBFB36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EAB8-1CA3-D549-82AE-E49362F14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927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336EA-0C78-FC43-87DF-1FC3E8431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A327B9-33BE-3540-AB12-8FFAA923D0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0E618D-5D1A-DB4C-ACD0-1E00CC2BC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1F1A-F23F-274D-89EC-BC6850321E5F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A589F8-4FB6-EA49-B3D9-918D6D103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AA294-60FC-4544-82A3-E43BF4868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EAB8-1CA3-D549-82AE-E49362F14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25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068D8-C05D-C644-A834-C11BED46E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67C92-3EF2-E140-8007-1E74D818B3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2260DD-083A-5D44-B602-765B23510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7A2A2-6F50-E64E-A447-2B8ADB092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1F1A-F23F-274D-89EC-BC6850321E5F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6F779-6320-8A46-8607-7BDF8D70F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119680-9F27-9F4D-A11D-D7456371D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EAB8-1CA3-D549-82AE-E49362F14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371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8B946-CCBA-3047-9AC0-110689931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DD791C-B1C6-BE40-B8DF-8B33D3293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F0FF52-E074-AF4C-A783-48E5BC5A00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D323BB-A864-F046-9FCA-F9DA41C44D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6C3F26-303F-CC4F-B04A-D78F6C585A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302A1C-7F2D-7F4F-AEAC-E5A9785B3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1F1A-F23F-274D-89EC-BC6850321E5F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87F171-23D7-BE49-80F6-C59F5C0DD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950E5F-6DF0-6F41-8DAE-0CB227F04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EAB8-1CA3-D549-82AE-E49362F14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952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D8048-6EE9-8C47-9BFD-0644B4575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65E564-14D3-454B-91A1-DE38659F4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1F1A-F23F-274D-89EC-BC6850321E5F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0520A4-3495-4548-A259-E3C9DE9C5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576673-D9AF-D644-B933-B4E38B000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EAB8-1CA3-D549-82AE-E49362F14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442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C1A47-972A-2547-99B9-EAE0BD02F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1F1A-F23F-274D-89EC-BC6850321E5F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E1B037-CF2E-964E-BA37-8E316B9DB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F7E936-17BB-5246-9377-4FCFDB5C8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EAB8-1CA3-D549-82AE-E49362F14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22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C889D-EFDE-B54E-A1F2-1A963B7D1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57B7B-8AE3-6141-84BF-F2A755B37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4B3801-7D1C-4745-A34C-A6348B2FCF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C426A-1269-1149-9AA3-D26BFE2F7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1F1A-F23F-274D-89EC-BC6850321E5F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139B9E-2378-3C4E-AAC1-17BE154C6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8C105C-87B3-8F46-AF9F-B130DD596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EAB8-1CA3-D549-82AE-E49362F14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279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19E74-645F-A748-9FF6-1802CF062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19A58E-D588-BB44-9EB8-3510594323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9DA68A-976E-6642-9D2C-136C8E7964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AA7288-20F1-7646-865D-DA552DF1D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1F1A-F23F-274D-89EC-BC6850321E5F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8BDC2E-CA66-CE44-B66F-7FB5D9BE7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DCA60D-1C25-A048-A1CF-6F23F746F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EAB8-1CA3-D549-82AE-E49362F14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994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88DA05-0AED-6149-B972-391254DAC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728559-EBA6-4149-A0CB-5ED8A6EA92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B4C774-F7DE-7A42-A619-DA6E93C342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E1F1A-F23F-274D-89EC-BC6850321E5F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E6091-23EC-9644-BEE6-2B32A98F8F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DBCAF-0095-3545-AE40-3315992FCB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FEAB8-1CA3-D549-82AE-E49362F14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410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239BD-7B08-FC45-A54D-A555A0288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224" y="266635"/>
            <a:ext cx="10515600" cy="315912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C&amp;M - National Hypertension Service: GP Referral Process</a:t>
            </a:r>
            <a:b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</a:b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A87122-17CA-9647-910E-69669C599C34}"/>
              </a:ext>
            </a:extLst>
          </p:cNvPr>
          <p:cNvSpPr txBox="1"/>
          <p:nvPr/>
        </p:nvSpPr>
        <p:spPr>
          <a:xfrm>
            <a:off x="344095" y="492080"/>
            <a:ext cx="3667556" cy="2031325"/>
          </a:xfrm>
          <a:prstGeom prst="rect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Inclusion</a:t>
            </a:r>
            <a:r>
              <a:rPr lang="en-US" sz="1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Adults specified by a general practice (clinic or ambulatory blood pressure checks)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To include Pill check, HRT checks, QOF - all indicators that require BP reading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Can be undiagnosed or already receiving treatment for hypertension</a:t>
            </a:r>
          </a:p>
          <a:p>
            <a:r>
              <a:rPr lang="en-US" sz="1400" b="1" dirty="0"/>
              <a:t>Exclusion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Patients with known AF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64AB1B-CA78-1640-AFEA-17BC7FC1EAD0}"/>
              </a:ext>
            </a:extLst>
          </p:cNvPr>
          <p:cNvSpPr txBox="1"/>
          <p:nvPr/>
        </p:nvSpPr>
        <p:spPr>
          <a:xfrm>
            <a:off x="8645596" y="213609"/>
            <a:ext cx="3443615" cy="1384995"/>
          </a:xfrm>
          <a:prstGeom prst="rect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Ambulatory Blood Pressure </a:t>
            </a:r>
          </a:p>
          <a:p>
            <a:r>
              <a:rPr lang="en-US" sz="1400" b="1" dirty="0">
                <a:solidFill>
                  <a:schemeClr val="accent6">
                    <a:lumMod val="75000"/>
                  </a:schemeClr>
                </a:solidFill>
              </a:rPr>
              <a:t>Normal</a:t>
            </a:r>
            <a:r>
              <a:rPr lang="en-US" sz="1400" b="1" dirty="0"/>
              <a:t>: </a:t>
            </a:r>
            <a:r>
              <a:rPr lang="en-US" sz="1400" dirty="0"/>
              <a:t>average of </a:t>
            </a:r>
            <a:r>
              <a:rPr lang="en-GB" sz="1400" dirty="0"/>
              <a:t>lower than 135/85mmHg and higher than 90/60mmHg </a:t>
            </a:r>
          </a:p>
          <a:p>
            <a:r>
              <a:rPr lang="en-US" sz="1400" b="1" dirty="0">
                <a:solidFill>
                  <a:schemeClr val="accent2"/>
                </a:solidFill>
              </a:rPr>
              <a:t>High</a:t>
            </a:r>
            <a:r>
              <a:rPr lang="en-US" sz="1400" b="1" dirty="0"/>
              <a:t>: </a:t>
            </a:r>
            <a:r>
              <a:rPr lang="en-US" sz="1400" dirty="0"/>
              <a:t>average of </a:t>
            </a:r>
            <a:r>
              <a:rPr lang="en-GB" sz="1400" dirty="0"/>
              <a:t>135/85mmHg or higher but lower than 150/95mmHg</a:t>
            </a:r>
          </a:p>
          <a:p>
            <a:r>
              <a:rPr lang="en-GB" sz="1400" b="1" dirty="0">
                <a:solidFill>
                  <a:srgbClr val="C00000"/>
                </a:solidFill>
              </a:rPr>
              <a:t>Stage 2</a:t>
            </a:r>
            <a:r>
              <a:rPr lang="en-GB" sz="1400" b="1" dirty="0"/>
              <a:t>: </a:t>
            </a:r>
            <a:r>
              <a:rPr lang="en-GB" sz="1400" dirty="0"/>
              <a:t>average of 150/95mmHg or higher </a:t>
            </a:r>
            <a:endParaRPr lang="en-US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18D6AA-02FE-8A40-B014-D6344B918AB9}"/>
              </a:ext>
            </a:extLst>
          </p:cNvPr>
          <p:cNvSpPr txBox="1"/>
          <p:nvPr/>
        </p:nvSpPr>
        <p:spPr>
          <a:xfrm>
            <a:off x="4811483" y="492080"/>
            <a:ext cx="2797628" cy="954107"/>
          </a:xfrm>
          <a:prstGeom prst="rect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/>
              <a:t>GP referral for clinic BP or ABPM using</a:t>
            </a:r>
            <a:r>
              <a:rPr lang="en-US" sz="1400" dirty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Patient Access Connect – EMIS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NHS Mail – System One / Vision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8E5ADC-1684-3C44-AEE9-6FE6BA32957D}"/>
              </a:ext>
            </a:extLst>
          </p:cNvPr>
          <p:cNvSpPr txBox="1"/>
          <p:nvPr/>
        </p:nvSpPr>
        <p:spPr>
          <a:xfrm>
            <a:off x="5714998" y="1708321"/>
            <a:ext cx="949754" cy="307777"/>
          </a:xfrm>
          <a:prstGeom prst="rect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Pharmacy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EAB4F39-84D8-B74B-8D3C-FDCD20AD5C9F}"/>
              </a:ext>
            </a:extLst>
          </p:cNvPr>
          <p:cNvCxnSpPr>
            <a:cxnSpLocks/>
          </p:cNvCxnSpPr>
          <p:nvPr/>
        </p:nvCxnSpPr>
        <p:spPr>
          <a:xfrm>
            <a:off x="6193966" y="1447530"/>
            <a:ext cx="0" cy="253485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DB985FF2-9D03-4840-BA77-A25073FB482E}"/>
              </a:ext>
            </a:extLst>
          </p:cNvPr>
          <p:cNvSpPr txBox="1"/>
          <p:nvPr/>
        </p:nvSpPr>
        <p:spPr>
          <a:xfrm>
            <a:off x="5018722" y="2281512"/>
            <a:ext cx="2209534" cy="523220"/>
          </a:xfrm>
          <a:prstGeom prst="rect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Pharmacy &amp; patient agree a suitable time to attend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7E20853-0B3C-2749-B106-897C741204BA}"/>
              </a:ext>
            </a:extLst>
          </p:cNvPr>
          <p:cNvSpPr txBox="1"/>
          <p:nvPr/>
        </p:nvSpPr>
        <p:spPr>
          <a:xfrm>
            <a:off x="5021899" y="3047650"/>
            <a:ext cx="2190921" cy="523220"/>
          </a:xfrm>
          <a:prstGeom prst="rect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Patient attends pharmacy and consent obtained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65064FC-A23D-9141-8A65-956FF13F34F8}"/>
              </a:ext>
            </a:extLst>
          </p:cNvPr>
          <p:cNvSpPr txBox="1"/>
          <p:nvPr/>
        </p:nvSpPr>
        <p:spPr>
          <a:xfrm rot="16200000">
            <a:off x="-930168" y="4519054"/>
            <a:ext cx="2677657" cy="307777"/>
          </a:xfrm>
          <a:prstGeom prst="rect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Clinic Blood Pressures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5E1924A-AC16-5447-852A-E7C489E272F2}"/>
              </a:ext>
            </a:extLst>
          </p:cNvPr>
          <p:cNvSpPr txBox="1"/>
          <p:nvPr/>
        </p:nvSpPr>
        <p:spPr>
          <a:xfrm>
            <a:off x="573227" y="3334115"/>
            <a:ext cx="1645553" cy="2677656"/>
          </a:xfrm>
          <a:prstGeom prst="rect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accent6"/>
                </a:solidFill>
              </a:rPr>
              <a:t>Normal</a:t>
            </a:r>
            <a:r>
              <a:rPr lang="en-GB" sz="1400" b="1" dirty="0"/>
              <a:t>: </a:t>
            </a:r>
            <a:r>
              <a:rPr lang="en-GB" sz="1400" dirty="0"/>
              <a:t>lower than 140/90mmHg and higher than 90/60mmHg</a:t>
            </a:r>
          </a:p>
          <a:p>
            <a:r>
              <a:rPr lang="en-US" sz="1400" b="1" dirty="0">
                <a:solidFill>
                  <a:schemeClr val="accent2"/>
                </a:solidFill>
              </a:rPr>
              <a:t>High</a:t>
            </a:r>
            <a:r>
              <a:rPr lang="en-US" sz="1400" b="1" dirty="0"/>
              <a:t>: </a:t>
            </a:r>
            <a:r>
              <a:rPr lang="en-GB" sz="1400" dirty="0"/>
              <a:t>140/90mmHg or higher, but lower than 180/120mmHg </a:t>
            </a:r>
          </a:p>
          <a:p>
            <a:r>
              <a:rPr lang="en-GB" sz="1400" b="1" dirty="0">
                <a:solidFill>
                  <a:srgbClr val="C00000"/>
                </a:solidFill>
              </a:rPr>
              <a:t>Very High</a:t>
            </a:r>
            <a:r>
              <a:rPr lang="en-GB" sz="1400" b="1" dirty="0"/>
              <a:t>: </a:t>
            </a:r>
            <a:r>
              <a:rPr lang="en-GB" sz="1400" dirty="0"/>
              <a:t>180/120mmHg or higher </a:t>
            </a:r>
          </a:p>
          <a:p>
            <a:r>
              <a:rPr lang="en-GB" sz="1400" b="1" dirty="0">
                <a:solidFill>
                  <a:schemeClr val="accent4"/>
                </a:solidFill>
              </a:rPr>
              <a:t>Low</a:t>
            </a:r>
            <a:r>
              <a:rPr lang="en-GB" sz="1400" b="1" dirty="0"/>
              <a:t>: </a:t>
            </a:r>
            <a:r>
              <a:rPr lang="en-GB" sz="1400" dirty="0"/>
              <a:t>90/60mmHg or lower </a:t>
            </a:r>
            <a:endParaRPr lang="en-US" sz="1400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A56F72B-EA2D-6C49-BCF0-C97B22D2BBB6}"/>
              </a:ext>
            </a:extLst>
          </p:cNvPr>
          <p:cNvCxnSpPr>
            <a:cxnSpLocks/>
          </p:cNvCxnSpPr>
          <p:nvPr/>
        </p:nvCxnSpPr>
        <p:spPr>
          <a:xfrm>
            <a:off x="6188516" y="2016098"/>
            <a:ext cx="0" cy="253485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62C156D-AD93-8244-BF0A-EF4B94AEFEEB}"/>
              </a:ext>
            </a:extLst>
          </p:cNvPr>
          <p:cNvCxnSpPr>
            <a:cxnSpLocks/>
          </p:cNvCxnSpPr>
          <p:nvPr/>
        </p:nvCxnSpPr>
        <p:spPr>
          <a:xfrm>
            <a:off x="6221184" y="2792803"/>
            <a:ext cx="0" cy="253485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D8A7B028-DAE9-854F-9C0E-69CE0F37CA81}"/>
              </a:ext>
            </a:extLst>
          </p:cNvPr>
          <p:cNvSpPr txBox="1"/>
          <p:nvPr/>
        </p:nvSpPr>
        <p:spPr>
          <a:xfrm>
            <a:off x="2445322" y="4061761"/>
            <a:ext cx="1645548" cy="738664"/>
          </a:xfrm>
          <a:prstGeom prst="rect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Clinic Check: Measure BP in-line with NICE Guidance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82B2A04-C7FE-F24A-99F4-16082F3B41E1}"/>
              </a:ext>
            </a:extLst>
          </p:cNvPr>
          <p:cNvSpPr txBox="1"/>
          <p:nvPr/>
        </p:nvSpPr>
        <p:spPr>
          <a:xfrm>
            <a:off x="2618869" y="5047790"/>
            <a:ext cx="1306286" cy="307777"/>
          </a:xfrm>
          <a:prstGeom prst="rect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BP Result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F1FC080-8D36-6448-AEE5-DD438953C463}"/>
              </a:ext>
            </a:extLst>
          </p:cNvPr>
          <p:cNvCxnSpPr>
            <a:cxnSpLocks/>
            <a:stCxn id="49" idx="0"/>
          </p:cNvCxnSpPr>
          <p:nvPr/>
        </p:nvCxnSpPr>
        <p:spPr>
          <a:xfrm flipH="1" flipV="1">
            <a:off x="3063292" y="3126655"/>
            <a:ext cx="3863" cy="233172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4AB72DF-9FFF-EE43-A9AF-1ADDA7EECEE6}"/>
              </a:ext>
            </a:extLst>
          </p:cNvPr>
          <p:cNvCxnSpPr>
            <a:cxnSpLocks/>
          </p:cNvCxnSpPr>
          <p:nvPr/>
        </p:nvCxnSpPr>
        <p:spPr>
          <a:xfrm>
            <a:off x="3668486" y="3796937"/>
            <a:ext cx="0" cy="253485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3A27FC5-664C-7E44-9D77-F0C72148AECB}"/>
              </a:ext>
            </a:extLst>
          </p:cNvPr>
          <p:cNvCxnSpPr>
            <a:cxnSpLocks/>
          </p:cNvCxnSpPr>
          <p:nvPr/>
        </p:nvCxnSpPr>
        <p:spPr>
          <a:xfrm>
            <a:off x="6221184" y="3558210"/>
            <a:ext cx="0" cy="238727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F1148A1-0A6D-EA40-929D-2B7ABCA7FB64}"/>
              </a:ext>
            </a:extLst>
          </p:cNvPr>
          <p:cNvCxnSpPr>
            <a:cxnSpLocks/>
          </p:cNvCxnSpPr>
          <p:nvPr/>
        </p:nvCxnSpPr>
        <p:spPr>
          <a:xfrm flipH="1">
            <a:off x="3668486" y="3796937"/>
            <a:ext cx="2552698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4B28EC5B-8CA3-8348-844E-EA063F2291BF}"/>
              </a:ext>
            </a:extLst>
          </p:cNvPr>
          <p:cNvCxnSpPr>
            <a:cxnSpLocks/>
          </p:cNvCxnSpPr>
          <p:nvPr/>
        </p:nvCxnSpPr>
        <p:spPr>
          <a:xfrm>
            <a:off x="3287486" y="4801072"/>
            <a:ext cx="0" cy="253485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61EB356B-4840-E444-9A6C-86AD73771FB1}"/>
              </a:ext>
            </a:extLst>
          </p:cNvPr>
          <p:cNvSpPr txBox="1"/>
          <p:nvPr/>
        </p:nvSpPr>
        <p:spPr>
          <a:xfrm>
            <a:off x="4640333" y="4103149"/>
            <a:ext cx="990599" cy="307777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Very high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CB8F234-5C5D-0E4A-9764-F1E599B8095C}"/>
              </a:ext>
            </a:extLst>
          </p:cNvPr>
          <p:cNvSpPr txBox="1"/>
          <p:nvPr/>
        </p:nvSpPr>
        <p:spPr>
          <a:xfrm>
            <a:off x="4650458" y="4971465"/>
            <a:ext cx="1764211" cy="307777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High – Diagnosed BP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28E26DC-2788-0C46-8EB5-FBEF60D963C1}"/>
              </a:ext>
            </a:extLst>
          </p:cNvPr>
          <p:cNvSpPr txBox="1"/>
          <p:nvPr/>
        </p:nvSpPr>
        <p:spPr>
          <a:xfrm>
            <a:off x="4653323" y="5408824"/>
            <a:ext cx="990599" cy="307777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Normal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A08B46F-EA54-3D45-AD12-74B69EFE3E5B}"/>
              </a:ext>
            </a:extLst>
          </p:cNvPr>
          <p:cNvCxnSpPr>
            <a:cxnSpLocks/>
          </p:cNvCxnSpPr>
          <p:nvPr/>
        </p:nvCxnSpPr>
        <p:spPr>
          <a:xfrm flipV="1">
            <a:off x="4290481" y="4293780"/>
            <a:ext cx="0" cy="2178513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9086BAD-9444-C647-9A01-167710884142}"/>
              </a:ext>
            </a:extLst>
          </p:cNvPr>
          <p:cNvCxnSpPr>
            <a:cxnSpLocks/>
          </p:cNvCxnSpPr>
          <p:nvPr/>
        </p:nvCxnSpPr>
        <p:spPr>
          <a:xfrm>
            <a:off x="3940629" y="5201679"/>
            <a:ext cx="349852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E1037250-E94B-4D40-9490-888961DEC542}"/>
              </a:ext>
            </a:extLst>
          </p:cNvPr>
          <p:cNvCxnSpPr>
            <a:cxnSpLocks/>
          </p:cNvCxnSpPr>
          <p:nvPr/>
        </p:nvCxnSpPr>
        <p:spPr>
          <a:xfrm>
            <a:off x="4290481" y="4293780"/>
            <a:ext cx="349852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E46DD2DD-BAC6-0D43-8019-403FA5810BB5}"/>
              </a:ext>
            </a:extLst>
          </p:cNvPr>
          <p:cNvCxnSpPr>
            <a:cxnSpLocks/>
          </p:cNvCxnSpPr>
          <p:nvPr/>
        </p:nvCxnSpPr>
        <p:spPr>
          <a:xfrm>
            <a:off x="4279617" y="5552823"/>
            <a:ext cx="349852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1893DC0C-6592-2641-B236-5BDC5C9B4F9A}"/>
              </a:ext>
            </a:extLst>
          </p:cNvPr>
          <p:cNvCxnSpPr>
            <a:cxnSpLocks/>
          </p:cNvCxnSpPr>
          <p:nvPr/>
        </p:nvCxnSpPr>
        <p:spPr>
          <a:xfrm>
            <a:off x="4290481" y="5111516"/>
            <a:ext cx="349852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924B1DBA-B334-144D-B76E-B113B7E5B68E}"/>
              </a:ext>
            </a:extLst>
          </p:cNvPr>
          <p:cNvSpPr txBox="1"/>
          <p:nvPr/>
        </p:nvSpPr>
        <p:spPr>
          <a:xfrm>
            <a:off x="2125847" y="2815517"/>
            <a:ext cx="1832911" cy="307777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Refer to GP Practice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D2D4C8C-78C2-754F-9F15-74E63716826E}"/>
              </a:ext>
            </a:extLst>
          </p:cNvPr>
          <p:cNvSpPr txBox="1"/>
          <p:nvPr/>
        </p:nvSpPr>
        <p:spPr>
          <a:xfrm>
            <a:off x="2414720" y="3359827"/>
            <a:ext cx="1304870" cy="307777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Irregular Pulse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05F0A2DE-76A6-A84D-A75C-5BAA31A9F5A1}"/>
              </a:ext>
            </a:extLst>
          </p:cNvPr>
          <p:cNvCxnSpPr>
            <a:cxnSpLocks/>
          </p:cNvCxnSpPr>
          <p:nvPr/>
        </p:nvCxnSpPr>
        <p:spPr>
          <a:xfrm flipV="1">
            <a:off x="3042303" y="3679371"/>
            <a:ext cx="0" cy="371051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9856A2B8-E384-2D43-A101-7D7566BF1E18}"/>
              </a:ext>
            </a:extLst>
          </p:cNvPr>
          <p:cNvSpPr txBox="1"/>
          <p:nvPr/>
        </p:nvSpPr>
        <p:spPr>
          <a:xfrm>
            <a:off x="6903104" y="4014447"/>
            <a:ext cx="3432113" cy="523220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Refer to registered GP Practice for same day consultation or OOH / A&amp;E. Notify via PO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7A35202-0614-2742-B384-3A44785C6F3F}"/>
              </a:ext>
            </a:extLst>
          </p:cNvPr>
          <p:cNvSpPr txBox="1"/>
          <p:nvPr/>
        </p:nvSpPr>
        <p:spPr>
          <a:xfrm>
            <a:off x="6903881" y="4660557"/>
            <a:ext cx="3269377" cy="523220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Refer to GP Practice via PO for appointment within 3 weeks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87B5CCB-99DB-BE40-81D8-D4CABF244F55}"/>
              </a:ext>
            </a:extLst>
          </p:cNvPr>
          <p:cNvSpPr txBox="1"/>
          <p:nvPr/>
        </p:nvSpPr>
        <p:spPr>
          <a:xfrm>
            <a:off x="6916015" y="5302036"/>
            <a:ext cx="3248594" cy="523220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Send BP reading to GP Practice via PO and provide lifestyle advice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C69D8C3-29C4-9349-8562-3C74829092A1}"/>
              </a:ext>
            </a:extLst>
          </p:cNvPr>
          <p:cNvCxnSpPr>
            <a:cxnSpLocks/>
            <a:endCxn id="119" idx="3"/>
          </p:cNvCxnSpPr>
          <p:nvPr/>
        </p:nvCxnSpPr>
        <p:spPr>
          <a:xfrm flipH="1" flipV="1">
            <a:off x="6360573" y="6008308"/>
            <a:ext cx="2025952" cy="13796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D393F24B-1915-DF44-B604-2D04FD41D16E}"/>
              </a:ext>
            </a:extLst>
          </p:cNvPr>
          <p:cNvSpPr txBox="1"/>
          <p:nvPr/>
        </p:nvSpPr>
        <p:spPr>
          <a:xfrm>
            <a:off x="7874672" y="1968532"/>
            <a:ext cx="803802" cy="307777"/>
          </a:xfrm>
          <a:prstGeom prst="rect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ABPM</a:t>
            </a:r>
            <a:r>
              <a:rPr lang="en-US" sz="1400" dirty="0"/>
              <a:t> 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E8072850-F738-AA40-B65A-3A5187BA86C9}"/>
              </a:ext>
            </a:extLst>
          </p:cNvPr>
          <p:cNvCxnSpPr>
            <a:cxnSpLocks/>
            <a:endCxn id="17" idx="3"/>
          </p:cNvCxnSpPr>
          <p:nvPr/>
        </p:nvCxnSpPr>
        <p:spPr>
          <a:xfrm flipH="1">
            <a:off x="7212820" y="3309260"/>
            <a:ext cx="1022507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8E56CC69-1392-6743-B37D-40157D8332F4}"/>
              </a:ext>
            </a:extLst>
          </p:cNvPr>
          <p:cNvCxnSpPr>
            <a:cxnSpLocks/>
          </p:cNvCxnSpPr>
          <p:nvPr/>
        </p:nvCxnSpPr>
        <p:spPr>
          <a:xfrm flipV="1">
            <a:off x="8235327" y="2253225"/>
            <a:ext cx="0" cy="1027017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B36C25CA-1A73-574D-B2B1-D6EF34ABA680}"/>
              </a:ext>
            </a:extLst>
          </p:cNvPr>
          <p:cNvSpPr txBox="1"/>
          <p:nvPr/>
        </p:nvSpPr>
        <p:spPr>
          <a:xfrm>
            <a:off x="8944035" y="1870476"/>
            <a:ext cx="1306286" cy="523220"/>
          </a:xfrm>
          <a:prstGeom prst="rect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Explain &amp; fit machine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4F9F39AA-64A7-2A4E-AF29-68BE21F389DE}"/>
              </a:ext>
            </a:extLst>
          </p:cNvPr>
          <p:cNvCxnSpPr>
            <a:cxnSpLocks/>
            <a:stCxn id="64" idx="3"/>
          </p:cNvCxnSpPr>
          <p:nvPr/>
        </p:nvCxnSpPr>
        <p:spPr>
          <a:xfrm flipV="1">
            <a:off x="8678474" y="2122420"/>
            <a:ext cx="270978" cy="1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4D6FDF6F-D88F-2849-B683-3C9448BDF59F}"/>
              </a:ext>
            </a:extLst>
          </p:cNvPr>
          <p:cNvSpPr txBox="1"/>
          <p:nvPr/>
        </p:nvSpPr>
        <p:spPr>
          <a:xfrm>
            <a:off x="9088981" y="2701586"/>
            <a:ext cx="1090317" cy="738664"/>
          </a:xfrm>
          <a:prstGeom prst="rect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Patient</a:t>
            </a:r>
          </a:p>
          <a:p>
            <a:pPr algn="ctr"/>
            <a:r>
              <a:rPr lang="en-US" sz="1400" dirty="0"/>
              <a:t>returns with results 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0F2E08EE-07B0-E242-9FAE-B048989A5696}"/>
              </a:ext>
            </a:extLst>
          </p:cNvPr>
          <p:cNvSpPr txBox="1"/>
          <p:nvPr/>
        </p:nvSpPr>
        <p:spPr>
          <a:xfrm>
            <a:off x="10639382" y="1696737"/>
            <a:ext cx="1449829" cy="738664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Normal - Report to GP practice </a:t>
            </a:r>
          </a:p>
          <a:p>
            <a:pPr algn="ctr"/>
            <a:r>
              <a:rPr lang="en-US" sz="1400" dirty="0"/>
              <a:t>via PO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2A2D8D2-1319-A341-8D3A-A03840684A7B}"/>
              </a:ext>
            </a:extLst>
          </p:cNvPr>
          <p:cNvSpPr txBox="1"/>
          <p:nvPr/>
        </p:nvSpPr>
        <p:spPr>
          <a:xfrm>
            <a:off x="10648591" y="2543122"/>
            <a:ext cx="1449828" cy="954107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High – Refer for appointment within 3 weeks via PO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31A64D3C-D30A-5846-970A-C2F18EB8FADA}"/>
              </a:ext>
            </a:extLst>
          </p:cNvPr>
          <p:cNvSpPr txBox="1"/>
          <p:nvPr/>
        </p:nvSpPr>
        <p:spPr>
          <a:xfrm>
            <a:off x="10662551" y="3609082"/>
            <a:ext cx="1449827" cy="1600438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Stage 2 - Refer to registered GP Practice on the same day </a:t>
            </a:r>
            <a:r>
              <a:rPr lang="en-US" sz="1400" b="1" dirty="0"/>
              <a:t>&amp; inform as high priority. </a:t>
            </a:r>
            <a:r>
              <a:rPr lang="en-US" sz="1400" dirty="0"/>
              <a:t>Notify via PO</a:t>
            </a:r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5B9014A5-A2F1-B44C-AC7A-3781E411022C}"/>
              </a:ext>
            </a:extLst>
          </p:cNvPr>
          <p:cNvCxnSpPr>
            <a:cxnSpLocks/>
          </p:cNvCxnSpPr>
          <p:nvPr/>
        </p:nvCxnSpPr>
        <p:spPr>
          <a:xfrm flipV="1">
            <a:off x="10447755" y="2142840"/>
            <a:ext cx="0" cy="2141021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C0F2B3A5-869C-1E4F-AABF-FB595261B7FE}"/>
              </a:ext>
            </a:extLst>
          </p:cNvPr>
          <p:cNvCxnSpPr>
            <a:cxnSpLocks/>
          </p:cNvCxnSpPr>
          <p:nvPr/>
        </p:nvCxnSpPr>
        <p:spPr>
          <a:xfrm>
            <a:off x="10447755" y="2153736"/>
            <a:ext cx="214796" cy="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10A45F52-AEEB-3B4E-BB7C-E3E35EE27B3D}"/>
              </a:ext>
            </a:extLst>
          </p:cNvPr>
          <p:cNvCxnSpPr>
            <a:cxnSpLocks/>
          </p:cNvCxnSpPr>
          <p:nvPr/>
        </p:nvCxnSpPr>
        <p:spPr>
          <a:xfrm>
            <a:off x="10446261" y="2919545"/>
            <a:ext cx="214796" cy="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5D5D9A9C-4EDE-C849-ACB3-F7595AE12D23}"/>
              </a:ext>
            </a:extLst>
          </p:cNvPr>
          <p:cNvCxnSpPr>
            <a:cxnSpLocks/>
          </p:cNvCxnSpPr>
          <p:nvPr/>
        </p:nvCxnSpPr>
        <p:spPr>
          <a:xfrm>
            <a:off x="10446261" y="4301579"/>
            <a:ext cx="214796" cy="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CB9B48D0-9AAA-8041-AF21-799967F2AB64}"/>
              </a:ext>
            </a:extLst>
          </p:cNvPr>
          <p:cNvCxnSpPr>
            <a:cxnSpLocks/>
          </p:cNvCxnSpPr>
          <p:nvPr/>
        </p:nvCxnSpPr>
        <p:spPr>
          <a:xfrm flipH="1">
            <a:off x="10172481" y="3071761"/>
            <a:ext cx="273780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2EE3CC99-0368-9640-985E-7A43A679DDA5}"/>
              </a:ext>
            </a:extLst>
          </p:cNvPr>
          <p:cNvCxnSpPr>
            <a:cxnSpLocks/>
          </p:cNvCxnSpPr>
          <p:nvPr/>
        </p:nvCxnSpPr>
        <p:spPr>
          <a:xfrm>
            <a:off x="9597178" y="2420063"/>
            <a:ext cx="0" cy="279374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E7E7DE8A-A8CA-9A40-B475-359976CBD481}"/>
              </a:ext>
            </a:extLst>
          </p:cNvPr>
          <p:cNvSpPr txBox="1"/>
          <p:nvPr/>
        </p:nvSpPr>
        <p:spPr>
          <a:xfrm>
            <a:off x="4634149" y="6317319"/>
            <a:ext cx="1741342" cy="307777"/>
          </a:xfrm>
          <a:prstGeom prst="rect">
            <a:avLst/>
          </a:prstGeom>
          <a:noFill/>
          <a:ln w="254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Low symptomatic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32EDB0D7-FF73-8540-AE48-5578D33B71A4}"/>
              </a:ext>
            </a:extLst>
          </p:cNvPr>
          <p:cNvSpPr txBox="1"/>
          <p:nvPr/>
        </p:nvSpPr>
        <p:spPr>
          <a:xfrm>
            <a:off x="4619230" y="5854419"/>
            <a:ext cx="1741343" cy="307777"/>
          </a:xfrm>
          <a:prstGeom prst="rect">
            <a:avLst/>
          </a:prstGeom>
          <a:noFill/>
          <a:ln w="254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Low asymptomatic</a:t>
            </a:r>
          </a:p>
        </p:txBody>
      </p: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9DBF5BF1-EBCC-0A43-8F00-C445633606A6}"/>
              </a:ext>
            </a:extLst>
          </p:cNvPr>
          <p:cNvCxnSpPr>
            <a:cxnSpLocks/>
          </p:cNvCxnSpPr>
          <p:nvPr/>
        </p:nvCxnSpPr>
        <p:spPr>
          <a:xfrm flipV="1">
            <a:off x="8393539" y="5814886"/>
            <a:ext cx="0" cy="205969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E1EFF15C-807F-364B-ABF7-72FDFD2CB942}"/>
              </a:ext>
            </a:extLst>
          </p:cNvPr>
          <p:cNvCxnSpPr>
            <a:cxnSpLocks/>
          </p:cNvCxnSpPr>
          <p:nvPr/>
        </p:nvCxnSpPr>
        <p:spPr>
          <a:xfrm>
            <a:off x="5630932" y="4301579"/>
            <a:ext cx="1265462" cy="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C51D8E67-52A0-9B43-ABF2-3EA592274FA7}"/>
              </a:ext>
            </a:extLst>
          </p:cNvPr>
          <p:cNvCxnSpPr>
            <a:cxnSpLocks/>
          </p:cNvCxnSpPr>
          <p:nvPr/>
        </p:nvCxnSpPr>
        <p:spPr>
          <a:xfrm flipH="1">
            <a:off x="6387913" y="6499181"/>
            <a:ext cx="4165746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E414AA34-C88B-0F46-9C99-42A8DB304EEE}"/>
              </a:ext>
            </a:extLst>
          </p:cNvPr>
          <p:cNvCxnSpPr>
            <a:cxnSpLocks/>
          </p:cNvCxnSpPr>
          <p:nvPr/>
        </p:nvCxnSpPr>
        <p:spPr>
          <a:xfrm>
            <a:off x="10553659" y="4954702"/>
            <a:ext cx="0" cy="1544479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6F68AA52-E0BF-204F-B17A-5BEF7BD5BD1A}"/>
              </a:ext>
            </a:extLst>
          </p:cNvPr>
          <p:cNvCxnSpPr>
            <a:cxnSpLocks/>
          </p:cNvCxnSpPr>
          <p:nvPr/>
        </p:nvCxnSpPr>
        <p:spPr>
          <a:xfrm flipH="1">
            <a:off x="10179298" y="4935285"/>
            <a:ext cx="376212" cy="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6BD06C1B-3A40-8D4F-A56B-3AC5CDA237FA}"/>
              </a:ext>
            </a:extLst>
          </p:cNvPr>
          <p:cNvSpPr txBox="1"/>
          <p:nvPr/>
        </p:nvSpPr>
        <p:spPr>
          <a:xfrm>
            <a:off x="247334" y="6169361"/>
            <a:ext cx="1590631" cy="523220"/>
          </a:xfrm>
          <a:prstGeom prst="rect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PO = PharmOutcomes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A92ACDC3-8164-A745-A1C5-8E05680190D5}"/>
              </a:ext>
            </a:extLst>
          </p:cNvPr>
          <p:cNvCxnSpPr>
            <a:cxnSpLocks/>
          </p:cNvCxnSpPr>
          <p:nvPr/>
        </p:nvCxnSpPr>
        <p:spPr>
          <a:xfrm flipV="1">
            <a:off x="5657798" y="5559204"/>
            <a:ext cx="1285083" cy="1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4C568557-7FF9-3141-A423-058183A417A3}"/>
              </a:ext>
            </a:extLst>
          </p:cNvPr>
          <p:cNvCxnSpPr>
            <a:cxnSpLocks/>
          </p:cNvCxnSpPr>
          <p:nvPr/>
        </p:nvCxnSpPr>
        <p:spPr>
          <a:xfrm>
            <a:off x="6407804" y="5111516"/>
            <a:ext cx="495300" cy="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B965CFA1-057D-CC42-BD51-3C64ED40D895}"/>
              </a:ext>
            </a:extLst>
          </p:cNvPr>
          <p:cNvSpPr txBox="1"/>
          <p:nvPr/>
        </p:nvSpPr>
        <p:spPr>
          <a:xfrm>
            <a:off x="4650458" y="4527866"/>
            <a:ext cx="2047286" cy="307777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High – Not diagnosed BP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535E95AE-EF48-674A-985B-B0E80951216A}"/>
              </a:ext>
            </a:extLst>
          </p:cNvPr>
          <p:cNvCxnSpPr>
            <a:cxnSpLocks/>
          </p:cNvCxnSpPr>
          <p:nvPr/>
        </p:nvCxnSpPr>
        <p:spPr>
          <a:xfrm flipH="1">
            <a:off x="6273473" y="3926351"/>
            <a:ext cx="1654189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6A95335E-D3C1-A246-8778-0FB0B1DCC28C}"/>
              </a:ext>
            </a:extLst>
          </p:cNvPr>
          <p:cNvCxnSpPr>
            <a:cxnSpLocks/>
          </p:cNvCxnSpPr>
          <p:nvPr/>
        </p:nvCxnSpPr>
        <p:spPr>
          <a:xfrm>
            <a:off x="6276998" y="3923679"/>
            <a:ext cx="0" cy="612967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05B559CC-C2F7-9D4A-9EF6-1F0CA1FB15C4}"/>
              </a:ext>
            </a:extLst>
          </p:cNvPr>
          <p:cNvCxnSpPr>
            <a:cxnSpLocks/>
          </p:cNvCxnSpPr>
          <p:nvPr/>
        </p:nvCxnSpPr>
        <p:spPr>
          <a:xfrm>
            <a:off x="4279617" y="4681754"/>
            <a:ext cx="354519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CED9148E-E33E-EB4B-BC94-DCBC5A230BFD}"/>
              </a:ext>
            </a:extLst>
          </p:cNvPr>
          <p:cNvCxnSpPr>
            <a:cxnSpLocks/>
          </p:cNvCxnSpPr>
          <p:nvPr/>
        </p:nvCxnSpPr>
        <p:spPr>
          <a:xfrm>
            <a:off x="4279617" y="6014118"/>
            <a:ext cx="332599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6FFAF8C3-A401-CC4E-9060-789BBD2073A5}"/>
              </a:ext>
            </a:extLst>
          </p:cNvPr>
          <p:cNvCxnSpPr>
            <a:cxnSpLocks/>
          </p:cNvCxnSpPr>
          <p:nvPr/>
        </p:nvCxnSpPr>
        <p:spPr>
          <a:xfrm>
            <a:off x="4290481" y="6453902"/>
            <a:ext cx="332599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25A6D363-4783-2542-BE98-3D10B8E87998}"/>
              </a:ext>
            </a:extLst>
          </p:cNvPr>
          <p:cNvCxnSpPr>
            <a:cxnSpLocks/>
          </p:cNvCxnSpPr>
          <p:nvPr/>
        </p:nvCxnSpPr>
        <p:spPr>
          <a:xfrm flipV="1">
            <a:off x="7927662" y="3308320"/>
            <a:ext cx="0" cy="615359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276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287</Words>
  <Application>Microsoft Office PowerPoint</Application>
  <PresentationFormat>Widescreen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C&amp;M - National Hypertension Service: GP Referral Process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Roxburgh</dc:creator>
  <cp:lastModifiedBy>Helen Murphy</cp:lastModifiedBy>
  <cp:revision>22</cp:revision>
  <dcterms:created xsi:type="dcterms:W3CDTF">2022-02-06T11:22:45Z</dcterms:created>
  <dcterms:modified xsi:type="dcterms:W3CDTF">2022-02-17T15:53:32Z</dcterms:modified>
</cp:coreProperties>
</file>