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6" r:id="rId5"/>
    <p:sldId id="306" r:id="rId6"/>
    <p:sldId id="280" r:id="rId7"/>
    <p:sldId id="288" r:id="rId8"/>
    <p:sldId id="307" r:id="rId9"/>
    <p:sldId id="291" r:id="rId10"/>
    <p:sldId id="304" r:id="rId11"/>
    <p:sldId id="312" r:id="rId12"/>
    <p:sldId id="313" r:id="rId13"/>
    <p:sldId id="314" r:id="rId14"/>
    <p:sldId id="289" r:id="rId15"/>
    <p:sldId id="305" r:id="rId16"/>
    <p:sldId id="293" r:id="rId17"/>
    <p:sldId id="298" r:id="rId18"/>
    <p:sldId id="311" r:id="rId19"/>
    <p:sldId id="309" r:id="rId20"/>
    <p:sldId id="310" r:id="rId21"/>
    <p:sldId id="294" r:id="rId22"/>
    <p:sldId id="296" r:id="rId23"/>
    <p:sldId id="315" r:id="rId24"/>
    <p:sldId id="29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ogen Halls" initials="IH" lastIdx="2" clrIdx="0">
    <p:extLst>
      <p:ext uri="{19B8F6BF-5375-455C-9EA6-DF929625EA0E}">
        <p15:presenceInfo xmlns:p15="http://schemas.microsoft.com/office/powerpoint/2012/main" userId="S::Imogen@gmlpc.org.uk::84a0e035-3905-4472-9e6d-2e5df81887e8" providerId="AD"/>
      </p:ext>
    </p:extLst>
  </p:cmAuthor>
  <p:cmAuthor id="2" name="Luvjit  Kandula" initials="LK" lastIdx="1" clrIdx="1">
    <p:extLst>
      <p:ext uri="{19B8F6BF-5375-455C-9EA6-DF929625EA0E}">
        <p15:presenceInfo xmlns:p15="http://schemas.microsoft.com/office/powerpoint/2012/main" userId="S::luvjit@gmlpc.org.uk::80d10d52-956d-4049-88db-081240ced554" providerId="AD"/>
      </p:ext>
    </p:extLst>
  </p:cmAuthor>
  <p:cmAuthor id="3" name="Esther Burrow" initials="EB" lastIdx="1" clrIdx="2">
    <p:extLst>
      <p:ext uri="{19B8F6BF-5375-455C-9EA6-DF929625EA0E}">
        <p15:presenceInfo xmlns:p15="http://schemas.microsoft.com/office/powerpoint/2012/main" userId="S::esther@gmlpc.org.uk::7b332b3a-d88a-4ca5-a6a5-ae98eb6134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08E8"/>
    <a:srgbClr val="FDBFBF"/>
    <a:srgbClr val="FC8888"/>
    <a:srgbClr val="880D53"/>
    <a:srgbClr val="949494"/>
    <a:srgbClr val="00A3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63"/>
  </p:normalViewPr>
  <p:slideViewPr>
    <p:cSldViewPr snapToGrid="0">
      <p:cViewPr varScale="1">
        <p:scale>
          <a:sx n="63" d="100"/>
          <a:sy n="63" d="100"/>
        </p:scale>
        <p:origin x="620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Murphy" userId="7262f554b954fd0f" providerId="LiveId" clId="{7B30D5F4-D3B4-4E84-9E82-B678B114CA3C}"/>
    <pc:docChg chg="undo custSel addSld delSld modSld sldOrd">
      <pc:chgData name="Helen Murphy" userId="7262f554b954fd0f" providerId="LiveId" clId="{7B30D5F4-D3B4-4E84-9E82-B678B114CA3C}" dt="2022-02-22T13:28:44.377" v="1369"/>
      <pc:docMkLst>
        <pc:docMk/>
      </pc:docMkLst>
      <pc:sldChg chg="modSp mod">
        <pc:chgData name="Helen Murphy" userId="7262f554b954fd0f" providerId="LiveId" clId="{7B30D5F4-D3B4-4E84-9E82-B678B114CA3C}" dt="2022-02-22T11:33:28.775" v="1339" actId="6549"/>
        <pc:sldMkLst>
          <pc:docMk/>
          <pc:sldMk cId="2678253506" sldId="256"/>
        </pc:sldMkLst>
        <pc:spChg chg="mod">
          <ac:chgData name="Helen Murphy" userId="7262f554b954fd0f" providerId="LiveId" clId="{7B30D5F4-D3B4-4E84-9E82-B678B114CA3C}" dt="2022-02-22T11:33:28.775" v="1339" actId="6549"/>
          <ac:spMkLst>
            <pc:docMk/>
            <pc:sldMk cId="2678253506" sldId="256"/>
            <ac:spMk id="3" creationId="{759412A5-E037-42D7-BBE8-25641AAB0ADE}"/>
          </ac:spMkLst>
        </pc:spChg>
      </pc:sldChg>
      <pc:sldChg chg="del">
        <pc:chgData name="Helen Murphy" userId="7262f554b954fd0f" providerId="LiveId" clId="{7B30D5F4-D3B4-4E84-9E82-B678B114CA3C}" dt="2022-02-15T14:57:21.338" v="931" actId="47"/>
        <pc:sldMkLst>
          <pc:docMk/>
          <pc:sldMk cId="2692957470" sldId="260"/>
        </pc:sldMkLst>
      </pc:sldChg>
      <pc:sldChg chg="modSp mod">
        <pc:chgData name="Helen Murphy" userId="7262f554b954fd0f" providerId="LiveId" clId="{7B30D5F4-D3B4-4E84-9E82-B678B114CA3C}" dt="2022-02-15T14:37:32.174" v="899" actId="6549"/>
        <pc:sldMkLst>
          <pc:docMk/>
          <pc:sldMk cId="1328113774" sldId="288"/>
        </pc:sldMkLst>
        <pc:spChg chg="mod">
          <ac:chgData name="Helen Murphy" userId="7262f554b954fd0f" providerId="LiveId" clId="{7B30D5F4-D3B4-4E84-9E82-B678B114CA3C}" dt="2022-02-15T14:37:32.174" v="899" actId="6549"/>
          <ac:spMkLst>
            <pc:docMk/>
            <pc:sldMk cId="1328113774" sldId="288"/>
            <ac:spMk id="2" creationId="{C566095C-6517-4835-B53A-8678E4F2EC9D}"/>
          </ac:spMkLst>
        </pc:spChg>
      </pc:sldChg>
      <pc:sldChg chg="modSp mod">
        <pc:chgData name="Helen Murphy" userId="7262f554b954fd0f" providerId="LiveId" clId="{7B30D5F4-D3B4-4E84-9E82-B678B114CA3C}" dt="2022-02-16T11:20:41.454" v="1034" actId="20577"/>
        <pc:sldMkLst>
          <pc:docMk/>
          <pc:sldMk cId="2005946170" sldId="289"/>
        </pc:sldMkLst>
        <pc:spChg chg="mod">
          <ac:chgData name="Helen Murphy" userId="7262f554b954fd0f" providerId="LiveId" clId="{7B30D5F4-D3B4-4E84-9E82-B678B114CA3C}" dt="2022-02-16T11:20:41.454" v="1034" actId="20577"/>
          <ac:spMkLst>
            <pc:docMk/>
            <pc:sldMk cId="2005946170" sldId="289"/>
            <ac:spMk id="2" creationId="{C566095C-6517-4835-B53A-8678E4F2EC9D}"/>
          </ac:spMkLst>
        </pc:spChg>
      </pc:sldChg>
      <pc:sldChg chg="modSp mod">
        <pc:chgData name="Helen Murphy" userId="7262f554b954fd0f" providerId="LiveId" clId="{7B30D5F4-D3B4-4E84-9E82-B678B114CA3C}" dt="2022-02-22T12:08:52.919" v="1367" actId="6549"/>
        <pc:sldMkLst>
          <pc:docMk/>
          <pc:sldMk cId="2118101801" sldId="294"/>
        </pc:sldMkLst>
        <pc:spChg chg="mod">
          <ac:chgData name="Helen Murphy" userId="7262f554b954fd0f" providerId="LiveId" clId="{7B30D5F4-D3B4-4E84-9E82-B678B114CA3C}" dt="2022-02-22T12:08:52.919" v="1367" actId="6549"/>
          <ac:spMkLst>
            <pc:docMk/>
            <pc:sldMk cId="2118101801" sldId="294"/>
            <ac:spMk id="8" creationId="{852DE9FF-4A2B-4848-ADC7-0C66303E38EB}"/>
          </ac:spMkLst>
        </pc:spChg>
      </pc:sldChg>
      <pc:sldChg chg="addSp delSp modSp mod">
        <pc:chgData name="Helen Murphy" userId="7262f554b954fd0f" providerId="LiveId" clId="{7B30D5F4-D3B4-4E84-9E82-B678B114CA3C}" dt="2022-02-15T14:42:45.386" v="910" actId="14100"/>
        <pc:sldMkLst>
          <pc:docMk/>
          <pc:sldMk cId="642473020" sldId="298"/>
        </pc:sldMkLst>
        <pc:picChg chg="del">
          <ac:chgData name="Helen Murphy" userId="7262f554b954fd0f" providerId="LiveId" clId="{7B30D5F4-D3B4-4E84-9E82-B678B114CA3C}" dt="2022-02-15T14:36:28.261" v="893" actId="478"/>
          <ac:picMkLst>
            <pc:docMk/>
            <pc:sldMk cId="642473020" sldId="298"/>
            <ac:picMk id="4" creationId="{58DAA9FC-DD59-49E5-A022-F4D62B91185D}"/>
          </ac:picMkLst>
        </pc:picChg>
        <pc:picChg chg="add mod">
          <ac:chgData name="Helen Murphy" userId="7262f554b954fd0f" providerId="LiveId" clId="{7B30D5F4-D3B4-4E84-9E82-B678B114CA3C}" dt="2022-02-15T14:42:45.386" v="910" actId="14100"/>
          <ac:picMkLst>
            <pc:docMk/>
            <pc:sldMk cId="642473020" sldId="298"/>
            <ac:picMk id="5" creationId="{7273DCA1-016B-4DD2-9E2E-41BC05F21268}"/>
          </ac:picMkLst>
        </pc:picChg>
      </pc:sldChg>
      <pc:sldChg chg="modSp mod">
        <pc:chgData name="Helen Murphy" userId="7262f554b954fd0f" providerId="LiveId" clId="{7B30D5F4-D3B4-4E84-9E82-B678B114CA3C}" dt="2022-02-15T13:46:07.245" v="546" actId="6549"/>
        <pc:sldMkLst>
          <pc:docMk/>
          <pc:sldMk cId="2252139132" sldId="305"/>
        </pc:sldMkLst>
        <pc:spChg chg="mod">
          <ac:chgData name="Helen Murphy" userId="7262f554b954fd0f" providerId="LiveId" clId="{7B30D5F4-D3B4-4E84-9E82-B678B114CA3C}" dt="2022-02-15T13:46:07.245" v="546" actId="6549"/>
          <ac:spMkLst>
            <pc:docMk/>
            <pc:sldMk cId="2252139132" sldId="305"/>
            <ac:spMk id="2" creationId="{C566095C-6517-4835-B53A-8678E4F2EC9D}"/>
          </ac:spMkLst>
        </pc:spChg>
      </pc:sldChg>
      <pc:sldChg chg="modSp mod">
        <pc:chgData name="Helen Murphy" userId="7262f554b954fd0f" providerId="LiveId" clId="{7B30D5F4-D3B4-4E84-9E82-B678B114CA3C}" dt="2022-02-22T09:34:52.718" v="1035" actId="6549"/>
        <pc:sldMkLst>
          <pc:docMk/>
          <pc:sldMk cId="3843378770" sldId="306"/>
        </pc:sldMkLst>
        <pc:spChg chg="mod">
          <ac:chgData name="Helen Murphy" userId="7262f554b954fd0f" providerId="LiveId" clId="{7B30D5F4-D3B4-4E84-9E82-B678B114CA3C}" dt="2022-02-22T09:34:52.718" v="1035" actId="6549"/>
          <ac:spMkLst>
            <pc:docMk/>
            <pc:sldMk cId="3843378770" sldId="306"/>
            <ac:spMk id="2" creationId="{C566095C-6517-4835-B53A-8678E4F2EC9D}"/>
          </ac:spMkLst>
        </pc:spChg>
      </pc:sldChg>
      <pc:sldChg chg="modSp mod">
        <pc:chgData name="Helen Murphy" userId="7262f554b954fd0f" providerId="LiveId" clId="{7B30D5F4-D3B4-4E84-9E82-B678B114CA3C}" dt="2022-02-15T14:44:39.143" v="917" actId="207"/>
        <pc:sldMkLst>
          <pc:docMk/>
          <pc:sldMk cId="2816547447" sldId="309"/>
        </pc:sldMkLst>
        <pc:spChg chg="mod">
          <ac:chgData name="Helen Murphy" userId="7262f554b954fd0f" providerId="LiveId" clId="{7B30D5F4-D3B4-4E84-9E82-B678B114CA3C}" dt="2022-02-15T14:44:39.143" v="917" actId="207"/>
          <ac:spMkLst>
            <pc:docMk/>
            <pc:sldMk cId="2816547447" sldId="309"/>
            <ac:spMk id="3" creationId="{ACA8BE38-D570-4AB4-AB86-E52A5048C835}"/>
          </ac:spMkLst>
        </pc:spChg>
      </pc:sldChg>
      <pc:sldChg chg="modSp mod">
        <pc:chgData name="Helen Murphy" userId="7262f554b954fd0f" providerId="LiveId" clId="{7B30D5F4-D3B4-4E84-9E82-B678B114CA3C}" dt="2022-02-15T14:45:11.794" v="922" actId="20577"/>
        <pc:sldMkLst>
          <pc:docMk/>
          <pc:sldMk cId="1544699541" sldId="310"/>
        </pc:sldMkLst>
        <pc:spChg chg="mod">
          <ac:chgData name="Helen Murphy" userId="7262f554b954fd0f" providerId="LiveId" clId="{7B30D5F4-D3B4-4E84-9E82-B678B114CA3C}" dt="2022-02-15T14:45:11.794" v="922" actId="20577"/>
          <ac:spMkLst>
            <pc:docMk/>
            <pc:sldMk cId="1544699541" sldId="310"/>
            <ac:spMk id="3" creationId="{ACA8BE38-D570-4AB4-AB86-E52A5048C835}"/>
          </ac:spMkLst>
        </pc:spChg>
      </pc:sldChg>
      <pc:sldChg chg="addSp delSp modSp mod">
        <pc:chgData name="Helen Murphy" userId="7262f554b954fd0f" providerId="LiveId" clId="{7B30D5F4-D3B4-4E84-9E82-B678B114CA3C}" dt="2022-02-15T14:53:28.668" v="930" actId="1076"/>
        <pc:sldMkLst>
          <pc:docMk/>
          <pc:sldMk cId="2034200500" sldId="311"/>
        </pc:sldMkLst>
        <pc:picChg chg="add del mod">
          <ac:chgData name="Helen Murphy" userId="7262f554b954fd0f" providerId="LiveId" clId="{7B30D5F4-D3B4-4E84-9E82-B678B114CA3C}" dt="2022-02-15T14:53:18.457" v="927" actId="478"/>
          <ac:picMkLst>
            <pc:docMk/>
            <pc:sldMk cId="2034200500" sldId="311"/>
            <ac:picMk id="4" creationId="{C227B3CA-B4C8-45FD-91CE-24A139E2DB87}"/>
          </ac:picMkLst>
        </pc:picChg>
        <pc:picChg chg="add mod">
          <ac:chgData name="Helen Murphy" userId="7262f554b954fd0f" providerId="LiveId" clId="{7B30D5F4-D3B4-4E84-9E82-B678B114CA3C}" dt="2022-02-15T14:53:28.668" v="930" actId="1076"/>
          <ac:picMkLst>
            <pc:docMk/>
            <pc:sldMk cId="2034200500" sldId="311"/>
            <ac:picMk id="6" creationId="{A6DBC324-3A98-482A-9903-EAF4BE3EFCE7}"/>
          </ac:picMkLst>
        </pc:picChg>
        <pc:picChg chg="del">
          <ac:chgData name="Helen Murphy" userId="7262f554b954fd0f" providerId="LiveId" clId="{7B30D5F4-D3B4-4E84-9E82-B678B114CA3C}" dt="2022-02-15T14:52:01.219" v="923" actId="478"/>
          <ac:picMkLst>
            <pc:docMk/>
            <pc:sldMk cId="2034200500" sldId="311"/>
            <ac:picMk id="7" creationId="{D56EFDFC-E892-4C03-AAC9-A2AD69A3CFEE}"/>
          </ac:picMkLst>
        </pc:picChg>
      </pc:sldChg>
      <pc:sldChg chg="modSp mod">
        <pc:chgData name="Helen Murphy" userId="7262f554b954fd0f" providerId="LiveId" clId="{7B30D5F4-D3B4-4E84-9E82-B678B114CA3C}" dt="2022-02-15T14:38:34.684" v="902" actId="27636"/>
        <pc:sldMkLst>
          <pc:docMk/>
          <pc:sldMk cId="4221630113" sldId="314"/>
        </pc:sldMkLst>
        <pc:spChg chg="mod">
          <ac:chgData name="Helen Murphy" userId="7262f554b954fd0f" providerId="LiveId" clId="{7B30D5F4-D3B4-4E84-9E82-B678B114CA3C}" dt="2022-02-15T14:38:34.684" v="902" actId="27636"/>
          <ac:spMkLst>
            <pc:docMk/>
            <pc:sldMk cId="4221630113" sldId="314"/>
            <ac:spMk id="2" creationId="{7BF15015-809B-49ED-998A-59F75D6EE866}"/>
          </ac:spMkLst>
        </pc:spChg>
        <pc:spChg chg="mod">
          <ac:chgData name="Helen Murphy" userId="7262f554b954fd0f" providerId="LiveId" clId="{7B30D5F4-D3B4-4E84-9E82-B678B114CA3C}" dt="2022-02-15T13:42:35.492" v="353" actId="207"/>
          <ac:spMkLst>
            <pc:docMk/>
            <pc:sldMk cId="4221630113" sldId="314"/>
            <ac:spMk id="3" creationId="{B861A9AB-A22F-48BB-9EE8-FA67219EE037}"/>
          </ac:spMkLst>
        </pc:spChg>
      </pc:sldChg>
      <pc:sldChg chg="modSp new mod ord">
        <pc:chgData name="Helen Murphy" userId="7262f554b954fd0f" providerId="LiveId" clId="{7B30D5F4-D3B4-4E84-9E82-B678B114CA3C}" dt="2022-02-22T13:28:44.377" v="1369"/>
        <pc:sldMkLst>
          <pc:docMk/>
          <pc:sldMk cId="2922221014" sldId="315"/>
        </pc:sldMkLst>
        <pc:spChg chg="mod">
          <ac:chgData name="Helen Murphy" userId="7262f554b954fd0f" providerId="LiveId" clId="{7B30D5F4-D3B4-4E84-9E82-B678B114CA3C}" dt="2022-02-22T11:31:27.841" v="1070" actId="20577"/>
          <ac:spMkLst>
            <pc:docMk/>
            <pc:sldMk cId="2922221014" sldId="315"/>
            <ac:spMk id="2" creationId="{52889019-861D-49F2-964E-28DF87A67B1D}"/>
          </ac:spMkLst>
        </pc:spChg>
        <pc:spChg chg="mod">
          <ac:chgData name="Helen Murphy" userId="7262f554b954fd0f" providerId="LiveId" clId="{7B30D5F4-D3B4-4E84-9E82-B678B114CA3C}" dt="2022-02-22T11:33:21.687" v="1338" actId="6549"/>
          <ac:spMkLst>
            <pc:docMk/>
            <pc:sldMk cId="2922221014" sldId="315"/>
            <ac:spMk id="3" creationId="{896AB018-AE6A-4AD8-8698-3434B45440A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A776A-6A48-495A-B271-ED2538B0A6FF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76C48-3FE0-453C-A33C-BA4FDB62A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435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676C48-3FE0-453C-A33C-BA4FDB62A21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614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specific to the </a:t>
            </a:r>
            <a:r>
              <a:rPr lang="en-US" dirty="0" err="1"/>
              <a:t>BP@home</a:t>
            </a:r>
            <a:r>
              <a:rPr lang="en-US" dirty="0"/>
              <a:t> service and are aligned to NICE guidance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676C48-3FE0-453C-A33C-BA4FDB62A21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053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specific to the </a:t>
            </a:r>
            <a:r>
              <a:rPr lang="en-US" dirty="0" err="1"/>
              <a:t>BP@home</a:t>
            </a:r>
            <a:r>
              <a:rPr lang="en-US" dirty="0"/>
              <a:t> service and are aligned to NICE guidance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676C48-3FE0-453C-A33C-BA4FDB62A21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071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Patients unable to take their BP readings will be a criteria that will be reviewed by the Commissioner for future commissioning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676C48-3FE0-453C-A33C-BA4FDB62A21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366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676C48-3FE0-453C-A33C-BA4FDB62A21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73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676C48-3FE0-453C-A33C-BA4FDB62A21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229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676C48-3FE0-453C-A33C-BA4FDB62A21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423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676C48-3FE0-453C-A33C-BA4FDB62A21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868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676C48-3FE0-453C-A33C-BA4FDB62A21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278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676C48-3FE0-453C-A33C-BA4FDB62A21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004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676C48-3FE0-453C-A33C-BA4FDB62A21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31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only funding to deliver XL cuffs at the same time as the BP machines.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676C48-3FE0-453C-A33C-BA4FDB62A21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804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specific to the </a:t>
            </a:r>
            <a:r>
              <a:rPr lang="en-US" dirty="0" err="1"/>
              <a:t>BP@home</a:t>
            </a:r>
            <a:r>
              <a:rPr lang="en-US" dirty="0"/>
              <a:t> service and are aligned to NICE guidance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676C48-3FE0-453C-A33C-BA4FDB62A21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2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BBC1-BF85-4231-8B4C-241CEC0EE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238781-E462-438B-82F0-6461253B4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AFC47-4F8B-4D32-88A3-B242FC9D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D971-FD6A-443A-9291-BA552B24D436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EBF14-34B6-4609-8C45-13940C91B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312F3-B1CD-47B1-B007-373FC209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8ECB-DBA0-4F0C-8657-8D23FB1E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61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21EB6-61A0-4629-BD98-5E5D6540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D67D69-3ACB-4C87-9EF3-184778639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CFB28-26B3-48B9-9970-72BF681DC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D971-FD6A-443A-9291-BA552B24D436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023B9-DF5D-4B0D-9558-1E8FE3779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C5043-592B-4D2D-9AFE-3BD04C4F9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8ECB-DBA0-4F0C-8657-8D23FB1E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07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3708C5-17E3-4B49-AF72-FD86076DD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553BA7-CEF5-42A5-BDA9-5E81CD8A2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A798B-2485-4350-A5DC-B57A218F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D971-FD6A-443A-9291-BA552B24D436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93FFD-A02E-4FC5-9418-85A5D9518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0D697-1410-4407-898A-0DBAC0F5D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8ECB-DBA0-4F0C-8657-8D23FB1E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36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49F53-2D10-4C10-92BF-6E4BAF277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39C68-7620-4734-AE67-D04B57311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3E0C0-A75B-4EEF-A5CC-CA5EA48F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D971-FD6A-443A-9291-BA552B24D436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42D5F-C0D8-48EB-80AB-1D7089C0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89826-5ACF-4D3A-8694-67CF2C882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8ECB-DBA0-4F0C-8657-8D23FB1E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18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ADF33-BBFE-4CBA-94C3-C76D2390C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3E538-57C3-4A2F-9FC9-9E1993959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7240A-DFF5-40D1-9ADC-68E8D135D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D971-FD6A-443A-9291-BA552B24D436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80243-50F9-4AF5-A54A-2335EA88B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14EFF-2192-4AB0-BE31-D0702E17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8ECB-DBA0-4F0C-8657-8D23FB1E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75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EB292-85EA-4AF2-BE5D-C89748317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AC0EC-B4F5-4619-B3D3-4E73A3E1B8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4F7B1-5BB7-417F-AD31-ED393F669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BC180-BF3C-49DD-826C-79FD858D1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D971-FD6A-443A-9291-BA552B24D436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09639-9E8A-403E-AE83-7B7B8FD94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5B8BD-AEE0-4C8B-846E-1C9673A97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8ECB-DBA0-4F0C-8657-8D23FB1E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79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6446F-FAAC-489A-BA98-F7D7FECBD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C2513-3FBF-45E6-AE1E-18C4242EF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52EC5-7CCC-4094-9C30-D54938738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A5E328-3B80-4384-A360-4CF7753F3F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BF5BB-A0AD-4AC1-A97B-0ECD823BB6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92241C-150A-4418-A798-9C9D6D33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D971-FD6A-443A-9291-BA552B24D436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D33760-3642-4B39-86F7-3AF9922E6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E22269-3BB4-438B-91CC-A514DCC0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8ECB-DBA0-4F0C-8657-8D23FB1E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57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9A006-4817-420D-B441-B39240034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065B61-6AD0-42EB-B26B-35A6EEDB1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D971-FD6A-443A-9291-BA552B24D436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F235DE-E2E0-42B7-BF6A-F639EB1EE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D10932-50AB-4026-8CED-9076A42BC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8ECB-DBA0-4F0C-8657-8D23FB1E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51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7A4A4D-9DB5-4085-BE76-7E1F1A1F4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D971-FD6A-443A-9291-BA552B24D436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60D94E-6D4A-4B76-8482-F6E20E6CC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6CE68-A256-4D4A-A456-24F47AAE7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8ECB-DBA0-4F0C-8657-8D23FB1E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13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FA4BA-8BF1-4D42-B884-578345AF9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04DD3-48E5-40FE-AFD4-E15040E22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E72B0E-0356-4CAF-99C7-E21DABB6A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DE25-F5AE-4A5F-AF3F-A223EC7BB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D971-FD6A-443A-9291-BA552B24D436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F553F-A724-4122-A59C-479FBD91E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67CAB-F846-4B8A-A141-6F7ACBA81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8ECB-DBA0-4F0C-8657-8D23FB1E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84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DD29-1D7A-460D-8C6B-F417CF9F9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94BC3B-CA9C-42E1-9977-52238345C3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81F37-4371-4DE7-AA21-92618696C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E00F9-F1DC-4E0C-8C46-E471A8359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D971-FD6A-443A-9291-BA552B24D436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ABF58-9A3F-4D66-9CEF-B1D2FC13C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640AC-7E18-4FE7-BD7D-341D98D8C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8ECB-DBA0-4F0C-8657-8D23FB1E2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2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7A2AAF-0731-4C43-A7AD-AD7720C08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C203B-21DF-4ECF-8DCC-96D06C1E6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05810-D8F3-43D2-AA1F-1316FB96F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6D971-FD6A-443A-9291-BA552B24D436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3C247-21D6-4848-B582-2475B1F68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917ED-89CB-4F95-8043-7A026FFAC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C8ECB-DBA0-4F0C-8657-8D23FB1E23D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3C7CBC-5353-C14D-A25C-18D63489CEDF}"/>
              </a:ext>
            </a:extLst>
          </p:cNvPr>
          <p:cNvSpPr txBox="1"/>
          <p:nvPr userDrawn="1"/>
        </p:nvSpPr>
        <p:spPr>
          <a:xfrm>
            <a:off x="0" y="6518748"/>
            <a:ext cx="12192000" cy="36512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31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louise@hshk-lpc.org.uk" TargetMode="External"/><Relationship Id="rId2" Type="http://schemas.openxmlformats.org/officeDocument/2006/relationships/hyperlink" Target="mailto:helen@hshk-lpc.org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oe@hshk-lpc.org.uk" TargetMode="External"/><Relationship Id="rId4" Type="http://schemas.openxmlformats.org/officeDocument/2006/relationships/hyperlink" Target="mailto:David@hshk-lpc.org.uk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appy-hearts.co.uk/media/Blood%20Presure/Useful%20links%20patient%20resources.pdf" TargetMode="External"/><Relationship Id="rId3" Type="http://schemas.openxmlformats.org/officeDocument/2006/relationships/hyperlink" Target="https://www.happy-hearts.co.uk/media/Professionals/BP%20at%20home%20record%20sheet%20Auto%20Calculator%20v7.xlsx" TargetMode="External"/><Relationship Id="rId7" Type="http://schemas.openxmlformats.org/officeDocument/2006/relationships/hyperlink" Target="https://www.happy-hearts.co.uk/media/Professionals/Patient%20Diary%20community%20pharmacy%20Final.docx" TargetMode="External"/><Relationship Id="rId2" Type="http://schemas.openxmlformats.org/officeDocument/2006/relationships/hyperlink" Target="https://www.happy-hearts.co.uk/professionals/blood-pressure/professional-resources-and-material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happy-hearts.co.uk/media/Blood%20Presure/Key%20Lifestyle%20Messages.docx" TargetMode="External"/><Relationship Id="rId5" Type="http://schemas.openxmlformats.org/officeDocument/2006/relationships/hyperlink" Target="https://www.happy-hearts.co.uk/media/Professionals/Pharmacy%20checklist%20%20v2.docx" TargetMode="External"/><Relationship Id="rId10" Type="http://schemas.openxmlformats.org/officeDocument/2006/relationships/hyperlink" Target="https://www.bhf.org.uk/informationsupport/support/manage-your-blood-pressure-at-home" TargetMode="External"/><Relationship Id="rId4" Type="http://schemas.openxmlformats.org/officeDocument/2006/relationships/hyperlink" Target="https://www.happy-hearts.co.uk/media/Blood%20Presure/Cuff%20guidance.docx" TargetMode="External"/><Relationship Id="rId9" Type="http://schemas.openxmlformats.org/officeDocument/2006/relationships/hyperlink" Target="https://www.happy-hearts.co.uk/media/Blood%20Presure/CheckingBPathomeA4_web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86CF6CF-2229-9643-8313-A4387DDE0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389" y="220039"/>
            <a:ext cx="4513611" cy="11303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59412A5-E037-42D7-BBE8-25641AAB0ADE}"/>
              </a:ext>
            </a:extLst>
          </p:cNvPr>
          <p:cNvSpPr txBox="1"/>
          <p:nvPr/>
        </p:nvSpPr>
        <p:spPr>
          <a:xfrm>
            <a:off x="629920" y="1340245"/>
            <a:ext cx="11257280" cy="223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Knowsley</a:t>
            </a:r>
            <a:r>
              <a:rPr lang="en-US" sz="5400" dirty="0"/>
              <a:t> Community Pharmacy </a:t>
            </a:r>
          </a:p>
          <a:p>
            <a:r>
              <a:rPr lang="en-US" sz="5400" dirty="0"/>
              <a:t>Blood Pressure @home Service </a:t>
            </a:r>
          </a:p>
          <a:p>
            <a:pPr>
              <a:lnSpc>
                <a:spcPct val="200000"/>
              </a:lnSpc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8253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15015-809B-49ED-998A-59F75D6EE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774680" cy="854075"/>
          </a:xfrm>
        </p:spPr>
        <p:txBody>
          <a:bodyPr>
            <a:normAutofit/>
          </a:bodyPr>
          <a:lstStyle/>
          <a:p>
            <a:r>
              <a:rPr lang="en-GB" sz="3600" b="1" u="sng" dirty="0">
                <a:solidFill>
                  <a:schemeClr val="accent6"/>
                </a:solidFill>
                <a:latin typeface="+mn-lt"/>
                <a:cs typeface="Calibri Light"/>
              </a:rPr>
              <a:t>What if an irregular heart beat flags on the machine?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1A9AB-A22F-48BB-9EE8-FA67219EE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6080"/>
            <a:ext cx="10215880" cy="4196080"/>
          </a:xfrm>
        </p:spPr>
        <p:txBody>
          <a:bodyPr>
            <a:normAutofit/>
          </a:bodyPr>
          <a:lstStyle/>
          <a:p>
            <a:r>
              <a:rPr lang="en-GB" sz="2400" dirty="0"/>
              <a:t>Advise the patient to contact their GP practice for a same day appointment - so their heart rhythm can be checked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/>
              <a:t>If the patient has not contacted their GP practice and advises you of an irregular heart beat when providing their BP readings</a:t>
            </a:r>
          </a:p>
          <a:p>
            <a:r>
              <a:rPr lang="en-GB" sz="2400" dirty="0"/>
              <a:t>Tick the irregular heart beat box on the </a:t>
            </a:r>
            <a:r>
              <a:rPr lang="en-GB" sz="2400" dirty="0" err="1"/>
              <a:t>PharmOutcomes</a:t>
            </a:r>
            <a:r>
              <a:rPr lang="en-GB" sz="2400" dirty="0"/>
              <a:t> template – this will populate on the GP notification</a:t>
            </a:r>
          </a:p>
          <a:p>
            <a:r>
              <a:rPr lang="en-GB" sz="2400" dirty="0"/>
              <a:t>Select the GP notification colour based on the average BP reading</a:t>
            </a:r>
          </a:p>
          <a:p>
            <a:r>
              <a:rPr lang="en-GB" sz="2400" dirty="0"/>
              <a:t>Contact the GP practice for a same day appointment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21630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66095C-6517-4835-B53A-8678E4F2EC9D}"/>
              </a:ext>
            </a:extLst>
          </p:cNvPr>
          <p:cNvSpPr txBox="1"/>
          <p:nvPr/>
        </p:nvSpPr>
        <p:spPr>
          <a:xfrm>
            <a:off x="355600" y="152400"/>
            <a:ext cx="11389360" cy="62478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2400" b="1" u="sng" dirty="0">
              <a:solidFill>
                <a:schemeClr val="accent6"/>
              </a:solidFill>
              <a:cs typeface="Calibri Light"/>
            </a:endParaRPr>
          </a:p>
          <a:p>
            <a:r>
              <a:rPr lang="en-GB" sz="3200" b="1" u="sng" dirty="0">
                <a:solidFill>
                  <a:schemeClr val="accent6"/>
                </a:solidFill>
                <a:cs typeface="Calibri Light"/>
              </a:rPr>
              <a:t>Tips to successfully delivering the service </a:t>
            </a:r>
          </a:p>
          <a:p>
            <a:endParaRPr lang="en-GB" sz="3200" b="1" u="sng" dirty="0">
              <a:solidFill>
                <a:schemeClr val="accent6"/>
              </a:solidFill>
              <a:cs typeface="Calibri Light"/>
            </a:endParaRPr>
          </a:p>
          <a:p>
            <a:r>
              <a:rPr lang="en-US" sz="2400" dirty="0"/>
              <a:t>• Refer to the Pharmacy Checklist - it </a:t>
            </a:r>
            <a:r>
              <a:rPr lang="en-US" sz="2400" dirty="0" err="1"/>
              <a:t>summarises</a:t>
            </a:r>
            <a:r>
              <a:rPr lang="en-US" sz="2400" dirty="0"/>
              <a:t> the process</a:t>
            </a:r>
            <a:endParaRPr lang="en-US" sz="2400" b="1" u="sng" dirty="0">
              <a:solidFill>
                <a:schemeClr val="accent6"/>
              </a:solidFill>
              <a:cs typeface="Calibri"/>
            </a:endParaRPr>
          </a:p>
          <a:p>
            <a:r>
              <a:rPr lang="en-US" sz="2400" dirty="0"/>
              <a:t>• </a:t>
            </a:r>
            <a:r>
              <a:rPr lang="en-US" sz="2200" dirty="0"/>
              <a:t>Consent includes the provision of the service and evaluation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Any evaluation will be anonymized data</a:t>
            </a:r>
          </a:p>
          <a:p>
            <a:r>
              <a:rPr lang="en-US" sz="2200" dirty="0"/>
              <a:t>•Measure for the correct cuff size – See cuff guidance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It is really important for the accuracy of the reading that the cuff is the correct size for the patient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If the standard cuff is too large. Reject the referral</a:t>
            </a:r>
            <a:r>
              <a:rPr lang="en-US" sz="2200"/>
              <a:t>, adding cuff too large, </a:t>
            </a:r>
            <a:r>
              <a:rPr lang="en-US" sz="2200" dirty="0"/>
              <a:t>to comments box and advise the patient to contact the GP practice for a non urgent appointment. </a:t>
            </a:r>
          </a:p>
          <a:p>
            <a:r>
              <a:rPr lang="en-US" sz="2200" dirty="0"/>
              <a:t>• </a:t>
            </a:r>
            <a:r>
              <a:rPr lang="en-US" sz="2200" dirty="0">
                <a:ea typeface="Calibri" panose="020F0502020204030204" pitchFamily="34" charset="0"/>
                <a:cs typeface="Times New Roman"/>
              </a:rPr>
              <a:t>Show the patient how to take a BP reading and check that the patient understands.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ea typeface="Calibri" panose="020F0502020204030204" pitchFamily="34" charset="0"/>
                <a:cs typeface="Times New Roman"/>
              </a:rPr>
              <a:t>Let them have a trial run to gain confidence. </a:t>
            </a:r>
          </a:p>
          <a:p>
            <a:r>
              <a:rPr lang="en-US" sz="2200" dirty="0"/>
              <a:t>•</a:t>
            </a:r>
            <a:r>
              <a:rPr lang="en-US" sz="2200" dirty="0">
                <a:ea typeface="Calibri" panose="020F0502020204030204" pitchFamily="34" charset="0"/>
                <a:cs typeface="Times New Roman"/>
              </a:rPr>
              <a:t> Check to see if they have anyone to help them put the cuff on – discuss who could help</a:t>
            </a:r>
          </a:p>
          <a:p>
            <a:r>
              <a:rPr lang="en-US" sz="2200" dirty="0"/>
              <a:t>• </a:t>
            </a:r>
            <a:r>
              <a:rPr lang="en-US" sz="2200" dirty="0">
                <a:ea typeface="Calibri" panose="020F0502020204030204" pitchFamily="34" charset="0"/>
                <a:cs typeface="Times New Roman"/>
              </a:rPr>
              <a:t>Give the patient the Patient diary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ea typeface="Calibri" panose="020F0502020204030204" pitchFamily="34" charset="0"/>
                <a:cs typeface="Times New Roman"/>
              </a:rPr>
              <a:t> as a reminder of how to take the readings and to use to record the readings on </a:t>
            </a:r>
          </a:p>
          <a:p>
            <a:endParaRPr lang="en-US" sz="2200" dirty="0"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5946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66095C-6517-4835-B53A-8678E4F2EC9D}"/>
              </a:ext>
            </a:extLst>
          </p:cNvPr>
          <p:cNvSpPr txBox="1"/>
          <p:nvPr/>
        </p:nvSpPr>
        <p:spPr>
          <a:xfrm>
            <a:off x="335280" y="233680"/>
            <a:ext cx="11216640" cy="63094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2400" b="1" u="sng" dirty="0">
              <a:solidFill>
                <a:schemeClr val="accent6"/>
              </a:solidFill>
              <a:cs typeface="Calibri Light"/>
            </a:endParaRPr>
          </a:p>
          <a:p>
            <a:r>
              <a:rPr lang="en-GB" sz="3200" b="1" u="sng" dirty="0">
                <a:solidFill>
                  <a:schemeClr val="accent6"/>
                </a:solidFill>
                <a:cs typeface="Calibri Light"/>
              </a:rPr>
              <a:t>Tips to successfully delivering the service </a:t>
            </a:r>
          </a:p>
          <a:p>
            <a:r>
              <a:rPr lang="en-US" sz="2200" dirty="0"/>
              <a:t>• </a:t>
            </a:r>
            <a:r>
              <a:rPr lang="en-US" sz="2200" dirty="0">
                <a:ea typeface="Calibri" panose="020F0502020204030204" pitchFamily="34" charset="0"/>
                <a:cs typeface="Times New Roman"/>
              </a:rPr>
              <a:t>Key advice for the patient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ea typeface="Calibri" panose="020F0502020204030204" pitchFamily="34" charset="0"/>
                <a:cs typeface="Times New Roman"/>
              </a:rPr>
              <a:t>Explain what to do if they miss a reading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ea typeface="Calibri" panose="020F0502020204030204" pitchFamily="34" charset="0"/>
                <a:cs typeface="Times New Roman"/>
              </a:rPr>
              <a:t>Explain what to do if the machine flags an irregular heart beat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ea typeface="Calibri" panose="020F0502020204030204" pitchFamily="34" charset="0"/>
                <a:cs typeface="Times New Roman"/>
              </a:rPr>
              <a:t>Explain they need to make an appointment to see their GP if they have 2 consecutive readings  = or &gt; than 170mmHg systolic or = or &gt; than 115mmHg diastolic  either number </a:t>
            </a:r>
          </a:p>
          <a:p>
            <a:r>
              <a:rPr lang="en-US" sz="2200" dirty="0"/>
              <a:t>• Agree a date and time for the second consultation – this can be face to face or telephone</a:t>
            </a:r>
          </a:p>
          <a:p>
            <a:r>
              <a:rPr lang="en-US" sz="2200" dirty="0"/>
              <a:t>• </a:t>
            </a:r>
            <a:r>
              <a:rPr lang="en-US" sz="2200" dirty="0">
                <a:ea typeface="Calibri" panose="020F0502020204030204" pitchFamily="34" charset="0"/>
                <a:cs typeface="Times New Roman"/>
              </a:rPr>
              <a:t>Use the resources in the </a:t>
            </a:r>
            <a:r>
              <a:rPr lang="en-US" sz="2200" dirty="0" err="1">
                <a:ea typeface="Calibri" panose="020F0502020204030204" pitchFamily="34" charset="0"/>
                <a:cs typeface="Times New Roman"/>
              </a:rPr>
              <a:t>PharmOutcomes</a:t>
            </a:r>
            <a:r>
              <a:rPr lang="en-US" sz="2200" dirty="0">
                <a:ea typeface="Calibri" panose="020F0502020204030204" pitchFamily="34" charset="0"/>
                <a:cs typeface="Times New Roman"/>
              </a:rPr>
              <a:t> template and on the happy-hearts website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Pharmacist will need to select the notification based on the service BP thresholds</a:t>
            </a:r>
            <a:endParaRPr lang="en-US" sz="2200" dirty="0">
              <a:ea typeface="Calibri" panose="020F0502020204030204" pitchFamily="34" charset="0"/>
              <a:cs typeface="Times New Roman"/>
            </a:endParaRPr>
          </a:p>
          <a:p>
            <a:r>
              <a:rPr lang="en-US" sz="2200" dirty="0"/>
              <a:t>• Check at least weekly how many </a:t>
            </a:r>
            <a:r>
              <a:rPr lang="en-US" sz="2200" dirty="0">
                <a:ea typeface="Calibri" panose="020F0502020204030204" pitchFamily="34" charset="0"/>
                <a:cs typeface="Times New Roman"/>
              </a:rPr>
              <a:t>BP machines and XL cuffs you have</a:t>
            </a:r>
          </a:p>
          <a:p>
            <a:r>
              <a:rPr lang="en-US" sz="2200" dirty="0"/>
              <a:t>• </a:t>
            </a:r>
            <a:r>
              <a:rPr lang="en-US" sz="2200" dirty="0">
                <a:ea typeface="Calibri" panose="020F0502020204030204" pitchFamily="34" charset="0"/>
                <a:cs typeface="Times New Roman"/>
              </a:rPr>
              <a:t>Remember to order XL cuffs (if needed) when ordering extra machines. </a:t>
            </a:r>
          </a:p>
          <a:p>
            <a:r>
              <a:rPr lang="en-US" sz="2400" dirty="0"/>
              <a:t>•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If the notification doesn’t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sen</a:t>
            </a:r>
            <a:r>
              <a:rPr lang="en-GB" sz="2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 automatically via </a:t>
            </a:r>
            <a:r>
              <a:rPr lang="en-GB" sz="2200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PharmOutcomes</a:t>
            </a:r>
            <a:r>
              <a:rPr lang="en-GB" sz="2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send to GP practice in hard copy or via </a:t>
            </a:r>
            <a:r>
              <a:rPr lang="en-GB" sz="2200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NHSmail</a:t>
            </a:r>
            <a:endParaRPr lang="en-GB" sz="2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/>
              <a:t>•</a:t>
            </a:r>
            <a:r>
              <a:rPr lang="en-GB" sz="2200" dirty="0">
                <a:solidFill>
                  <a:prstClr val="black"/>
                </a:solidFill>
                <a:cs typeface="Times New Roman" panose="02020603050405020304" pitchFamily="18" charset="0"/>
              </a:rPr>
              <a:t> When the LPC confirms the referral mechanism is in place. Let your GP practice know you are ready to receive referrals 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200" dirty="0">
                <a:ea typeface="Calibri" panose="020F0502020204030204" pitchFamily="34" charset="0"/>
                <a:cs typeface="Times New Roman"/>
              </a:rPr>
              <a:t>  </a:t>
            </a:r>
          </a:p>
          <a:p>
            <a:endParaRPr lang="en-GB" sz="1600" dirty="0"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2139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3797E-62B7-4399-BB60-E6CBFFB9D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596" y="54010"/>
            <a:ext cx="6828988" cy="868674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5A913D"/>
                </a:solidFill>
                <a:latin typeface="+mn-lt"/>
                <a:cs typeface="Arial" panose="020B0604020202020204" pitchFamily="34" charset="0"/>
              </a:rPr>
              <a:t>So how does this work?</a:t>
            </a:r>
          </a:p>
        </p:txBody>
      </p:sp>
      <p:pic>
        <p:nvPicPr>
          <p:cNvPr id="1028" name="Picture 4" descr="Medical Receptionist: What Is It? and How to Become One?">
            <a:extLst>
              <a:ext uri="{FF2B5EF4-FFF2-40B4-BE49-F238E27FC236}">
                <a16:creationId xmlns:a16="http://schemas.microsoft.com/office/drawing/2014/main" id="{1FA92372-DE66-4F4F-80F3-13F572857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461" y="1017420"/>
            <a:ext cx="2399125" cy="1582427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B7C9962B-89B5-42BA-9389-1BA4617AD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760" y="992085"/>
            <a:ext cx="2307300" cy="1698507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97F94C6C-4AB8-44B4-99A8-5FC8CA4DB7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1295" y="1033243"/>
            <a:ext cx="2307300" cy="1703650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70B8D59-7B28-40D4-97C2-BF0C025926E2}"/>
              </a:ext>
            </a:extLst>
          </p:cNvPr>
          <p:cNvSpPr txBox="1"/>
          <p:nvPr/>
        </p:nvSpPr>
        <p:spPr>
          <a:xfrm>
            <a:off x="772015" y="2886798"/>
            <a:ext cx="3340951" cy="664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Practice contact the patient to gain consent to refer to pharmacy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CEBB08-DA2D-4156-B153-C31D6EAF45C3}"/>
              </a:ext>
            </a:extLst>
          </p:cNvPr>
          <p:cNvSpPr txBox="1"/>
          <p:nvPr/>
        </p:nvSpPr>
        <p:spPr>
          <a:xfrm>
            <a:off x="4389899" y="2859407"/>
            <a:ext cx="322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2. GP practice create a referral using the patient access button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C0AE9D-E135-47B3-AF9F-CA60CD58876A}"/>
              </a:ext>
            </a:extLst>
          </p:cNvPr>
          <p:cNvSpPr txBox="1"/>
          <p:nvPr/>
        </p:nvSpPr>
        <p:spPr>
          <a:xfrm>
            <a:off x="8414595" y="2886798"/>
            <a:ext cx="2934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3. The pharmacy receives the referral and calls the patient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E4548C8-BA84-4B93-A368-4084C522B481}"/>
              </a:ext>
            </a:extLst>
          </p:cNvPr>
          <p:cNvSpPr txBox="1"/>
          <p:nvPr/>
        </p:nvSpPr>
        <p:spPr>
          <a:xfrm>
            <a:off x="1503678" y="5529949"/>
            <a:ext cx="4334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 The patient has a face to face appointment with the pharmacist and collects their BP machine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EFFBD9-4ED9-4404-B933-273FCA8726CF}"/>
              </a:ext>
            </a:extLst>
          </p:cNvPr>
          <p:cNvSpPr txBox="1"/>
          <p:nvPr/>
        </p:nvSpPr>
        <p:spPr>
          <a:xfrm>
            <a:off x="6908800" y="5529949"/>
            <a:ext cx="4155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5. The patient provides their BP readings and the pharmacy notifies the GP practice 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B8DA72DC-257C-42D3-AA90-9D4AC7F17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138" y="3653013"/>
            <a:ext cx="2645301" cy="1719445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Young African American woman making a phone call and sitting on the sofa">
            <a:extLst>
              <a:ext uri="{FF2B5EF4-FFF2-40B4-BE49-F238E27FC236}">
                <a16:creationId xmlns:a16="http://schemas.microsoft.com/office/drawing/2014/main" id="{060D24D2-F079-4035-9544-253EA429C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110" y="3727998"/>
            <a:ext cx="2645301" cy="1672693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051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BE38-D570-4AB4-AB86-E52A5048C8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800" y="558800"/>
            <a:ext cx="10429240" cy="5770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chemeClr val="accent3"/>
                </a:solidFill>
              </a:rPr>
              <a:t>At Home BP targets </a:t>
            </a:r>
          </a:p>
          <a:p>
            <a:pPr marL="0" indent="0">
              <a:buNone/>
            </a:pPr>
            <a:endParaRPr lang="en-US" sz="2800" b="1" u="sng" dirty="0">
              <a:solidFill>
                <a:schemeClr val="accent3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836B68-63B9-49D7-98D6-F6FE75901162}"/>
              </a:ext>
            </a:extLst>
          </p:cNvPr>
          <p:cNvSpPr txBox="1"/>
          <p:nvPr/>
        </p:nvSpPr>
        <p:spPr>
          <a:xfrm>
            <a:off x="591820" y="5240289"/>
            <a:ext cx="11008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Select the appropriate BP notification </a:t>
            </a:r>
            <a:r>
              <a:rPr lang="en-US" sz="2400" b="1" dirty="0">
                <a:solidFill>
                  <a:schemeClr val="accent3"/>
                </a:solidFill>
              </a:rPr>
              <a:t>based on the age of the patient and value of the systolic and diastolic readings </a:t>
            </a:r>
            <a:r>
              <a:rPr lang="en-US" sz="2400" dirty="0">
                <a:solidFill>
                  <a:schemeClr val="accent3"/>
                </a:solidFill>
              </a:rPr>
              <a:t>according to the @home BP targets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73DCA1-016B-4DD2-9E2E-41BC05F212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121" y="1073947"/>
            <a:ext cx="7863839" cy="416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473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707A7-1C87-4A8D-A1F2-58CA200CC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280" y="203201"/>
            <a:ext cx="10668000" cy="5892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9100"/>
                </a:solidFill>
                <a:latin typeface="+mn-lt"/>
              </a:rPr>
              <a:t>Blood Pressure @home BP Threshold Summary</a:t>
            </a:r>
            <a:endParaRPr lang="en-GB" b="1" dirty="0">
              <a:solidFill>
                <a:srgbClr val="009100"/>
              </a:solidFill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DBC324-3A98-482A-9903-EAF4BE3EF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163" y="792480"/>
            <a:ext cx="7702233" cy="56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00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BE38-D570-4AB4-AB86-E52A5048C8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800" y="203200"/>
            <a:ext cx="10226040" cy="6126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3"/>
                </a:solidFill>
              </a:rPr>
              <a:t>Patient examples 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 is 65 years old with an average BP reading of </a:t>
            </a: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132/90</a:t>
            </a:r>
            <a:r>
              <a:rPr lang="en-US" sz="2600" b="1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mmHg – they fall under the </a:t>
            </a:r>
            <a:r>
              <a:rPr lang="en-US" sz="26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amber above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category because the diastolic reading is above the well controlled threshold </a:t>
            </a:r>
            <a:endParaRPr lang="en-GB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 is 80 years old with an average BP reading of </a:t>
            </a: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142/84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mmHg – they fall under the </a:t>
            </a:r>
            <a:r>
              <a:rPr lang="en-US" sz="26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 well controlled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because they are meeting the targets for their age group</a:t>
            </a:r>
            <a:endParaRPr lang="en-GB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 is 43 years old with an average BP reading of </a:t>
            </a: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170/115</a:t>
            </a:r>
            <a:r>
              <a:rPr lang="en-US" sz="2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mmHg – they fall under the </a:t>
            </a:r>
            <a:r>
              <a:rPr lang="en-US" sz="2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 poorly controlled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and require a same day appointment to be made by the pharmacist with the GP practice.</a:t>
            </a:r>
            <a:endParaRPr lang="en-GB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u="sng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800" b="1" u="sng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800" b="1" u="sng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547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BE38-D570-4AB4-AB86-E52A5048C8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800" y="203200"/>
            <a:ext cx="1022604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100" b="1" dirty="0">
                <a:solidFill>
                  <a:schemeClr val="accent3"/>
                </a:solidFill>
              </a:rPr>
              <a:t>Patient Examples </a:t>
            </a:r>
            <a:endParaRPr lang="en-GB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 is 72 years old with an average BP reading of </a:t>
            </a: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135/84</a:t>
            </a:r>
            <a:r>
              <a:rPr lang="en-US" sz="2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mmHg.</a:t>
            </a:r>
            <a:r>
              <a:rPr lang="en-US" sz="26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rregular heart beat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flagged when taking the readings and they haven’t contacted the GP practice. Send </a:t>
            </a:r>
            <a:r>
              <a:rPr lang="en-US" sz="26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amber notification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average BP 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contact GP practice for same day appointment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 is 85 years old with an average BP of </a:t>
            </a: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90/65</a:t>
            </a:r>
            <a:r>
              <a:rPr lang="en-US" sz="2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mmHg – they fall under the </a:t>
            </a:r>
            <a:r>
              <a:rPr lang="en-US" sz="26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amber target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because their BP is low</a:t>
            </a:r>
          </a:p>
          <a:p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 is 55 years old with an average BP reading of 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168/113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mm/Hg, but 2 consecutive readings of=&gt; 170/115mmHg either reading – they fall under the 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 poorly controlled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require a same day appointment to be made by the pharmacist with the GP practice.</a:t>
            </a:r>
            <a:endParaRPr lang="en-GB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u="sng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800" b="1" u="sng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800" b="1" u="sng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99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3797E-62B7-4399-BB60-E6CBFFB9D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28" y="71120"/>
            <a:ext cx="10417812" cy="1005840"/>
          </a:xfrm>
        </p:spPr>
        <p:txBody>
          <a:bodyPr>
            <a:normAutofit/>
          </a:bodyPr>
          <a:lstStyle/>
          <a:p>
            <a:r>
              <a:rPr lang="en-GB" sz="3600" b="1" u="sng" dirty="0">
                <a:solidFill>
                  <a:schemeClr val="accent6"/>
                </a:solidFill>
                <a:latin typeface="+mn-lt"/>
                <a:cs typeface="Calibri Light"/>
              </a:rPr>
              <a:t>Service Outcomes  </a:t>
            </a:r>
            <a:endParaRPr lang="en-GB" sz="3600" b="1" dirty="0">
              <a:solidFill>
                <a:srgbClr val="5A913D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2DE9FF-4A2B-4848-ADC7-0C66303E38EB}"/>
              </a:ext>
            </a:extLst>
          </p:cNvPr>
          <p:cNvSpPr txBox="1"/>
          <p:nvPr/>
        </p:nvSpPr>
        <p:spPr>
          <a:xfrm>
            <a:off x="494028" y="843280"/>
            <a:ext cx="11273473" cy="7037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5381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Accept / Reject feature  - not paid for rejections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GB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 the pharmacy is unable to contact the patient </a:t>
            </a:r>
            <a:r>
              <a:rPr lang="en-GB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the pharmacy can reject the referral,  a notification will be sent to the GP practice. </a:t>
            </a:r>
            <a:r>
              <a:rPr lang="en-GB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5381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5381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dirty="0">
                <a:solidFill>
                  <a:srgbClr val="5381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5381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Patient attends  - paid 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pharmacist </a:t>
            </a:r>
            <a:r>
              <a:rPr lang="en-GB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calculates the average BP reading, and clicks on the appropriate notification. </a:t>
            </a:r>
            <a:r>
              <a:rPr lang="en-GB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5381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Patient unable to take BP reading  - paid 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GB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Consider if  further support could be provided to enable readings to be taken. If not mark as “patient unable to take BP readings”</a:t>
            </a:r>
            <a:endParaRPr lang="en-GB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5381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Patient self-referred to GP practice  - consecutive high readings or irregular heart beat – paid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GB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Patient contacted the GP practice for an urgent appointment  due to 2 consecutive readings &gt; 170mmHg/115mmHG either reading</a:t>
            </a:r>
            <a:r>
              <a:rPr lang="en-GB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b="1" dirty="0">
                <a:solidFill>
                  <a:srgbClr val="5381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5. Lost to follow up – not paid  </a:t>
            </a:r>
          </a:p>
          <a:p>
            <a:pPr marL="742950" marR="346710" lvl="1" indent="-285750">
              <a:lnSpc>
                <a:spcPct val="98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If the patient does not present or provide the BP readings within 7 days of the initial consultation the pharmacist is to contact the patient to obtain the BP readings. A minimum of three attempts over 2 days should be made to contact the patient.</a:t>
            </a:r>
          </a:p>
          <a:p>
            <a:pPr marL="742950" marR="346710" lvl="1" indent="-285750">
              <a:lnSpc>
                <a:spcPct val="98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If the pharmacist is unable to contact the patient to obtain the BP readings. Mark the follow-up consultation as “patient did not present with BP readings”. The consultation record is considered as incomplete and ineligible for payment</a:t>
            </a:r>
            <a:r>
              <a:rPr lang="en-GB" sz="18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en-GB" sz="1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42950" marR="346710" lvl="1" indent="-285750">
              <a:lnSpc>
                <a:spcPct val="98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GB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GB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rgbClr val="53813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01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66095C-6517-4835-B53A-8678E4F2EC9D}"/>
              </a:ext>
            </a:extLst>
          </p:cNvPr>
          <p:cNvSpPr txBox="1"/>
          <p:nvPr/>
        </p:nvSpPr>
        <p:spPr>
          <a:xfrm>
            <a:off x="508184" y="123007"/>
            <a:ext cx="11003096" cy="60631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2800" b="1" u="sng" dirty="0">
              <a:solidFill>
                <a:schemeClr val="accent6"/>
              </a:solidFill>
              <a:cs typeface="Calibri Light"/>
            </a:endParaRPr>
          </a:p>
          <a:p>
            <a:r>
              <a:rPr lang="en-GB" sz="2800" b="1" u="sng" dirty="0">
                <a:solidFill>
                  <a:schemeClr val="accent6"/>
                </a:solidFill>
                <a:cs typeface="Calibri Light"/>
              </a:rPr>
              <a:t>Equipment Supply </a:t>
            </a:r>
          </a:p>
          <a:p>
            <a:endParaRPr lang="en-US" sz="2400" dirty="0"/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An initial quantity of 20 BP machines including standard cuffs will be delivered to the pharmacy, along with a supply of 5 extra-large cuffs. </a:t>
            </a:r>
            <a:endParaRPr lang="en-GB" sz="20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On receipt of the BP machines the </a:t>
            </a:r>
            <a:r>
              <a:rPr lang="en-US" sz="20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pharmacy is required to log the receipt onto an Equipment Receipt </a:t>
            </a:r>
            <a:r>
              <a:rPr lang="en-US" sz="20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PharmOutcomes</a:t>
            </a:r>
            <a:r>
              <a:rPr lang="en-US" sz="20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template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The serial number will be recorded at the point of issue to the patient.</a:t>
            </a:r>
            <a:endParaRPr lang="en-GB" sz="20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Order additional BP machines, </a:t>
            </a:r>
            <a:r>
              <a:rPr lang="en-US" sz="20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 multiples of 10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along with the required number of extra-large cuffs by e-mailing  Hassan Argomandkhah    </a:t>
            </a:r>
            <a:r>
              <a:rPr lang="en-US" sz="20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hassan.argomandkhah@knowsleyccg.nhs.uk.</a:t>
            </a:r>
            <a:endParaRPr lang="en-GB" sz="2000" dirty="0">
              <a:solidFill>
                <a:srgbClr val="FF0000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Order machines and cuffs based on the referral rate from the GP practice or when the stock level reaches a minimum of 5 machines.</a:t>
            </a:r>
            <a:endParaRPr lang="en-GB" sz="20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Keep a sufficient quantity of extra-large cuffs to ensure the pharmacy can meet patient need.  When ordering extra machines </a:t>
            </a:r>
            <a:r>
              <a:rPr lang="en-US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order the quantity of XL cuffs needed to bring stock levels back to 5. 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Once ordered BP machines and XL cuffs will be delivered within 10 working days.</a:t>
            </a:r>
            <a:endParaRPr lang="en-GB" sz="2000" dirty="0">
              <a:ea typeface="MS Mincho" panose="02020609040205080304" pitchFamily="49" charset="-128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053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66095C-6517-4835-B53A-8678E4F2EC9D}"/>
              </a:ext>
            </a:extLst>
          </p:cNvPr>
          <p:cNvSpPr txBox="1"/>
          <p:nvPr/>
        </p:nvSpPr>
        <p:spPr>
          <a:xfrm>
            <a:off x="226781" y="365760"/>
            <a:ext cx="11467379" cy="57554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b="1" u="sng" dirty="0">
                <a:solidFill>
                  <a:schemeClr val="accent6"/>
                </a:solidFill>
                <a:cs typeface="Calibri Light"/>
              </a:rPr>
              <a:t>Training Overview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Background to the pilot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Outline of the service and service Materials  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Tips for delivery of the Service 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Referral Process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Consultation recording via </a:t>
            </a:r>
            <a:r>
              <a:rPr lang="en-US" sz="2600" dirty="0" err="1"/>
              <a:t>PharmOutcomes</a:t>
            </a:r>
            <a:endParaRPr lang="en-US" sz="2600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Service Outcomes</a:t>
            </a:r>
          </a:p>
          <a:p>
            <a:endParaRPr lang="en-GB" sz="2800" b="1" u="sng" dirty="0">
              <a:solidFill>
                <a:schemeClr val="accent6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843378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89019-861D-49F2-964E-28DF87A67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u="sng" dirty="0">
                <a:solidFill>
                  <a:schemeClr val="accent6"/>
                </a:solidFill>
                <a:latin typeface="+mn-lt"/>
                <a:cs typeface="Calibri Light"/>
              </a:rPr>
              <a:t>Questions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AB018-AE6A-4AD8-8698-3434B4544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any questions please contact a member of the LPC </a:t>
            </a:r>
          </a:p>
          <a:p>
            <a:endParaRPr lang="en-US" dirty="0"/>
          </a:p>
          <a:p>
            <a:r>
              <a:rPr lang="en-US" dirty="0"/>
              <a:t>Helen Murphy:  </a:t>
            </a:r>
            <a:r>
              <a:rPr lang="en-US" dirty="0">
                <a:hlinkClick r:id="rId2"/>
              </a:rPr>
              <a:t>helen@hshk-lpc.org.uk</a:t>
            </a:r>
            <a:endParaRPr lang="en-US" dirty="0"/>
          </a:p>
          <a:p>
            <a:r>
              <a:rPr lang="en-US" dirty="0"/>
              <a:t>Louise Gatley:    </a:t>
            </a:r>
            <a:r>
              <a:rPr lang="en-US" dirty="0">
                <a:hlinkClick r:id="rId3"/>
              </a:rPr>
              <a:t>louise@hshk-lpc.org.uk</a:t>
            </a:r>
            <a:endParaRPr lang="en-US" dirty="0"/>
          </a:p>
          <a:p>
            <a:r>
              <a:rPr lang="en-US" dirty="0"/>
              <a:t>David Barker:     </a:t>
            </a:r>
            <a:r>
              <a:rPr lang="en-US" dirty="0">
                <a:hlinkClick r:id="rId4"/>
              </a:rPr>
              <a:t>David@hshk-lpc.org.uk</a:t>
            </a:r>
            <a:endParaRPr lang="en-US" dirty="0"/>
          </a:p>
          <a:p>
            <a:r>
              <a:rPr lang="en-US" dirty="0"/>
              <a:t>Joe Clarke:          </a:t>
            </a:r>
            <a:r>
              <a:rPr lang="en-US" dirty="0">
                <a:hlinkClick r:id="rId5"/>
              </a:rPr>
              <a:t>Joe@hshk-lpc.org.uk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22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DADE0BE-114A-4030-868C-CCB1B822C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280" y="406400"/>
            <a:ext cx="11084560" cy="5090160"/>
          </a:xfrm>
        </p:spPr>
        <p:txBody>
          <a:bodyPr>
            <a:normAutofit/>
          </a:bodyPr>
          <a:lstStyle/>
          <a:p>
            <a:r>
              <a:rPr lang="en-GB" sz="4000" b="1" u="sng" dirty="0">
                <a:solidFill>
                  <a:schemeClr val="accent6"/>
                </a:solidFill>
                <a:latin typeface="+mn-lt"/>
                <a:cs typeface="Calibri Light"/>
              </a:rPr>
              <a:t>Demonstration of the </a:t>
            </a:r>
            <a:r>
              <a:rPr lang="en-GB" sz="4000" b="1" u="sng" dirty="0" err="1">
                <a:solidFill>
                  <a:schemeClr val="accent6"/>
                </a:solidFill>
                <a:latin typeface="+mn-lt"/>
                <a:cs typeface="Calibri Light"/>
              </a:rPr>
              <a:t>PharmOutcomes</a:t>
            </a:r>
            <a:r>
              <a:rPr lang="en-GB" sz="4000" b="1" u="sng" dirty="0">
                <a:solidFill>
                  <a:schemeClr val="accent6"/>
                </a:solidFill>
                <a:latin typeface="+mn-lt"/>
                <a:cs typeface="Calibri Light"/>
              </a:rPr>
              <a:t> template </a:t>
            </a:r>
          </a:p>
        </p:txBody>
      </p:sp>
    </p:spTree>
    <p:extLst>
      <p:ext uri="{BB962C8B-B14F-4D97-AF65-F5344CB8AC3E}">
        <p14:creationId xmlns:p14="http://schemas.microsoft.com/office/powerpoint/2010/main" val="777415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66095C-6517-4835-B53A-8678E4F2EC9D}"/>
              </a:ext>
            </a:extLst>
          </p:cNvPr>
          <p:cNvSpPr txBox="1"/>
          <p:nvPr/>
        </p:nvSpPr>
        <p:spPr>
          <a:xfrm>
            <a:off x="226781" y="365760"/>
            <a:ext cx="11538499" cy="62632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b="1" u="sng" dirty="0">
                <a:solidFill>
                  <a:schemeClr val="accent6"/>
                </a:solidFill>
                <a:cs typeface="Calibri Light"/>
              </a:rPr>
              <a:t>Background</a:t>
            </a:r>
          </a:p>
          <a:p>
            <a:endParaRPr lang="en-GB" sz="2800" b="1" u="sng" dirty="0">
              <a:solidFill>
                <a:schemeClr val="accent6"/>
              </a:solidFill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ea typeface="Calibri" panose="020F0502020204030204" pitchFamily="34" charset="0"/>
                <a:cs typeface="Calibri Light"/>
              </a:rPr>
              <a:t>This is a Knowsley only service at present. Pharmacies have been commissioned to supply 1,600 BP monitors which have been allocated for the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300" dirty="0">
              <a:ea typeface="Calibri" panose="020F0502020204030204" pitchFamily="34" charset="0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ea typeface="Calibri" panose="020F0502020204030204" pitchFamily="34" charset="0"/>
                <a:cs typeface="Calibri Light"/>
              </a:rPr>
              <a:t>Nationally the project has been implemented via GP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300" dirty="0">
              <a:ea typeface="Calibri" panose="020F0502020204030204" pitchFamily="34" charset="0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ea typeface="Calibri" panose="020F0502020204030204" pitchFamily="34" charset="0"/>
                <a:cs typeface="Calibri Light"/>
              </a:rPr>
              <a:t>The </a:t>
            </a:r>
            <a:r>
              <a:rPr lang="en-GB" sz="2300" dirty="0" err="1">
                <a:ea typeface="Calibri" panose="020F0502020204030204" pitchFamily="34" charset="0"/>
                <a:cs typeface="Calibri Light"/>
              </a:rPr>
              <a:t>BP@home</a:t>
            </a:r>
            <a:r>
              <a:rPr lang="en-GB" sz="2300" dirty="0">
                <a:ea typeface="Calibri" panose="020F0502020204030204" pitchFamily="34" charset="0"/>
                <a:cs typeface="Calibri Light"/>
              </a:rPr>
              <a:t>, supply of blood pressure monitors, supports the management of </a:t>
            </a:r>
            <a:r>
              <a:rPr lang="en-GB" sz="2300" b="1" dirty="0">
                <a:ea typeface="Calibri" panose="020F0502020204030204" pitchFamily="34" charset="0"/>
                <a:cs typeface="Calibri Light"/>
              </a:rPr>
              <a:t>existing hypertensive patients </a:t>
            </a:r>
            <a:r>
              <a:rPr lang="en-GB" sz="2300" dirty="0">
                <a:ea typeface="Calibri" panose="020F0502020204030204" pitchFamily="34" charset="0"/>
                <a:cs typeface="Calibri Light"/>
              </a:rPr>
              <a:t>in Primary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300" dirty="0">
              <a:ea typeface="Calibri" panose="020F0502020204030204" pitchFamily="34" charset="0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i="0" dirty="0">
                <a:effectLst/>
              </a:rPr>
              <a:t>It is a </a:t>
            </a:r>
            <a:r>
              <a:rPr lang="en-GB" sz="2300" b="1" i="0" dirty="0">
                <a:effectLst/>
              </a:rPr>
              <a:t>pharmacist only service </a:t>
            </a:r>
            <a:r>
              <a:rPr lang="en-GB" sz="2300" i="0" dirty="0">
                <a:effectLst/>
              </a:rPr>
              <a:t>and relies on a </a:t>
            </a:r>
            <a:r>
              <a:rPr lang="en-GB" sz="2300" b="1" i="0" dirty="0">
                <a:effectLst/>
              </a:rPr>
              <a:t>referral from a Knowsley GP practice. </a:t>
            </a:r>
            <a:r>
              <a:rPr lang="en-GB" sz="2300" b="1" dirty="0"/>
              <a:t>BP machines CAN NOT be given out to patients who have not been referred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3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ea typeface="Calibri" panose="020F0502020204030204" pitchFamily="34" charset="0"/>
                <a:cs typeface="Calibri Light"/>
              </a:rPr>
              <a:t>Knowsley GP practices are piloting the supply via community pharmacy. </a:t>
            </a:r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pilot is successful we would look to increase the number of blood pressure monitors available and expand to other CCG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300" b="1" dirty="0"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092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66095C-6517-4835-B53A-8678E4F2EC9D}"/>
              </a:ext>
            </a:extLst>
          </p:cNvPr>
          <p:cNvSpPr txBox="1"/>
          <p:nvPr/>
        </p:nvSpPr>
        <p:spPr>
          <a:xfrm>
            <a:off x="155661" y="152401"/>
            <a:ext cx="11619779" cy="106029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2400" b="1" u="sng" dirty="0">
              <a:solidFill>
                <a:schemeClr val="accent6"/>
              </a:solidFill>
              <a:cs typeface="Calibri Light"/>
            </a:endParaRPr>
          </a:p>
          <a:p>
            <a:r>
              <a:rPr lang="en-GB" sz="3200" b="1" u="sng" dirty="0">
                <a:solidFill>
                  <a:schemeClr val="accent6"/>
                </a:solidFill>
                <a:cs typeface="Calibri Light"/>
              </a:rPr>
              <a:t>Outline of the Service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GP Referral received via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PharmOutcomes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contact the patient to arrange an appointment</a:t>
            </a:r>
          </a:p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Consultation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heck patient identity and </a:t>
            </a:r>
            <a:r>
              <a:rPr lang="en-US" sz="22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gain patient consent 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for the service</a:t>
            </a:r>
            <a:endParaRPr lang="en-GB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Explain to the patient </a:t>
            </a:r>
            <a:r>
              <a:rPr lang="en-US" sz="22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how to take a blood pressure reading and check the cuff size</a:t>
            </a:r>
            <a:endParaRPr lang="en-GB" sz="2200" b="1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Provide the patient with the BP machine (for patient to keep), appropriately sized cuff and </a:t>
            </a:r>
            <a:r>
              <a:rPr lang="en-US" sz="22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patient diary. </a:t>
            </a:r>
            <a:endParaRPr lang="en-GB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2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Explain that they are required to take and record a series of blood pressure readings across a 4-day period, 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(2 in the morning and 2 in the evening) and notify the pharmacist of these readings within 1 week, ideally in person or over the telephone</a:t>
            </a:r>
          </a:p>
          <a:p>
            <a:pPr marL="34290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/>
              </a:rPr>
              <a:t>Explain they need to make an appointment to see their GP if they have 2 consecutive readings       = or &gt; than 170mmHg systolic or = or &gt; than 115mmHg diastolic  either number </a:t>
            </a:r>
          </a:p>
          <a:p>
            <a:pPr marL="34290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/>
              </a:rPr>
              <a:t>Provide advice regarding action to be taken if irregular heart beat flags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GB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GB" sz="20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i="0" dirty="0">
                <a:effectLst/>
              </a:rPr>
              <a:t>  </a:t>
            </a:r>
            <a:endParaRPr lang="en-GB" sz="2800" i="0" dirty="0">
              <a:effectLst/>
            </a:endParaRPr>
          </a:p>
          <a:p>
            <a:endParaRPr lang="en-GB" sz="3200" b="1" u="sng" dirty="0">
              <a:solidFill>
                <a:schemeClr val="accent6"/>
              </a:solidFill>
              <a:cs typeface="Calibri Light"/>
            </a:endParaRPr>
          </a:p>
          <a:p>
            <a:endParaRPr lang="en-GB" sz="3200" b="1" u="sng" dirty="0">
              <a:solidFill>
                <a:schemeClr val="accent6"/>
              </a:solidFill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a typeface="Calibri" panose="020F0502020204030204" pitchFamily="34" charset="0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ea typeface="Calibri" panose="020F0502020204030204" pitchFamily="34" charset="0"/>
              <a:cs typeface="Times New Roman"/>
            </a:endParaRPr>
          </a:p>
          <a:p>
            <a:endParaRPr lang="en-GB" sz="2400" dirty="0">
              <a:solidFill>
                <a:schemeClr val="accent6"/>
              </a:solidFill>
            </a:endParaRPr>
          </a:p>
          <a:p>
            <a:endParaRPr lang="en-GB" sz="1600" dirty="0"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8113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66095C-6517-4835-B53A-8678E4F2EC9D}"/>
              </a:ext>
            </a:extLst>
          </p:cNvPr>
          <p:cNvSpPr txBox="1"/>
          <p:nvPr/>
        </p:nvSpPr>
        <p:spPr>
          <a:xfrm>
            <a:off x="155661" y="152401"/>
            <a:ext cx="11619779" cy="86792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2400" b="1" u="sng" dirty="0">
              <a:solidFill>
                <a:schemeClr val="accent6"/>
              </a:solidFill>
              <a:cs typeface="Calibri Light"/>
            </a:endParaRPr>
          </a:p>
          <a:p>
            <a:r>
              <a:rPr lang="en-GB" sz="3200" b="1" u="sng" dirty="0">
                <a:solidFill>
                  <a:schemeClr val="accent6"/>
                </a:solidFill>
                <a:cs typeface="Calibri Light"/>
              </a:rPr>
              <a:t>Outline of the Service -</a:t>
            </a:r>
            <a:r>
              <a:rPr lang="en-GB" sz="3200" b="1" u="sng" dirty="0" err="1">
                <a:solidFill>
                  <a:schemeClr val="accent6"/>
                </a:solidFill>
                <a:cs typeface="Calibri Light"/>
              </a:rPr>
              <a:t>contd</a:t>
            </a:r>
            <a:endParaRPr lang="en-GB" sz="3200" b="1" u="sng" dirty="0">
              <a:solidFill>
                <a:schemeClr val="accent6"/>
              </a:solidFill>
              <a:cs typeface="Calibri Light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 Consultation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The pharmacist will </a:t>
            </a: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calculate the average BP reading for the 4-day period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enter the information onto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PharmOutcomes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and provide the patient with relevant advice</a:t>
            </a:r>
            <a:endParaRPr lang="en-GB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The pharmacist will select the GP notification based on the average BP reading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and send to the GP practice and the patient will be followed up by their GP practice as clinically appropriate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There 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is a payment of £20 per patient</a:t>
            </a:r>
          </a:p>
          <a:p>
            <a:pPr marL="34290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/>
              <a:t>The pharmacy will not be paid if the referral is rejected or the patient is lost to follow up. 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GB" sz="20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i="0" dirty="0">
                <a:effectLst/>
              </a:rPr>
              <a:t>  </a:t>
            </a:r>
            <a:endParaRPr lang="en-GB" sz="2800" i="0" dirty="0">
              <a:effectLst/>
            </a:endParaRPr>
          </a:p>
          <a:p>
            <a:endParaRPr lang="en-GB" sz="3200" b="1" u="sng" dirty="0">
              <a:solidFill>
                <a:schemeClr val="accent6"/>
              </a:solidFill>
              <a:cs typeface="Calibri Light"/>
            </a:endParaRPr>
          </a:p>
          <a:p>
            <a:endParaRPr lang="en-GB" sz="3200" b="1" u="sng" dirty="0">
              <a:solidFill>
                <a:schemeClr val="accent6"/>
              </a:solidFill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a typeface="Calibri" panose="020F0502020204030204" pitchFamily="34" charset="0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ea typeface="Calibri" panose="020F0502020204030204" pitchFamily="34" charset="0"/>
              <a:cs typeface="Times New Roman"/>
            </a:endParaRPr>
          </a:p>
          <a:p>
            <a:endParaRPr lang="en-GB" sz="2400" dirty="0">
              <a:solidFill>
                <a:schemeClr val="accent6"/>
              </a:solidFill>
            </a:endParaRPr>
          </a:p>
          <a:p>
            <a:endParaRPr lang="en-GB" sz="1600" dirty="0"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0959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66095C-6517-4835-B53A-8678E4F2EC9D}"/>
              </a:ext>
            </a:extLst>
          </p:cNvPr>
          <p:cNvSpPr txBox="1"/>
          <p:nvPr/>
        </p:nvSpPr>
        <p:spPr>
          <a:xfrm>
            <a:off x="325120" y="152401"/>
            <a:ext cx="10749280" cy="76020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u="sng" dirty="0">
              <a:solidFill>
                <a:schemeClr val="accent6"/>
              </a:solidFill>
              <a:cs typeface="Calibri Light"/>
            </a:endParaRPr>
          </a:p>
          <a:p>
            <a:r>
              <a:rPr lang="en-GB" sz="3200" b="1" u="sng" dirty="0">
                <a:solidFill>
                  <a:schemeClr val="accent6"/>
                </a:solidFill>
                <a:cs typeface="Calibri Light"/>
              </a:rPr>
              <a:t>Service Materials and happy-hearts website</a:t>
            </a: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u="sng" dirty="0">
              <a:solidFill>
                <a:schemeClr val="accent6"/>
              </a:solidFill>
              <a:cs typeface="Calibri Ligh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cs typeface="Calibri Light"/>
              </a:rPr>
              <a:t>Community Pharmacy Blood  </a:t>
            </a:r>
            <a:r>
              <a:rPr lang="en-GB" sz="2000" dirty="0" err="1">
                <a:cs typeface="Calibri Light"/>
              </a:rPr>
              <a:t>Pressure@home</a:t>
            </a:r>
            <a:r>
              <a:rPr lang="en-GB" sz="2000" dirty="0">
                <a:cs typeface="Calibri Light"/>
              </a:rPr>
              <a:t> Service Checklist outlines the steps to be taken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cs typeface="Calibri Ligh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cs typeface="Calibri Light"/>
              </a:rPr>
              <a:t>Consultation recording is via the </a:t>
            </a:r>
            <a:r>
              <a:rPr lang="en-GB" sz="2000" dirty="0" err="1">
                <a:cs typeface="Calibri Light"/>
              </a:rPr>
              <a:t>PharmOutcomes</a:t>
            </a:r>
            <a:r>
              <a:rPr lang="en-GB" sz="2000" dirty="0">
                <a:cs typeface="Calibri Light"/>
              </a:rPr>
              <a:t> template.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cs typeface="Calibri Light"/>
              </a:rPr>
              <a:t>When you give the BP machine to the patient – “</a:t>
            </a:r>
            <a:r>
              <a:rPr lang="en-GB" sz="2000" b="1" dirty="0">
                <a:cs typeface="Calibri Light"/>
              </a:rPr>
              <a:t>Partially save the consultation” </a:t>
            </a:r>
            <a:r>
              <a:rPr lang="en-GB" sz="2000" dirty="0">
                <a:cs typeface="Calibri Light"/>
              </a:rPr>
              <a:t>as you will need to record the outcome of the consultation in a few days time, calculate the average BP reading and send the GP a notification. </a:t>
            </a:r>
            <a:r>
              <a:rPr lang="en-GB" sz="2000" b="1" dirty="0">
                <a:cs typeface="Calibri Light"/>
              </a:rPr>
              <a:t>Once the second consultation has been completed the consultation can be fully saved.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cs typeface="Calibri Ligh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cs typeface="Calibri Light"/>
              </a:rPr>
              <a:t>The </a:t>
            </a:r>
            <a:r>
              <a:rPr lang="en-GB" sz="2000" dirty="0" err="1">
                <a:cs typeface="Calibri Light"/>
              </a:rPr>
              <a:t>PharmOutcomes</a:t>
            </a:r>
            <a:r>
              <a:rPr lang="en-GB" sz="2000" dirty="0">
                <a:cs typeface="Calibri Light"/>
              </a:rPr>
              <a:t> template contains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cs typeface="Calibri Light"/>
              </a:rPr>
              <a:t>The 4 day calculator which is to be used to calculate the average reading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cs typeface="Calibri Light"/>
              </a:rPr>
              <a:t>Blood pressure thresholds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cs typeface="Calibri Light"/>
              </a:rPr>
              <a:t>Copy of the patient diary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cs typeface="Calibri Light"/>
              </a:rPr>
              <a:t>Service level agreement</a:t>
            </a:r>
          </a:p>
          <a:p>
            <a:pPr lvl="1"/>
            <a:endParaRPr lang="en-GB" sz="2000" dirty="0">
              <a:cs typeface="Calibri Ligh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cs typeface="Calibri Light"/>
              </a:rPr>
              <a:t>Print off copies of the patient materials in a service delivery folder.</a:t>
            </a:r>
          </a:p>
          <a:p>
            <a:r>
              <a:rPr lang="en-GB" sz="2000" dirty="0">
                <a:cs typeface="Calibri Ligh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a typeface="Calibri" panose="020F0502020204030204" pitchFamily="34" charset="0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ea typeface="Calibri" panose="020F0502020204030204" pitchFamily="34" charset="0"/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ea typeface="Calibri" panose="020F0502020204030204" pitchFamily="34" charset="0"/>
              <a:cs typeface="Times New Rom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6E90A6-B356-46D1-A077-D62BDC302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8800" y="3589118"/>
            <a:ext cx="2194561" cy="286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4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6860A5-63E1-4356-BC5D-4087FD2CE9D3}"/>
              </a:ext>
            </a:extLst>
          </p:cNvPr>
          <p:cNvSpPr txBox="1"/>
          <p:nvPr/>
        </p:nvSpPr>
        <p:spPr>
          <a:xfrm>
            <a:off x="467360" y="721360"/>
            <a:ext cx="10668000" cy="5926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GB" sz="3200" b="1" u="sng" dirty="0">
                <a:solidFill>
                  <a:schemeClr val="accent6"/>
                </a:solidFill>
                <a:cs typeface="Calibri Light"/>
              </a:rPr>
              <a:t>Service Materials and happy-hearts website</a:t>
            </a:r>
          </a:p>
          <a:p>
            <a:pPr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en-US" sz="2000" dirty="0"/>
          </a:p>
          <a:p>
            <a:pPr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GB" sz="2000" dirty="0">
                <a:cs typeface="Calibri Light"/>
              </a:rPr>
              <a:t>Materials can also be found in the professional section of the happy hearts website    </a:t>
            </a:r>
            <a:r>
              <a:rPr lang="en-US" sz="1800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https://www.happy-hearts.co.uk/professionals/blood-pressure/professional-resources-and-materials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lvl="0" indent="-285750">
              <a:spcAft>
                <a:spcPts val="10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8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  <a:hlinkClick r:id="rId3"/>
            </a:endParaRPr>
          </a:p>
          <a:p>
            <a:pPr lvl="0">
              <a:spcAft>
                <a:spcPts val="1000"/>
              </a:spcAft>
              <a:buSzPct val="75000"/>
              <a:tabLst>
                <a:tab pos="457200" algn="l"/>
              </a:tabLst>
            </a:pPr>
            <a:r>
              <a:rPr lang="en-US" sz="1800" dirty="0"/>
              <a:t>• 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BP record sheet auto calculator v7</a:t>
            </a:r>
            <a:r>
              <a:rPr lang="en-US" sz="1800" dirty="0">
                <a:solidFill>
                  <a:srgbClr val="1D1D1B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– also accessible via </a:t>
            </a:r>
            <a:r>
              <a:rPr lang="en-US" sz="1800" dirty="0" err="1">
                <a:solidFill>
                  <a:srgbClr val="1D1D1B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PharmOutcomes</a:t>
            </a:r>
            <a:r>
              <a:rPr lang="en-US" sz="1800" dirty="0">
                <a:solidFill>
                  <a:srgbClr val="1D1D1B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template</a:t>
            </a:r>
            <a:endParaRPr lang="en-GB" sz="1800" dirty="0">
              <a:solidFill>
                <a:srgbClr val="1D1D1B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1800" dirty="0"/>
              <a:t>•  </a:t>
            </a:r>
            <a:r>
              <a:rPr lang="en-US" sz="1800" u="sng" dirty="0">
                <a:solidFill>
                  <a:srgbClr val="005CB8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Cuff guidance</a:t>
            </a:r>
            <a:r>
              <a:rPr lang="en-US" sz="1800" dirty="0">
                <a:solidFill>
                  <a:srgbClr val="1D1D1B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800" dirty="0">
              <a:solidFill>
                <a:srgbClr val="1D1D1B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1800" dirty="0"/>
              <a:t>• 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  <a:hlinkClick r:id="rId5"/>
              </a:rPr>
              <a:t>Pharmacy checklist</a:t>
            </a:r>
            <a:endParaRPr lang="en-GB" sz="1800" dirty="0">
              <a:solidFill>
                <a:srgbClr val="1D1D1B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1800" dirty="0"/>
              <a:t>• </a:t>
            </a:r>
            <a:r>
              <a:rPr lang="en-US" sz="1800" u="sng" dirty="0">
                <a:solidFill>
                  <a:srgbClr val="005CB8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  <a:hlinkClick r:id="rId6"/>
              </a:rPr>
              <a:t>Key lifestyle messages</a:t>
            </a:r>
            <a:endParaRPr lang="en-GB" sz="1800" dirty="0">
              <a:solidFill>
                <a:srgbClr val="1D1D1B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1800" dirty="0"/>
              <a:t>• 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  <a:hlinkClick r:id="rId7"/>
              </a:rPr>
              <a:t>Patient diary</a:t>
            </a:r>
            <a:r>
              <a:rPr lang="en-US" sz="1800" dirty="0">
                <a:solidFill>
                  <a:srgbClr val="1D1D1B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– also accessible via </a:t>
            </a:r>
            <a:r>
              <a:rPr lang="en-US" sz="1800" dirty="0" err="1">
                <a:solidFill>
                  <a:srgbClr val="1D1D1B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PharmOutcomes</a:t>
            </a:r>
            <a:r>
              <a:rPr lang="en-US" sz="1800" dirty="0">
                <a:solidFill>
                  <a:srgbClr val="1D1D1B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template</a:t>
            </a:r>
            <a:endParaRPr lang="en-GB" sz="1800" dirty="0">
              <a:solidFill>
                <a:srgbClr val="1D1D1B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1800" dirty="0"/>
              <a:t>•  </a:t>
            </a:r>
            <a:r>
              <a:rPr lang="en-US" sz="1800" u="sng" dirty="0">
                <a:solidFill>
                  <a:srgbClr val="005CB8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  <a:hlinkClick r:id="rId8" tooltip="https://www.happy-hearts.co.uk/media/Blood%20Presure/Useful%20links%20patient%20resources.pdf"/>
              </a:rPr>
              <a:t>Useful links patient resources</a:t>
            </a:r>
            <a:r>
              <a:rPr lang="en-US" sz="1800" dirty="0">
                <a:solidFill>
                  <a:srgbClr val="1D1D1B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800" dirty="0">
              <a:solidFill>
                <a:srgbClr val="1D1D1B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1800" dirty="0"/>
              <a:t>•  </a:t>
            </a:r>
            <a:r>
              <a:rPr lang="en-US" sz="1800" u="sng" dirty="0">
                <a:solidFill>
                  <a:srgbClr val="005CB8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  <a:hlinkClick r:id="rId9" tooltip="https://www.happy-hearts.co.uk/media/Blood%20Presure/CheckingBPathomeA4_web.pdf"/>
              </a:rPr>
              <a:t>Checking BP at home poster</a:t>
            </a:r>
            <a:r>
              <a:rPr lang="en-US" sz="1800" dirty="0">
                <a:solidFill>
                  <a:srgbClr val="1D1D1B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800" dirty="0">
              <a:solidFill>
                <a:srgbClr val="1D1D1B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R="368300" lvl="0">
              <a:lnSpc>
                <a:spcPct val="97000"/>
              </a:lnSpc>
              <a:buSzPts val="1000"/>
              <a:tabLst>
                <a:tab pos="457200" algn="l"/>
              </a:tabLst>
            </a:pPr>
            <a:r>
              <a:rPr lang="en-US" sz="1800" dirty="0"/>
              <a:t>•  </a:t>
            </a:r>
            <a:r>
              <a:rPr lang="en-GB" sz="1800" u="sng" dirty="0">
                <a:solidFill>
                  <a:srgbClr val="005EB8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hlinkClick r:id="rId10"/>
              </a:rPr>
              <a:t>How to measure blood pressure at home – video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25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397BD55-E459-4082-A93E-3D88D68CEE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7739" y="355196"/>
            <a:ext cx="9356521" cy="6147607"/>
          </a:xfrm>
        </p:spPr>
      </p:pic>
    </p:spTree>
    <p:extLst>
      <p:ext uri="{BB962C8B-B14F-4D97-AF65-F5344CB8AC3E}">
        <p14:creationId xmlns:p14="http://schemas.microsoft.com/office/powerpoint/2010/main" val="1465097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15015-809B-49ED-998A-59F75D6EE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58120" cy="925195"/>
          </a:xfrm>
        </p:spPr>
        <p:txBody>
          <a:bodyPr>
            <a:normAutofit fontScale="90000"/>
          </a:bodyPr>
          <a:lstStyle/>
          <a:p>
            <a:r>
              <a:rPr lang="en-GB" sz="4000" b="1" u="sng" dirty="0">
                <a:solidFill>
                  <a:schemeClr val="accent6"/>
                </a:solidFill>
                <a:latin typeface="+mn-lt"/>
                <a:cs typeface="Calibri Light"/>
              </a:rPr>
              <a:t>What if a patient misses</a:t>
            </a:r>
            <a:r>
              <a:rPr lang="en-GB" sz="4000" b="1" u="sng" dirty="0">
                <a:solidFill>
                  <a:schemeClr val="accent6"/>
                </a:solidFill>
                <a:cs typeface="Calibri Light"/>
              </a:rPr>
              <a:t> </a:t>
            </a:r>
            <a:r>
              <a:rPr lang="en-GB" sz="4000" b="1" u="sng" dirty="0">
                <a:solidFill>
                  <a:schemeClr val="accent6"/>
                </a:solidFill>
                <a:latin typeface="+mn-lt"/>
                <a:cs typeface="Calibri Light"/>
              </a:rPr>
              <a:t>readings? </a:t>
            </a:r>
            <a:br>
              <a:rPr lang="en-GB" sz="3600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1A9AB-A22F-48BB-9EE8-FA67219EE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360"/>
            <a:ext cx="10358120" cy="3108961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Advise the patient they should ideally take the readings across 4 consecutive days</a:t>
            </a:r>
          </a:p>
          <a:p>
            <a:endParaRPr lang="en-GB" sz="2400" dirty="0"/>
          </a:p>
          <a:p>
            <a:r>
              <a:rPr lang="en-GB" sz="2400" dirty="0"/>
              <a:t>If they forget to take the readings on one day - then they can take the readings on the following day, until they have 4 days readings</a:t>
            </a:r>
          </a:p>
          <a:p>
            <a:endParaRPr lang="en-GB" sz="2400" dirty="0"/>
          </a:p>
          <a:p>
            <a:r>
              <a:rPr lang="en-GB" sz="2400" dirty="0"/>
              <a:t>If the patient forgets to take a set of readings e.g. 2 evening readings are missed. Replace the missed evening readings with evening readings from the next day. They are not to use morning readings</a:t>
            </a:r>
          </a:p>
        </p:txBody>
      </p:sp>
    </p:spTree>
    <p:extLst>
      <p:ext uri="{BB962C8B-B14F-4D97-AF65-F5344CB8AC3E}">
        <p14:creationId xmlns:p14="http://schemas.microsoft.com/office/powerpoint/2010/main" val="646933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5">
      <a:dk1>
        <a:srgbClr val="000000"/>
      </a:dk1>
      <a:lt1>
        <a:srgbClr val="FFFFFF"/>
      </a:lt1>
      <a:dk2>
        <a:srgbClr val="677077"/>
      </a:dk2>
      <a:lt2>
        <a:srgbClr val="FFF6FB"/>
      </a:lt2>
      <a:accent1>
        <a:srgbClr val="FF9300"/>
      </a:accent1>
      <a:accent2>
        <a:srgbClr val="677077"/>
      </a:accent2>
      <a:accent3>
        <a:srgbClr val="4E8F00"/>
      </a:accent3>
      <a:accent4>
        <a:srgbClr val="4E8F00"/>
      </a:accent4>
      <a:accent5>
        <a:srgbClr val="D69E11"/>
      </a:accent5>
      <a:accent6>
        <a:srgbClr val="4E8F00"/>
      </a:accent6>
      <a:hlink>
        <a:srgbClr val="797979"/>
      </a:hlink>
      <a:folHlink>
        <a:srgbClr val="79797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64df5f5-2f62-45a6-a223-7a2fbbd3cba1">
      <UserInfo>
        <DisplayName>Esther Burrow</DisplayName>
        <AccountId>321</AccountId>
        <AccountType/>
      </UserInfo>
      <UserInfo>
        <DisplayName>Rikki Smeeton</DisplayName>
        <AccountId>223</AccountId>
        <AccountType/>
      </UserInfo>
      <UserInfo>
        <DisplayName>Imogen Halls</DisplayName>
        <AccountId>311</AccountId>
        <AccountType/>
      </UserInfo>
      <UserInfo>
        <DisplayName>Luvjit  Kandula</DisplayName>
        <AccountId>291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888062D4941D489E350C8C611B0593" ma:contentTypeVersion="12" ma:contentTypeDescription="Create a new document." ma:contentTypeScope="" ma:versionID="afea11a1cdfe2d53c4f4300eed87afff">
  <xsd:schema xmlns:xsd="http://www.w3.org/2001/XMLSchema" xmlns:xs="http://www.w3.org/2001/XMLSchema" xmlns:p="http://schemas.microsoft.com/office/2006/metadata/properties" xmlns:ns2="e9bbddcc-be39-4214-a2f8-e8fb5fe88d0c" xmlns:ns3="c64df5f5-2f62-45a6-a223-7a2fbbd3cba1" targetNamespace="http://schemas.microsoft.com/office/2006/metadata/properties" ma:root="true" ma:fieldsID="ec7cc3fe927e82d20e456a6cdf02c09e" ns2:_="" ns3:_="">
    <xsd:import namespace="e9bbddcc-be39-4214-a2f8-e8fb5fe88d0c"/>
    <xsd:import namespace="c64df5f5-2f62-45a6-a223-7a2fbbd3cb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bddcc-be39-4214-a2f8-e8fb5fe88d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4df5f5-2f62-45a6-a223-7a2fbbd3cba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9CEFFF-94BC-4357-9FF5-0837B5F9D4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94899D-2961-4ADF-85FE-351C58243ED7}">
  <ds:schemaRefs>
    <ds:schemaRef ds:uri="46e1745b-6621-441e-9c39-7b7c2c763dda"/>
    <ds:schemaRef ds:uri="c64df5f5-2f62-45a6-a223-7a2fbbd3cba1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2BA54E8-0E85-410A-A613-5FDEE2FCE92F}">
  <ds:schemaRefs>
    <ds:schemaRef ds:uri="c64df5f5-2f62-45a6-a223-7a2fbbd3cba1"/>
    <ds:schemaRef ds:uri="e9bbddcc-be39-4214-a2f8-e8fb5fe88d0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2067</Words>
  <Application>Microsoft Office PowerPoint</Application>
  <PresentationFormat>Widescreen</PresentationFormat>
  <Paragraphs>211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if a patient misses readings?  </vt:lpstr>
      <vt:lpstr>What if an irregular heart beat flags on the machine?</vt:lpstr>
      <vt:lpstr>PowerPoint Presentation</vt:lpstr>
      <vt:lpstr>PowerPoint Presentation</vt:lpstr>
      <vt:lpstr>So how does this work?</vt:lpstr>
      <vt:lpstr>PowerPoint Presentation</vt:lpstr>
      <vt:lpstr>Blood Pressure @home BP Threshold Summary</vt:lpstr>
      <vt:lpstr>PowerPoint Presentation</vt:lpstr>
      <vt:lpstr>PowerPoint Presentation</vt:lpstr>
      <vt:lpstr>Service Outcomes  </vt:lpstr>
      <vt:lpstr>PowerPoint Presentation</vt:lpstr>
      <vt:lpstr>Questions </vt:lpstr>
      <vt:lpstr>Demonstration of the PharmOutcomes template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 CPCS  Presentation for CCGs, Primary Care Networks &amp; General Practice</dc:title>
  <dc:creator>Louise Roxburgh</dc:creator>
  <cp:lastModifiedBy>Helen Murphy</cp:lastModifiedBy>
  <cp:revision>75</cp:revision>
  <dcterms:created xsi:type="dcterms:W3CDTF">2021-04-12T10:22:03Z</dcterms:created>
  <dcterms:modified xsi:type="dcterms:W3CDTF">2022-02-22T13:28:46Z</dcterms:modified>
</cp:coreProperties>
</file>