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875" r:id="rId3"/>
    <p:sldId id="480" r:id="rId4"/>
    <p:sldId id="903" r:id="rId5"/>
    <p:sldId id="275" r:id="rId6"/>
    <p:sldId id="297" r:id="rId7"/>
    <p:sldId id="409" r:id="rId8"/>
    <p:sldId id="268" r:id="rId9"/>
    <p:sldId id="265" r:id="rId10"/>
    <p:sldId id="267" r:id="rId11"/>
    <p:sldId id="293" r:id="rId12"/>
    <p:sldId id="883" r:id="rId13"/>
    <p:sldId id="311" r:id="rId14"/>
    <p:sldId id="269" r:id="rId15"/>
    <p:sldId id="284" r:id="rId16"/>
    <p:sldId id="901" r:id="rId17"/>
    <p:sldId id="393" r:id="rId18"/>
    <p:sldId id="270" r:id="rId19"/>
    <p:sldId id="420" r:id="rId20"/>
    <p:sldId id="272" r:id="rId21"/>
    <p:sldId id="907" r:id="rId22"/>
    <p:sldId id="419" r:id="rId23"/>
    <p:sldId id="876" r:id="rId24"/>
    <p:sldId id="894" r:id="rId25"/>
    <p:sldId id="895" r:id="rId26"/>
    <p:sldId id="317" r:id="rId27"/>
    <p:sldId id="318" r:id="rId28"/>
    <p:sldId id="898" r:id="rId29"/>
    <p:sldId id="319" r:id="rId30"/>
    <p:sldId id="918" r:id="rId31"/>
    <p:sldId id="884" r:id="rId32"/>
    <p:sldId id="263" r:id="rId33"/>
    <p:sldId id="401" r:id="rId34"/>
    <p:sldId id="310" r:id="rId35"/>
    <p:sldId id="909" r:id="rId36"/>
    <p:sldId id="914" r:id="rId37"/>
    <p:sldId id="913" r:id="rId38"/>
    <p:sldId id="911" r:id="rId39"/>
    <p:sldId id="915" r:id="rId40"/>
    <p:sldId id="916" r:id="rId41"/>
    <p:sldId id="917" r:id="rId42"/>
    <p:sldId id="912" r:id="rId43"/>
    <p:sldId id="904" r:id="rId44"/>
    <p:sldId id="905" r:id="rId45"/>
    <p:sldId id="906" r:id="rId46"/>
  </p:sldIdLst>
  <p:sldSz cx="12192000" cy="6858000"/>
  <p:notesSz cx="6850063"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verpool LPC" initials="LL" lastIdx="15" clrIdx="0">
    <p:extLst>
      <p:ext uri="{19B8F6BF-5375-455C-9EA6-DF929625EA0E}">
        <p15:presenceInfo xmlns:p15="http://schemas.microsoft.com/office/powerpoint/2012/main" userId="6a5db78d2d35dfd4" providerId="Windows Live"/>
      </p:ext>
    </p:extLst>
  </p:cmAuthor>
  <p:cmAuthor id="2" name="Adam Irvine" initials="AI" lastIdx="4" clrIdx="1">
    <p:extLst>
      <p:ext uri="{19B8F6BF-5375-455C-9EA6-DF929625EA0E}">
        <p15:presenceInfo xmlns:p15="http://schemas.microsoft.com/office/powerpoint/2012/main" userId="ec3dc931e0f331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16873"/>
    <a:srgbClr val="00CC00"/>
    <a:srgbClr val="D5DC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9" autoAdjust="0"/>
    <p:restoredTop sz="77528" autoAdjust="0"/>
  </p:normalViewPr>
  <p:slideViewPr>
    <p:cSldViewPr snapToGrid="0">
      <p:cViewPr varScale="1">
        <p:scale>
          <a:sx n="94" d="100"/>
          <a:sy n="94" d="100"/>
        </p:scale>
        <p:origin x="888" y="200"/>
      </p:cViewPr>
      <p:guideLst/>
    </p:cSldViewPr>
  </p:slideViewPr>
  <p:notesTextViewPr>
    <p:cViewPr>
      <p:scale>
        <a:sx n="3" d="2"/>
        <a:sy n="3" d="2"/>
      </p:scale>
      <p:origin x="0" y="0"/>
    </p:cViewPr>
  </p:notesTextViewPr>
  <p:sorterViewPr>
    <p:cViewPr>
      <p:scale>
        <a:sx n="130" d="100"/>
        <a:sy n="130" d="100"/>
      </p:scale>
      <p:origin x="0" y="-132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8361" cy="50084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0117" y="0"/>
            <a:ext cx="2968361" cy="500844"/>
          </a:xfrm>
          <a:prstGeom prst="rect">
            <a:avLst/>
          </a:prstGeom>
        </p:spPr>
        <p:txBody>
          <a:bodyPr vert="horz" lIns="91440" tIns="45720" rIns="91440" bIns="45720" rtlCol="0"/>
          <a:lstStyle>
            <a:lvl1pPr algn="r">
              <a:defRPr sz="1200"/>
            </a:lvl1pPr>
          </a:lstStyle>
          <a:p>
            <a:fld id="{7C4BC68C-B8F5-455D-BEC6-12CA926776C8}" type="datetimeFigureOut">
              <a:rPr lang="en-GB" smtClean="0"/>
              <a:t>05/12/2019</a:t>
            </a:fld>
            <a:endParaRPr lang="en-GB"/>
          </a:p>
        </p:txBody>
      </p:sp>
      <p:sp>
        <p:nvSpPr>
          <p:cNvPr id="4" name="Slide Image Placeholder 3"/>
          <p:cNvSpPr>
            <a:spLocks noGrp="1" noRot="1" noChangeAspect="1"/>
          </p:cNvSpPr>
          <p:nvPr>
            <p:ph type="sldImg" idx="2"/>
          </p:nvPr>
        </p:nvSpPr>
        <p:spPr>
          <a:xfrm>
            <a:off x="431800" y="1247775"/>
            <a:ext cx="5988050" cy="33686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007" y="4803934"/>
            <a:ext cx="5480050" cy="393049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81358"/>
            <a:ext cx="2968361" cy="50084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0117" y="9481358"/>
            <a:ext cx="2968361" cy="500842"/>
          </a:xfrm>
          <a:prstGeom prst="rect">
            <a:avLst/>
          </a:prstGeom>
        </p:spPr>
        <p:txBody>
          <a:bodyPr vert="horz" lIns="91440" tIns="45720" rIns="91440" bIns="45720" rtlCol="0" anchor="b"/>
          <a:lstStyle>
            <a:lvl1pPr algn="r">
              <a:defRPr sz="1200"/>
            </a:lvl1pPr>
          </a:lstStyle>
          <a:p>
            <a:fld id="{58EF6CF6-40D1-4AFE-9315-5AF201C9FAB7}" type="slidenum">
              <a:rPr lang="en-GB" smtClean="0"/>
              <a:t>‹#›</a:t>
            </a:fld>
            <a:endParaRPr lang="en-GB"/>
          </a:p>
        </p:txBody>
      </p:sp>
    </p:spTree>
    <p:extLst>
      <p:ext uri="{BB962C8B-B14F-4D97-AF65-F5344CB8AC3E}">
        <p14:creationId xmlns:p14="http://schemas.microsoft.com/office/powerpoint/2010/main" val="2739492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EF6CF6-40D1-4AFE-9315-5AF201C9FAB7}" type="slidenum">
              <a:rPr lang="en-GB" smtClean="0"/>
              <a:t>1</a:t>
            </a:fld>
            <a:endParaRPr lang="en-GB"/>
          </a:p>
        </p:txBody>
      </p:sp>
    </p:spTree>
    <p:extLst>
      <p:ext uri="{BB962C8B-B14F-4D97-AF65-F5344CB8AC3E}">
        <p14:creationId xmlns:p14="http://schemas.microsoft.com/office/powerpoint/2010/main" val="255105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EF6CF6-40D1-4AFE-9315-5AF201C9FAB7}" type="slidenum">
              <a:rPr lang="en-GB" smtClean="0"/>
              <a:t>10</a:t>
            </a:fld>
            <a:endParaRPr lang="en-GB"/>
          </a:p>
        </p:txBody>
      </p:sp>
    </p:spTree>
    <p:extLst>
      <p:ext uri="{BB962C8B-B14F-4D97-AF65-F5344CB8AC3E}">
        <p14:creationId xmlns:p14="http://schemas.microsoft.com/office/powerpoint/2010/main" val="515414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3549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EF6CF6-40D1-4AFE-9315-5AF201C9FAB7}" type="slidenum">
              <a:rPr lang="en-GB" smtClean="0"/>
              <a:t>12</a:t>
            </a:fld>
            <a:endParaRPr lang="en-GB"/>
          </a:p>
        </p:txBody>
      </p:sp>
    </p:spTree>
    <p:extLst>
      <p:ext uri="{BB962C8B-B14F-4D97-AF65-F5344CB8AC3E}">
        <p14:creationId xmlns:p14="http://schemas.microsoft.com/office/powerpoint/2010/main" val="3943633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F6CF6-40D1-4AFE-9315-5AF201C9FAB7}" type="slidenum">
              <a:rPr lang="en-GB" smtClean="0"/>
              <a:t>13</a:t>
            </a:fld>
            <a:endParaRPr lang="en-GB"/>
          </a:p>
        </p:txBody>
      </p:sp>
    </p:spTree>
    <p:extLst>
      <p:ext uri="{BB962C8B-B14F-4D97-AF65-F5344CB8AC3E}">
        <p14:creationId xmlns:p14="http://schemas.microsoft.com/office/powerpoint/2010/main" val="1817222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F6CF6-40D1-4AFE-9315-5AF201C9FAB7}" type="slidenum">
              <a:rPr lang="en-GB" smtClean="0"/>
              <a:t>14</a:t>
            </a:fld>
            <a:endParaRPr lang="en-GB"/>
          </a:p>
        </p:txBody>
      </p:sp>
    </p:spTree>
    <p:extLst>
      <p:ext uri="{BB962C8B-B14F-4D97-AF65-F5344CB8AC3E}">
        <p14:creationId xmlns:p14="http://schemas.microsoft.com/office/powerpoint/2010/main" val="1571349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EF6CF6-40D1-4AFE-9315-5AF201C9FAB7}" type="slidenum">
              <a:rPr lang="en-GB" smtClean="0"/>
              <a:t>15</a:t>
            </a:fld>
            <a:endParaRPr lang="en-GB"/>
          </a:p>
        </p:txBody>
      </p:sp>
    </p:spTree>
    <p:extLst>
      <p:ext uri="{BB962C8B-B14F-4D97-AF65-F5344CB8AC3E}">
        <p14:creationId xmlns:p14="http://schemas.microsoft.com/office/powerpoint/2010/main" val="1590952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F6CF6-40D1-4AFE-9315-5AF201C9FAB7}" type="slidenum">
              <a:rPr lang="en-GB" smtClean="0"/>
              <a:t>16</a:t>
            </a:fld>
            <a:endParaRPr lang="en-GB"/>
          </a:p>
        </p:txBody>
      </p:sp>
    </p:spTree>
    <p:extLst>
      <p:ext uri="{BB962C8B-B14F-4D97-AF65-F5344CB8AC3E}">
        <p14:creationId xmlns:p14="http://schemas.microsoft.com/office/powerpoint/2010/main" val="1577428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F6CF6-40D1-4AFE-9315-5AF201C9FAB7}" type="slidenum">
              <a:rPr lang="en-GB" smtClean="0"/>
              <a:t>17</a:t>
            </a:fld>
            <a:endParaRPr lang="en-GB"/>
          </a:p>
        </p:txBody>
      </p:sp>
    </p:spTree>
    <p:extLst>
      <p:ext uri="{BB962C8B-B14F-4D97-AF65-F5344CB8AC3E}">
        <p14:creationId xmlns:p14="http://schemas.microsoft.com/office/powerpoint/2010/main" val="2921684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F6CF6-40D1-4AFE-9315-5AF201C9FAB7}" type="slidenum">
              <a:rPr lang="en-GB" smtClean="0"/>
              <a:t>18</a:t>
            </a:fld>
            <a:endParaRPr lang="en-GB"/>
          </a:p>
        </p:txBody>
      </p:sp>
    </p:spTree>
    <p:extLst>
      <p:ext uri="{BB962C8B-B14F-4D97-AF65-F5344CB8AC3E}">
        <p14:creationId xmlns:p14="http://schemas.microsoft.com/office/powerpoint/2010/main" val="84995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F6CF6-40D1-4AFE-9315-5AF201C9FAB7}" type="slidenum">
              <a:rPr lang="en-GB" smtClean="0"/>
              <a:t>19</a:t>
            </a:fld>
            <a:endParaRPr lang="en-GB"/>
          </a:p>
        </p:txBody>
      </p:sp>
    </p:spTree>
    <p:extLst>
      <p:ext uri="{BB962C8B-B14F-4D97-AF65-F5344CB8AC3E}">
        <p14:creationId xmlns:p14="http://schemas.microsoft.com/office/powerpoint/2010/main" val="269772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EF6CF6-40D1-4AFE-9315-5AF201C9FAB7}" type="slidenum">
              <a:rPr lang="en-GB" smtClean="0"/>
              <a:t>2</a:t>
            </a:fld>
            <a:endParaRPr lang="en-GB"/>
          </a:p>
        </p:txBody>
      </p:sp>
    </p:spTree>
    <p:extLst>
      <p:ext uri="{BB962C8B-B14F-4D97-AF65-F5344CB8AC3E}">
        <p14:creationId xmlns:p14="http://schemas.microsoft.com/office/powerpoint/2010/main" val="1946705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F6CF6-40D1-4AFE-9315-5AF201C9FAB7}" type="slidenum">
              <a:rPr lang="en-GB" smtClean="0"/>
              <a:t>20</a:t>
            </a:fld>
            <a:endParaRPr lang="en-GB"/>
          </a:p>
        </p:txBody>
      </p:sp>
    </p:spTree>
    <p:extLst>
      <p:ext uri="{BB962C8B-B14F-4D97-AF65-F5344CB8AC3E}">
        <p14:creationId xmlns:p14="http://schemas.microsoft.com/office/powerpoint/2010/main" val="2200184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F6CF6-40D1-4AFE-9315-5AF201C9FAB7}" type="slidenum">
              <a:rPr lang="en-GB" smtClean="0"/>
              <a:t>21</a:t>
            </a:fld>
            <a:endParaRPr lang="en-GB"/>
          </a:p>
        </p:txBody>
      </p:sp>
    </p:spTree>
    <p:extLst>
      <p:ext uri="{BB962C8B-B14F-4D97-AF65-F5344CB8AC3E}">
        <p14:creationId xmlns:p14="http://schemas.microsoft.com/office/powerpoint/2010/main" val="2671724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F6CF6-40D1-4AFE-9315-5AF201C9FAB7}" type="slidenum">
              <a:rPr lang="en-GB" smtClean="0"/>
              <a:t>22</a:t>
            </a:fld>
            <a:endParaRPr lang="en-GB"/>
          </a:p>
        </p:txBody>
      </p:sp>
    </p:spTree>
    <p:extLst>
      <p:ext uri="{BB962C8B-B14F-4D97-AF65-F5344CB8AC3E}">
        <p14:creationId xmlns:p14="http://schemas.microsoft.com/office/powerpoint/2010/main" val="2942706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58EF6CF6-40D1-4AFE-9315-5AF201C9FAB7}" type="slidenum">
              <a:rPr lang="en-GB" smtClean="0"/>
              <a:t>23</a:t>
            </a:fld>
            <a:endParaRPr lang="en-GB"/>
          </a:p>
        </p:txBody>
      </p:sp>
    </p:spTree>
    <p:extLst>
      <p:ext uri="{BB962C8B-B14F-4D97-AF65-F5344CB8AC3E}">
        <p14:creationId xmlns:p14="http://schemas.microsoft.com/office/powerpoint/2010/main" val="1638412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8EF6CF6-40D1-4AFE-9315-5AF201C9FAB7}" type="slidenum">
              <a:rPr lang="en-GB" smtClean="0"/>
              <a:t>24</a:t>
            </a:fld>
            <a:endParaRPr lang="en-GB"/>
          </a:p>
        </p:txBody>
      </p:sp>
    </p:spTree>
    <p:extLst>
      <p:ext uri="{BB962C8B-B14F-4D97-AF65-F5344CB8AC3E}">
        <p14:creationId xmlns:p14="http://schemas.microsoft.com/office/powerpoint/2010/main" val="255135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F6CF6-40D1-4AFE-9315-5AF201C9FAB7}" type="slidenum">
              <a:rPr lang="en-GB" smtClean="0"/>
              <a:t>25</a:t>
            </a:fld>
            <a:endParaRPr lang="en-GB"/>
          </a:p>
        </p:txBody>
      </p:sp>
    </p:spTree>
    <p:extLst>
      <p:ext uri="{BB962C8B-B14F-4D97-AF65-F5344CB8AC3E}">
        <p14:creationId xmlns:p14="http://schemas.microsoft.com/office/powerpoint/2010/main" val="3398905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F6CF6-40D1-4AFE-9315-5AF201C9FAB7}" type="slidenum">
              <a:rPr lang="en-GB" smtClean="0"/>
              <a:t>26</a:t>
            </a:fld>
            <a:endParaRPr lang="en-GB"/>
          </a:p>
        </p:txBody>
      </p:sp>
    </p:spTree>
    <p:extLst>
      <p:ext uri="{BB962C8B-B14F-4D97-AF65-F5344CB8AC3E}">
        <p14:creationId xmlns:p14="http://schemas.microsoft.com/office/powerpoint/2010/main" val="2528873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endParaRPr lang="en-US" dirty="0"/>
          </a:p>
        </p:txBody>
      </p:sp>
      <p:sp>
        <p:nvSpPr>
          <p:cNvPr id="4" name="Slide Number Placeholder 3"/>
          <p:cNvSpPr>
            <a:spLocks noGrp="1"/>
          </p:cNvSpPr>
          <p:nvPr>
            <p:ph type="sldNum" sz="quarter" idx="5"/>
          </p:nvPr>
        </p:nvSpPr>
        <p:spPr/>
        <p:txBody>
          <a:bodyPr/>
          <a:lstStyle/>
          <a:p>
            <a:fld id="{58EF6CF6-40D1-4AFE-9315-5AF201C9FAB7}" type="slidenum">
              <a:rPr lang="en-GB" smtClean="0"/>
              <a:t>27</a:t>
            </a:fld>
            <a:endParaRPr lang="en-GB"/>
          </a:p>
        </p:txBody>
      </p:sp>
    </p:spTree>
    <p:extLst>
      <p:ext uri="{BB962C8B-B14F-4D97-AF65-F5344CB8AC3E}">
        <p14:creationId xmlns:p14="http://schemas.microsoft.com/office/powerpoint/2010/main" val="1412979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58EF6CF6-40D1-4AFE-9315-5AF201C9FAB7}" type="slidenum">
              <a:rPr lang="en-GB" smtClean="0"/>
              <a:t>28</a:t>
            </a:fld>
            <a:endParaRPr lang="en-GB"/>
          </a:p>
        </p:txBody>
      </p:sp>
    </p:spTree>
    <p:extLst>
      <p:ext uri="{BB962C8B-B14F-4D97-AF65-F5344CB8AC3E}">
        <p14:creationId xmlns:p14="http://schemas.microsoft.com/office/powerpoint/2010/main" val="3987858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F6CF6-40D1-4AFE-9315-5AF201C9FAB7}" type="slidenum">
              <a:rPr lang="en-GB" smtClean="0"/>
              <a:t>29</a:t>
            </a:fld>
            <a:endParaRPr lang="en-GB"/>
          </a:p>
        </p:txBody>
      </p:sp>
    </p:spTree>
    <p:extLst>
      <p:ext uri="{BB962C8B-B14F-4D97-AF65-F5344CB8AC3E}">
        <p14:creationId xmlns:p14="http://schemas.microsoft.com/office/powerpoint/2010/main" val="78382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EF6CF6-40D1-4AFE-9315-5AF201C9FAB7}" type="slidenum">
              <a:rPr lang="en-GB" smtClean="0"/>
              <a:t>3</a:t>
            </a:fld>
            <a:endParaRPr lang="en-GB"/>
          </a:p>
        </p:txBody>
      </p:sp>
    </p:spTree>
    <p:extLst>
      <p:ext uri="{BB962C8B-B14F-4D97-AF65-F5344CB8AC3E}">
        <p14:creationId xmlns:p14="http://schemas.microsoft.com/office/powerpoint/2010/main" val="2551052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F6CF6-40D1-4AFE-9315-5AF201C9FAB7}" type="slidenum">
              <a:rPr lang="en-GB" smtClean="0"/>
              <a:t>30</a:t>
            </a:fld>
            <a:endParaRPr lang="en-GB"/>
          </a:p>
        </p:txBody>
      </p:sp>
    </p:spTree>
    <p:extLst>
      <p:ext uri="{BB962C8B-B14F-4D97-AF65-F5344CB8AC3E}">
        <p14:creationId xmlns:p14="http://schemas.microsoft.com/office/powerpoint/2010/main" val="765360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EF6CF6-40D1-4AFE-9315-5AF201C9FAB7}" type="slidenum">
              <a:rPr lang="en-GB" smtClean="0"/>
              <a:t>31</a:t>
            </a:fld>
            <a:endParaRPr lang="en-GB"/>
          </a:p>
        </p:txBody>
      </p:sp>
    </p:spTree>
    <p:extLst>
      <p:ext uri="{BB962C8B-B14F-4D97-AF65-F5344CB8AC3E}">
        <p14:creationId xmlns:p14="http://schemas.microsoft.com/office/powerpoint/2010/main" val="2530003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F6CF6-40D1-4AFE-9315-5AF201C9FAB7}" type="slidenum">
              <a:rPr lang="en-GB" smtClean="0"/>
              <a:t>32</a:t>
            </a:fld>
            <a:endParaRPr lang="en-GB"/>
          </a:p>
        </p:txBody>
      </p:sp>
    </p:spTree>
    <p:extLst>
      <p:ext uri="{BB962C8B-B14F-4D97-AF65-F5344CB8AC3E}">
        <p14:creationId xmlns:p14="http://schemas.microsoft.com/office/powerpoint/2010/main" val="3176112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27FF72-E60E-4F4C-9E10-77CAE52C81A6}" type="slidenum">
              <a:rPr lang="en-GB" smtClean="0"/>
              <a:t>33</a:t>
            </a:fld>
            <a:endParaRPr lang="en-GB"/>
          </a:p>
        </p:txBody>
      </p:sp>
    </p:spTree>
    <p:extLst>
      <p:ext uri="{BB962C8B-B14F-4D97-AF65-F5344CB8AC3E}">
        <p14:creationId xmlns:p14="http://schemas.microsoft.com/office/powerpoint/2010/main" val="262542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F6CF6-40D1-4AFE-9315-5AF201C9FAB7}" type="slidenum">
              <a:rPr lang="en-GB" smtClean="0"/>
              <a:t>34</a:t>
            </a:fld>
            <a:endParaRPr lang="en-GB"/>
          </a:p>
        </p:txBody>
      </p:sp>
    </p:spTree>
    <p:extLst>
      <p:ext uri="{BB962C8B-B14F-4D97-AF65-F5344CB8AC3E}">
        <p14:creationId xmlns:p14="http://schemas.microsoft.com/office/powerpoint/2010/main" val="3583416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EF6CF6-40D1-4AFE-9315-5AF201C9FAB7}" type="slidenum">
              <a:rPr lang="en-GB" smtClean="0"/>
              <a:t>35</a:t>
            </a:fld>
            <a:endParaRPr lang="en-GB"/>
          </a:p>
        </p:txBody>
      </p:sp>
    </p:spTree>
    <p:extLst>
      <p:ext uri="{BB962C8B-B14F-4D97-AF65-F5344CB8AC3E}">
        <p14:creationId xmlns:p14="http://schemas.microsoft.com/office/powerpoint/2010/main" val="436329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EF6CF6-40D1-4AFE-9315-5AF201C9FAB7}" type="slidenum">
              <a:rPr lang="en-GB" smtClean="0"/>
              <a:t>36</a:t>
            </a:fld>
            <a:endParaRPr lang="en-GB"/>
          </a:p>
        </p:txBody>
      </p:sp>
    </p:spTree>
    <p:extLst>
      <p:ext uri="{BB962C8B-B14F-4D97-AF65-F5344CB8AC3E}">
        <p14:creationId xmlns:p14="http://schemas.microsoft.com/office/powerpoint/2010/main" val="409287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EF6CF6-40D1-4AFE-9315-5AF201C9FAB7}" type="slidenum">
              <a:rPr lang="en-GB" smtClean="0"/>
              <a:t>37</a:t>
            </a:fld>
            <a:endParaRPr lang="en-GB"/>
          </a:p>
        </p:txBody>
      </p:sp>
    </p:spTree>
    <p:extLst>
      <p:ext uri="{BB962C8B-B14F-4D97-AF65-F5344CB8AC3E}">
        <p14:creationId xmlns:p14="http://schemas.microsoft.com/office/powerpoint/2010/main" val="2433097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EF6CF6-40D1-4AFE-9315-5AF201C9FAB7}" type="slidenum">
              <a:rPr lang="en-GB" smtClean="0"/>
              <a:t>38</a:t>
            </a:fld>
            <a:endParaRPr lang="en-GB"/>
          </a:p>
        </p:txBody>
      </p:sp>
    </p:spTree>
    <p:extLst>
      <p:ext uri="{BB962C8B-B14F-4D97-AF65-F5344CB8AC3E}">
        <p14:creationId xmlns:p14="http://schemas.microsoft.com/office/powerpoint/2010/main" val="4259979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F6CF6-40D1-4AFE-9315-5AF201C9FAB7}" type="slidenum">
              <a:rPr lang="en-GB" smtClean="0"/>
              <a:t>39</a:t>
            </a:fld>
            <a:endParaRPr lang="en-GB"/>
          </a:p>
        </p:txBody>
      </p:sp>
    </p:spTree>
    <p:extLst>
      <p:ext uri="{BB962C8B-B14F-4D97-AF65-F5344CB8AC3E}">
        <p14:creationId xmlns:p14="http://schemas.microsoft.com/office/powerpoint/2010/main" val="187590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8297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F6CF6-40D1-4AFE-9315-5AF201C9FAB7}" type="slidenum">
              <a:rPr lang="en-GB" smtClean="0"/>
              <a:t>40</a:t>
            </a:fld>
            <a:endParaRPr lang="en-GB"/>
          </a:p>
        </p:txBody>
      </p:sp>
    </p:spTree>
    <p:extLst>
      <p:ext uri="{BB962C8B-B14F-4D97-AF65-F5344CB8AC3E}">
        <p14:creationId xmlns:p14="http://schemas.microsoft.com/office/powerpoint/2010/main" val="1992868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F6CF6-40D1-4AFE-9315-5AF201C9FAB7}" type="slidenum">
              <a:rPr lang="en-GB" smtClean="0"/>
              <a:t>41</a:t>
            </a:fld>
            <a:endParaRPr lang="en-GB"/>
          </a:p>
        </p:txBody>
      </p:sp>
    </p:spTree>
    <p:extLst>
      <p:ext uri="{BB962C8B-B14F-4D97-AF65-F5344CB8AC3E}">
        <p14:creationId xmlns:p14="http://schemas.microsoft.com/office/powerpoint/2010/main" val="3734081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EF6CF6-40D1-4AFE-9315-5AF201C9FAB7}" type="slidenum">
              <a:rPr lang="en-GB" smtClean="0"/>
              <a:t>42</a:t>
            </a:fld>
            <a:endParaRPr lang="en-GB"/>
          </a:p>
        </p:txBody>
      </p:sp>
    </p:spTree>
    <p:extLst>
      <p:ext uri="{BB962C8B-B14F-4D97-AF65-F5344CB8AC3E}">
        <p14:creationId xmlns:p14="http://schemas.microsoft.com/office/powerpoint/2010/main" val="2049541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F6CF6-40D1-4AFE-9315-5AF201C9FAB7}" type="slidenum">
              <a:rPr lang="en-GB" smtClean="0"/>
              <a:t>43</a:t>
            </a:fld>
            <a:endParaRPr lang="en-GB"/>
          </a:p>
        </p:txBody>
      </p:sp>
    </p:spTree>
    <p:extLst>
      <p:ext uri="{BB962C8B-B14F-4D97-AF65-F5344CB8AC3E}">
        <p14:creationId xmlns:p14="http://schemas.microsoft.com/office/powerpoint/2010/main" val="970063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F6CF6-40D1-4AFE-9315-5AF201C9FAB7}" type="slidenum">
              <a:rPr lang="en-GB" smtClean="0"/>
              <a:t>44</a:t>
            </a:fld>
            <a:endParaRPr lang="en-GB"/>
          </a:p>
        </p:txBody>
      </p:sp>
    </p:spTree>
    <p:extLst>
      <p:ext uri="{BB962C8B-B14F-4D97-AF65-F5344CB8AC3E}">
        <p14:creationId xmlns:p14="http://schemas.microsoft.com/office/powerpoint/2010/main" val="2106567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F6CF6-40D1-4AFE-9315-5AF201C9FAB7}" type="slidenum">
              <a:rPr lang="en-GB" smtClean="0"/>
              <a:t>45</a:t>
            </a:fld>
            <a:endParaRPr lang="en-GB"/>
          </a:p>
        </p:txBody>
      </p:sp>
    </p:spTree>
    <p:extLst>
      <p:ext uri="{BB962C8B-B14F-4D97-AF65-F5344CB8AC3E}">
        <p14:creationId xmlns:p14="http://schemas.microsoft.com/office/powerpoint/2010/main" val="120882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D27FF72-E60E-4F4C-9E10-77CAE52C81A6}" type="slidenum">
              <a:rPr lang="en-GB" smtClean="0"/>
              <a:t>5</a:t>
            </a:fld>
            <a:endParaRPr lang="en-GB"/>
          </a:p>
        </p:txBody>
      </p:sp>
    </p:spTree>
    <p:extLst>
      <p:ext uri="{BB962C8B-B14F-4D97-AF65-F5344CB8AC3E}">
        <p14:creationId xmlns:p14="http://schemas.microsoft.com/office/powerpoint/2010/main" val="270145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EF6CF6-40D1-4AFE-9315-5AF201C9FAB7}" type="slidenum">
              <a:rPr lang="en-GB" smtClean="0"/>
              <a:t>6</a:t>
            </a:fld>
            <a:endParaRPr lang="en-GB"/>
          </a:p>
        </p:txBody>
      </p:sp>
    </p:spTree>
    <p:extLst>
      <p:ext uri="{BB962C8B-B14F-4D97-AF65-F5344CB8AC3E}">
        <p14:creationId xmlns:p14="http://schemas.microsoft.com/office/powerpoint/2010/main" val="419393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578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F6CF6-40D1-4AFE-9315-5AF201C9FAB7}" type="slidenum">
              <a:rPr lang="en-GB" smtClean="0"/>
              <a:t>8</a:t>
            </a:fld>
            <a:endParaRPr lang="en-GB"/>
          </a:p>
        </p:txBody>
      </p:sp>
    </p:spTree>
    <p:extLst>
      <p:ext uri="{BB962C8B-B14F-4D97-AF65-F5344CB8AC3E}">
        <p14:creationId xmlns:p14="http://schemas.microsoft.com/office/powerpoint/2010/main" val="1551786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F6CF6-40D1-4AFE-9315-5AF201C9FAB7}" type="slidenum">
              <a:rPr lang="en-GB" smtClean="0"/>
              <a:t>9</a:t>
            </a:fld>
            <a:endParaRPr lang="en-GB"/>
          </a:p>
        </p:txBody>
      </p:sp>
    </p:spTree>
    <p:extLst>
      <p:ext uri="{BB962C8B-B14F-4D97-AF65-F5344CB8AC3E}">
        <p14:creationId xmlns:p14="http://schemas.microsoft.com/office/powerpoint/2010/main" val="2732986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2446F-455F-4CA8-A80D-145371B562AF}"/>
              </a:ext>
            </a:extLst>
          </p:cNvPr>
          <p:cNvSpPr>
            <a:spLocks noGrp="1"/>
          </p:cNvSpPr>
          <p:nvPr>
            <p:ph type="ctrTitle"/>
          </p:nvPr>
        </p:nvSpPr>
        <p:spPr>
          <a:xfrm>
            <a:off x="1524000" y="1122363"/>
            <a:ext cx="9144000" cy="2387600"/>
          </a:xfrm>
        </p:spPr>
        <p:txBody>
          <a:bodyPr anchor="b">
            <a:normAutofit/>
          </a:bodyPr>
          <a:lstStyle>
            <a:lvl1pPr algn="ctr">
              <a:defRPr sz="4800" b="1">
                <a:solidFill>
                  <a:srgbClr val="009900"/>
                </a:solidFill>
                <a:latin typeface="+mn-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7C7F32D-2714-4D9A-A08A-DAC140ED0618}"/>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D2773AFC-5794-47A1-AA01-A8C83EF2A992}"/>
              </a:ext>
            </a:extLst>
          </p:cNvPr>
          <p:cNvSpPr>
            <a:spLocks noGrp="1"/>
          </p:cNvSpPr>
          <p:nvPr>
            <p:ph type="dt" sz="half" idx="10"/>
          </p:nvPr>
        </p:nvSpPr>
        <p:spPr/>
        <p:txBody>
          <a:bodyPr/>
          <a:lstStyle/>
          <a:p>
            <a:fld id="{FBB629AA-CA8D-4119-AD6B-18EA54C46B6B}" type="datetimeFigureOut">
              <a:rPr lang="en-GB" smtClean="0"/>
              <a:t>05/12/2019</a:t>
            </a:fld>
            <a:endParaRPr lang="en-GB"/>
          </a:p>
        </p:txBody>
      </p:sp>
      <p:sp>
        <p:nvSpPr>
          <p:cNvPr id="5" name="Footer Placeholder 4">
            <a:extLst>
              <a:ext uri="{FF2B5EF4-FFF2-40B4-BE49-F238E27FC236}">
                <a16:creationId xmlns:a16="http://schemas.microsoft.com/office/drawing/2014/main" id="{2BC35F40-0B71-4C93-B5B3-45F3643B2A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0E53FA-26D6-4E3C-8E02-04E85E63BCE0}"/>
              </a:ext>
            </a:extLst>
          </p:cNvPr>
          <p:cNvSpPr>
            <a:spLocks noGrp="1"/>
          </p:cNvSpPr>
          <p:nvPr>
            <p:ph type="sldNum" sz="quarter" idx="12"/>
          </p:nvPr>
        </p:nvSpPr>
        <p:spPr/>
        <p:txBody>
          <a:bodyPr/>
          <a:lstStyle/>
          <a:p>
            <a:fld id="{AF91DD76-4F61-461D-9743-4414FF98A2CF}" type="slidenum">
              <a:rPr lang="en-GB" smtClean="0"/>
              <a:t>‹#›</a:t>
            </a:fld>
            <a:endParaRPr lang="en-GB"/>
          </a:p>
        </p:txBody>
      </p:sp>
      <p:pic>
        <p:nvPicPr>
          <p:cNvPr id="12" name="Picture 11">
            <a:extLst>
              <a:ext uri="{FF2B5EF4-FFF2-40B4-BE49-F238E27FC236}">
                <a16:creationId xmlns:a16="http://schemas.microsoft.com/office/drawing/2014/main" id="{90DE0FD3-CD4E-D446-A259-3EB758047E14}"/>
              </a:ext>
            </a:extLst>
          </p:cNvPr>
          <p:cNvPicPr>
            <a:picLocks noChangeAspect="1"/>
          </p:cNvPicPr>
          <p:nvPr userDrawn="1"/>
        </p:nvPicPr>
        <p:blipFill>
          <a:blip r:embed="rId2"/>
          <a:stretch>
            <a:fillRect/>
          </a:stretch>
        </p:blipFill>
        <p:spPr>
          <a:xfrm>
            <a:off x="10718800" y="273845"/>
            <a:ext cx="1270000" cy="1270000"/>
          </a:xfrm>
          <a:prstGeom prst="rect">
            <a:avLst/>
          </a:prstGeom>
        </p:spPr>
      </p:pic>
    </p:spTree>
    <p:extLst>
      <p:ext uri="{BB962C8B-B14F-4D97-AF65-F5344CB8AC3E}">
        <p14:creationId xmlns:p14="http://schemas.microsoft.com/office/powerpoint/2010/main" val="942053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4A215-68FB-4B5F-9DDF-9FF5A37494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2B2ACF-8C2A-4E46-9B64-5540484244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AC1677-0D12-4EBB-8C51-864670BEBC78}"/>
              </a:ext>
            </a:extLst>
          </p:cNvPr>
          <p:cNvSpPr>
            <a:spLocks noGrp="1"/>
          </p:cNvSpPr>
          <p:nvPr>
            <p:ph type="dt" sz="half" idx="10"/>
          </p:nvPr>
        </p:nvSpPr>
        <p:spPr/>
        <p:txBody>
          <a:bodyPr/>
          <a:lstStyle/>
          <a:p>
            <a:fld id="{FBB629AA-CA8D-4119-AD6B-18EA54C46B6B}" type="datetimeFigureOut">
              <a:rPr lang="en-GB" smtClean="0"/>
              <a:t>05/12/2019</a:t>
            </a:fld>
            <a:endParaRPr lang="en-GB"/>
          </a:p>
        </p:txBody>
      </p:sp>
      <p:sp>
        <p:nvSpPr>
          <p:cNvPr id="5" name="Footer Placeholder 4">
            <a:extLst>
              <a:ext uri="{FF2B5EF4-FFF2-40B4-BE49-F238E27FC236}">
                <a16:creationId xmlns:a16="http://schemas.microsoft.com/office/drawing/2014/main" id="{4895C81C-717B-45F2-BCBB-4745BADAD2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987ABE-D939-4CB6-AD49-72499EECA86A}"/>
              </a:ext>
            </a:extLst>
          </p:cNvPr>
          <p:cNvSpPr>
            <a:spLocks noGrp="1"/>
          </p:cNvSpPr>
          <p:nvPr>
            <p:ph type="sldNum" sz="quarter" idx="12"/>
          </p:nvPr>
        </p:nvSpPr>
        <p:spPr/>
        <p:txBody>
          <a:bodyPr/>
          <a:lstStyle/>
          <a:p>
            <a:fld id="{AF91DD76-4F61-461D-9743-4414FF98A2CF}" type="slidenum">
              <a:rPr lang="en-GB" smtClean="0"/>
              <a:t>‹#›</a:t>
            </a:fld>
            <a:endParaRPr lang="en-GB"/>
          </a:p>
        </p:txBody>
      </p:sp>
      <p:pic>
        <p:nvPicPr>
          <p:cNvPr id="7" name="Picture 6">
            <a:extLst>
              <a:ext uri="{FF2B5EF4-FFF2-40B4-BE49-F238E27FC236}">
                <a16:creationId xmlns:a16="http://schemas.microsoft.com/office/drawing/2014/main" id="{CFAD60C3-0F5C-C84E-9722-49F3A7FFD2D7}"/>
              </a:ext>
            </a:extLst>
          </p:cNvPr>
          <p:cNvPicPr>
            <a:picLocks noChangeAspect="1"/>
          </p:cNvPicPr>
          <p:nvPr userDrawn="1"/>
        </p:nvPicPr>
        <p:blipFill>
          <a:blip r:embed="rId2"/>
          <a:stretch>
            <a:fillRect/>
          </a:stretch>
        </p:blipFill>
        <p:spPr>
          <a:xfrm>
            <a:off x="10808504" y="136525"/>
            <a:ext cx="1270000" cy="1270000"/>
          </a:xfrm>
          <a:prstGeom prst="rect">
            <a:avLst/>
          </a:prstGeom>
        </p:spPr>
      </p:pic>
    </p:spTree>
    <p:extLst>
      <p:ext uri="{BB962C8B-B14F-4D97-AF65-F5344CB8AC3E}">
        <p14:creationId xmlns:p14="http://schemas.microsoft.com/office/powerpoint/2010/main" val="45598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FBB22-60FD-41AF-A600-EABA98BFEDC4}"/>
              </a:ext>
            </a:extLst>
          </p:cNvPr>
          <p:cNvSpPr>
            <a:spLocks noGrp="1"/>
          </p:cNvSpPr>
          <p:nvPr>
            <p:ph type="title" orient="vert"/>
          </p:nvPr>
        </p:nvSpPr>
        <p:spPr>
          <a:xfrm>
            <a:off x="8724900" y="365125"/>
            <a:ext cx="2628900" cy="5811838"/>
          </a:xfrm>
        </p:spPr>
        <p:txBody>
          <a:bodyPr vert="eaVert"/>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6E762BE5-DDE7-4C4F-A220-A59B30DE22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792DF7-21A7-4F47-BFB4-4C62BF29B047}"/>
              </a:ext>
            </a:extLst>
          </p:cNvPr>
          <p:cNvSpPr>
            <a:spLocks noGrp="1"/>
          </p:cNvSpPr>
          <p:nvPr>
            <p:ph type="dt" sz="half" idx="10"/>
          </p:nvPr>
        </p:nvSpPr>
        <p:spPr/>
        <p:txBody>
          <a:bodyPr/>
          <a:lstStyle/>
          <a:p>
            <a:fld id="{FBB629AA-CA8D-4119-AD6B-18EA54C46B6B}" type="datetimeFigureOut">
              <a:rPr lang="en-GB" smtClean="0"/>
              <a:t>05/12/2019</a:t>
            </a:fld>
            <a:endParaRPr lang="en-GB"/>
          </a:p>
        </p:txBody>
      </p:sp>
      <p:sp>
        <p:nvSpPr>
          <p:cNvPr id="5" name="Footer Placeholder 4">
            <a:extLst>
              <a:ext uri="{FF2B5EF4-FFF2-40B4-BE49-F238E27FC236}">
                <a16:creationId xmlns:a16="http://schemas.microsoft.com/office/drawing/2014/main" id="{3647F3F4-239A-4387-BF3F-3E512FB1E6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D89EA1-E67E-41BB-906A-A73A310B92E5}"/>
              </a:ext>
            </a:extLst>
          </p:cNvPr>
          <p:cNvSpPr>
            <a:spLocks noGrp="1"/>
          </p:cNvSpPr>
          <p:nvPr>
            <p:ph type="sldNum" sz="quarter" idx="12"/>
          </p:nvPr>
        </p:nvSpPr>
        <p:spPr/>
        <p:txBody>
          <a:bodyPr/>
          <a:lstStyle/>
          <a:p>
            <a:fld id="{AF91DD76-4F61-461D-9743-4414FF98A2CF}" type="slidenum">
              <a:rPr lang="en-GB" smtClean="0"/>
              <a:t>‹#›</a:t>
            </a:fld>
            <a:endParaRPr lang="en-GB"/>
          </a:p>
        </p:txBody>
      </p:sp>
      <p:pic>
        <p:nvPicPr>
          <p:cNvPr id="7" name="Picture 6">
            <a:extLst>
              <a:ext uri="{FF2B5EF4-FFF2-40B4-BE49-F238E27FC236}">
                <a16:creationId xmlns:a16="http://schemas.microsoft.com/office/drawing/2014/main" id="{4062B871-2271-2A48-9C85-B5D2E408DE80}"/>
              </a:ext>
            </a:extLst>
          </p:cNvPr>
          <p:cNvPicPr>
            <a:picLocks noChangeAspect="1"/>
          </p:cNvPicPr>
          <p:nvPr userDrawn="1"/>
        </p:nvPicPr>
        <p:blipFill>
          <a:blip r:embed="rId2"/>
          <a:stretch>
            <a:fillRect/>
          </a:stretch>
        </p:blipFill>
        <p:spPr>
          <a:xfrm>
            <a:off x="10871200" y="136525"/>
            <a:ext cx="1270000" cy="1270000"/>
          </a:xfrm>
          <a:prstGeom prst="rect">
            <a:avLst/>
          </a:prstGeom>
        </p:spPr>
      </p:pic>
    </p:spTree>
    <p:extLst>
      <p:ext uri="{BB962C8B-B14F-4D97-AF65-F5344CB8AC3E}">
        <p14:creationId xmlns:p14="http://schemas.microsoft.com/office/powerpoint/2010/main" val="4377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4FEA-157D-477B-B5CE-E02FA0603FF9}"/>
              </a:ext>
            </a:extLst>
          </p:cNvPr>
          <p:cNvSpPr>
            <a:spLocks noGrp="1"/>
          </p:cNvSpPr>
          <p:nvPr>
            <p:ph type="title"/>
          </p:nvPr>
        </p:nvSpPr>
        <p:spPr>
          <a:xfrm>
            <a:off x="1632030" y="365125"/>
            <a:ext cx="9721770" cy="1325563"/>
          </a:xfrm>
        </p:spPr>
        <p:txBody>
          <a:bodyPr>
            <a:normAutofit/>
          </a:bodyPr>
          <a:lstStyle>
            <a:lvl1pPr>
              <a:defRPr sz="4800" b="1">
                <a:solidFill>
                  <a:srgbClr val="009900"/>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8168E13-92DE-4E43-BF7A-F240538F048F}"/>
              </a:ext>
            </a:extLst>
          </p:cNvPr>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35C81CD-EBEF-498A-9AD0-66749FA4CFC3}"/>
              </a:ext>
            </a:extLst>
          </p:cNvPr>
          <p:cNvSpPr>
            <a:spLocks noGrp="1"/>
          </p:cNvSpPr>
          <p:nvPr>
            <p:ph type="dt" sz="half" idx="10"/>
          </p:nvPr>
        </p:nvSpPr>
        <p:spPr/>
        <p:txBody>
          <a:bodyPr/>
          <a:lstStyle/>
          <a:p>
            <a:fld id="{FBB629AA-CA8D-4119-AD6B-18EA54C46B6B}" type="datetimeFigureOut">
              <a:rPr lang="en-GB" smtClean="0"/>
              <a:t>05/12/2019</a:t>
            </a:fld>
            <a:endParaRPr lang="en-GB"/>
          </a:p>
        </p:txBody>
      </p:sp>
      <p:sp>
        <p:nvSpPr>
          <p:cNvPr id="5" name="Footer Placeholder 4">
            <a:extLst>
              <a:ext uri="{FF2B5EF4-FFF2-40B4-BE49-F238E27FC236}">
                <a16:creationId xmlns:a16="http://schemas.microsoft.com/office/drawing/2014/main" id="{31BC4B86-E587-4C73-92B2-9DB9BCC41B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F94949-041F-46D2-BF40-0C3896082770}"/>
              </a:ext>
            </a:extLst>
          </p:cNvPr>
          <p:cNvSpPr>
            <a:spLocks noGrp="1"/>
          </p:cNvSpPr>
          <p:nvPr>
            <p:ph type="sldNum" sz="quarter" idx="12"/>
          </p:nvPr>
        </p:nvSpPr>
        <p:spPr/>
        <p:txBody>
          <a:bodyPr/>
          <a:lstStyle/>
          <a:p>
            <a:fld id="{AF91DD76-4F61-461D-9743-4414FF98A2CF}" type="slidenum">
              <a:rPr lang="en-GB" smtClean="0"/>
              <a:t>‹#›</a:t>
            </a:fld>
            <a:endParaRPr lang="en-GB"/>
          </a:p>
        </p:txBody>
      </p:sp>
      <p:pic>
        <p:nvPicPr>
          <p:cNvPr id="7" name="Picture 6">
            <a:extLst>
              <a:ext uri="{FF2B5EF4-FFF2-40B4-BE49-F238E27FC236}">
                <a16:creationId xmlns:a16="http://schemas.microsoft.com/office/drawing/2014/main" id="{2C775F47-DA61-434F-B98C-CC3EAA399BF1}"/>
              </a:ext>
            </a:extLst>
          </p:cNvPr>
          <p:cNvPicPr>
            <a:picLocks noChangeAspect="1"/>
          </p:cNvPicPr>
          <p:nvPr userDrawn="1"/>
        </p:nvPicPr>
        <p:blipFill>
          <a:blip r:embed="rId2"/>
          <a:stretch>
            <a:fillRect/>
          </a:stretch>
        </p:blipFill>
        <p:spPr>
          <a:xfrm>
            <a:off x="10718800" y="187075"/>
            <a:ext cx="1270000" cy="1270000"/>
          </a:xfrm>
          <a:prstGeom prst="rect">
            <a:avLst/>
          </a:prstGeom>
        </p:spPr>
      </p:pic>
    </p:spTree>
    <p:extLst>
      <p:ext uri="{BB962C8B-B14F-4D97-AF65-F5344CB8AC3E}">
        <p14:creationId xmlns:p14="http://schemas.microsoft.com/office/powerpoint/2010/main" val="184864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4A4D-4365-4D78-9767-99B8634159BA}"/>
              </a:ext>
            </a:extLst>
          </p:cNvPr>
          <p:cNvSpPr>
            <a:spLocks noGrp="1"/>
          </p:cNvSpPr>
          <p:nvPr>
            <p:ph type="title"/>
          </p:nvPr>
        </p:nvSpPr>
        <p:spPr>
          <a:xfrm>
            <a:off x="831850" y="1709738"/>
            <a:ext cx="10515600" cy="2852737"/>
          </a:xfrm>
        </p:spPr>
        <p:txBody>
          <a:bodyPr anchor="b"/>
          <a:lstStyle>
            <a:lvl1pPr>
              <a:defRPr sz="6000" b="1">
                <a:solidFill>
                  <a:srgbClr val="009900"/>
                </a:solidFill>
                <a:latin typeface="+mn-lt"/>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0DD219C-3668-4C2A-917B-70A9B32D699F}"/>
              </a:ext>
            </a:extLst>
          </p:cNvPr>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C2AEFCC-8923-4807-A956-49B4F69EFF21}"/>
              </a:ext>
            </a:extLst>
          </p:cNvPr>
          <p:cNvSpPr>
            <a:spLocks noGrp="1"/>
          </p:cNvSpPr>
          <p:nvPr>
            <p:ph type="dt" sz="half" idx="10"/>
          </p:nvPr>
        </p:nvSpPr>
        <p:spPr/>
        <p:txBody>
          <a:bodyPr/>
          <a:lstStyle/>
          <a:p>
            <a:fld id="{FBB629AA-CA8D-4119-AD6B-18EA54C46B6B}" type="datetimeFigureOut">
              <a:rPr lang="en-GB" smtClean="0"/>
              <a:t>05/12/2019</a:t>
            </a:fld>
            <a:endParaRPr lang="en-GB"/>
          </a:p>
        </p:txBody>
      </p:sp>
      <p:sp>
        <p:nvSpPr>
          <p:cNvPr id="5" name="Footer Placeholder 4">
            <a:extLst>
              <a:ext uri="{FF2B5EF4-FFF2-40B4-BE49-F238E27FC236}">
                <a16:creationId xmlns:a16="http://schemas.microsoft.com/office/drawing/2014/main" id="{DA15CD81-2793-4F78-93F3-486A5C09F2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31CD6A-113A-4FAB-ADFA-2AABF86B70BA}"/>
              </a:ext>
            </a:extLst>
          </p:cNvPr>
          <p:cNvSpPr>
            <a:spLocks noGrp="1"/>
          </p:cNvSpPr>
          <p:nvPr>
            <p:ph type="sldNum" sz="quarter" idx="12"/>
          </p:nvPr>
        </p:nvSpPr>
        <p:spPr/>
        <p:txBody>
          <a:bodyPr/>
          <a:lstStyle/>
          <a:p>
            <a:fld id="{AF91DD76-4F61-461D-9743-4414FF98A2CF}" type="slidenum">
              <a:rPr lang="en-GB" smtClean="0"/>
              <a:t>‹#›</a:t>
            </a:fld>
            <a:endParaRPr lang="en-GB"/>
          </a:p>
        </p:txBody>
      </p:sp>
      <p:pic>
        <p:nvPicPr>
          <p:cNvPr id="8" name="Picture 7">
            <a:extLst>
              <a:ext uri="{FF2B5EF4-FFF2-40B4-BE49-F238E27FC236}">
                <a16:creationId xmlns:a16="http://schemas.microsoft.com/office/drawing/2014/main" id="{536E7170-99EA-A34A-BD03-0844AC8779E0}"/>
              </a:ext>
            </a:extLst>
          </p:cNvPr>
          <p:cNvPicPr>
            <a:picLocks noChangeAspect="1"/>
          </p:cNvPicPr>
          <p:nvPr userDrawn="1"/>
        </p:nvPicPr>
        <p:blipFill>
          <a:blip r:embed="rId2"/>
          <a:stretch>
            <a:fillRect/>
          </a:stretch>
        </p:blipFill>
        <p:spPr>
          <a:xfrm>
            <a:off x="10718800" y="177801"/>
            <a:ext cx="1270000" cy="1270000"/>
          </a:xfrm>
          <a:prstGeom prst="rect">
            <a:avLst/>
          </a:prstGeom>
        </p:spPr>
      </p:pic>
    </p:spTree>
    <p:extLst>
      <p:ext uri="{BB962C8B-B14F-4D97-AF65-F5344CB8AC3E}">
        <p14:creationId xmlns:p14="http://schemas.microsoft.com/office/powerpoint/2010/main" val="115034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A7522-DA3C-451D-AC6C-F2816009B8B6}"/>
              </a:ext>
            </a:extLst>
          </p:cNvPr>
          <p:cNvSpPr>
            <a:spLocks noGrp="1"/>
          </p:cNvSpPr>
          <p:nvPr>
            <p:ph type="title"/>
          </p:nvPr>
        </p:nvSpPr>
        <p:spPr>
          <a:xfrm>
            <a:off x="1632030" y="365125"/>
            <a:ext cx="9721770" cy="1325563"/>
          </a:xfrm>
        </p:spPr>
        <p:txBody>
          <a:bodyPr>
            <a:normAutofit/>
          </a:bodyPr>
          <a:lstStyle>
            <a:lvl1pPr>
              <a:defRPr sz="4800" b="1">
                <a:solidFill>
                  <a:srgbClr val="009900"/>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AE9EE40-1A59-4D37-8A4E-38344C05AEDD}"/>
              </a:ext>
            </a:extLst>
          </p:cNvPr>
          <p:cNvSpPr>
            <a:spLocks noGrp="1"/>
          </p:cNvSpPr>
          <p:nvPr>
            <p:ph sz="half" idx="1"/>
          </p:nvPr>
        </p:nvSpPr>
        <p:spPr>
          <a:xfrm>
            <a:off x="838200" y="1825625"/>
            <a:ext cx="5181600" cy="435133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5B48CBB-4568-4401-9030-2C4C309BC95B}"/>
              </a:ext>
            </a:extLst>
          </p:cNvPr>
          <p:cNvSpPr>
            <a:spLocks noGrp="1"/>
          </p:cNvSpPr>
          <p:nvPr>
            <p:ph sz="half" idx="2"/>
          </p:nvPr>
        </p:nvSpPr>
        <p:spPr>
          <a:xfrm>
            <a:off x="6172200" y="1825625"/>
            <a:ext cx="5181600" cy="435133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B4D28A1-B442-443D-A588-FCE7D05C9300}"/>
              </a:ext>
            </a:extLst>
          </p:cNvPr>
          <p:cNvSpPr>
            <a:spLocks noGrp="1"/>
          </p:cNvSpPr>
          <p:nvPr>
            <p:ph type="dt" sz="half" idx="10"/>
          </p:nvPr>
        </p:nvSpPr>
        <p:spPr/>
        <p:txBody>
          <a:bodyPr/>
          <a:lstStyle/>
          <a:p>
            <a:fld id="{FBB629AA-CA8D-4119-AD6B-18EA54C46B6B}" type="datetimeFigureOut">
              <a:rPr lang="en-GB" smtClean="0"/>
              <a:t>05/12/2019</a:t>
            </a:fld>
            <a:endParaRPr lang="en-GB"/>
          </a:p>
        </p:txBody>
      </p:sp>
      <p:sp>
        <p:nvSpPr>
          <p:cNvPr id="6" name="Footer Placeholder 5">
            <a:extLst>
              <a:ext uri="{FF2B5EF4-FFF2-40B4-BE49-F238E27FC236}">
                <a16:creationId xmlns:a16="http://schemas.microsoft.com/office/drawing/2014/main" id="{52C14177-54CD-4C3F-A434-A011B3E034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EC77AA-B811-436F-AE96-92267EFD526B}"/>
              </a:ext>
            </a:extLst>
          </p:cNvPr>
          <p:cNvSpPr>
            <a:spLocks noGrp="1"/>
          </p:cNvSpPr>
          <p:nvPr>
            <p:ph type="sldNum" sz="quarter" idx="12"/>
          </p:nvPr>
        </p:nvSpPr>
        <p:spPr/>
        <p:txBody>
          <a:bodyPr/>
          <a:lstStyle/>
          <a:p>
            <a:fld id="{AF91DD76-4F61-461D-9743-4414FF98A2CF}" type="slidenum">
              <a:rPr lang="en-GB" smtClean="0"/>
              <a:t>‹#›</a:t>
            </a:fld>
            <a:endParaRPr lang="en-GB"/>
          </a:p>
        </p:txBody>
      </p:sp>
      <p:pic>
        <p:nvPicPr>
          <p:cNvPr id="8" name="Picture 7">
            <a:extLst>
              <a:ext uri="{FF2B5EF4-FFF2-40B4-BE49-F238E27FC236}">
                <a16:creationId xmlns:a16="http://schemas.microsoft.com/office/drawing/2014/main" id="{78C44EFB-40E1-A742-B43A-CCD3533477C6}"/>
              </a:ext>
            </a:extLst>
          </p:cNvPr>
          <p:cNvPicPr>
            <a:picLocks noChangeAspect="1"/>
          </p:cNvPicPr>
          <p:nvPr userDrawn="1"/>
        </p:nvPicPr>
        <p:blipFill>
          <a:blip r:embed="rId2"/>
          <a:stretch>
            <a:fillRect/>
          </a:stretch>
        </p:blipFill>
        <p:spPr>
          <a:xfrm>
            <a:off x="10818793" y="185738"/>
            <a:ext cx="1270000" cy="1270000"/>
          </a:xfrm>
          <a:prstGeom prst="rect">
            <a:avLst/>
          </a:prstGeom>
        </p:spPr>
      </p:pic>
    </p:spTree>
    <p:extLst>
      <p:ext uri="{BB962C8B-B14F-4D97-AF65-F5344CB8AC3E}">
        <p14:creationId xmlns:p14="http://schemas.microsoft.com/office/powerpoint/2010/main" val="355452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3EE0-0AB5-4A0A-A8E8-55FADEAE858F}"/>
              </a:ext>
            </a:extLst>
          </p:cNvPr>
          <p:cNvSpPr>
            <a:spLocks noGrp="1"/>
          </p:cNvSpPr>
          <p:nvPr>
            <p:ph type="title"/>
          </p:nvPr>
        </p:nvSpPr>
        <p:spPr>
          <a:xfrm>
            <a:off x="1598064" y="365125"/>
            <a:ext cx="9757323" cy="1325563"/>
          </a:xfrm>
        </p:spPr>
        <p:txBody>
          <a:bodyPr>
            <a:normAutofit/>
          </a:bodyPr>
          <a:lstStyle>
            <a:lvl1pPr>
              <a:defRPr sz="4800" b="1">
                <a:solidFill>
                  <a:srgbClr val="009900"/>
                </a:solidFill>
                <a:latin typeface="+mn-lt"/>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CE136A-FCDF-4107-A9A2-C972093D05B7}"/>
              </a:ext>
            </a:extLst>
          </p:cNvPr>
          <p:cNvSpPr>
            <a:spLocks noGrp="1"/>
          </p:cNvSpPr>
          <p:nvPr>
            <p:ph type="body" idx="1"/>
          </p:nvPr>
        </p:nvSpPr>
        <p:spPr>
          <a:xfrm>
            <a:off x="839788" y="1681163"/>
            <a:ext cx="5157787" cy="823912"/>
          </a:xfrm>
        </p:spPr>
        <p:txBody>
          <a:bodyPr anchor="b"/>
          <a:lstStyle>
            <a:lvl1pPr marL="0" indent="0">
              <a:buNone/>
              <a:defRPr sz="2400" b="1">
                <a:solidFill>
                  <a:srgbClr val="0099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407CA9-5F0F-4E41-BE8B-7EFB3FE124D3}"/>
              </a:ext>
            </a:extLst>
          </p:cNvPr>
          <p:cNvSpPr>
            <a:spLocks noGrp="1"/>
          </p:cNvSpPr>
          <p:nvPr>
            <p:ph sz="half" idx="2"/>
          </p:nvPr>
        </p:nvSpPr>
        <p:spPr>
          <a:xfrm>
            <a:off x="839788" y="2505075"/>
            <a:ext cx="5157787"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B34367AE-13D5-4300-BE91-03FF879FF6B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99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016E0BA-DFEE-4525-9A06-068492EA7CAE}"/>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BAA9415-B399-46D2-8807-B9FF4C2DA4B6}"/>
              </a:ext>
            </a:extLst>
          </p:cNvPr>
          <p:cNvSpPr>
            <a:spLocks noGrp="1"/>
          </p:cNvSpPr>
          <p:nvPr>
            <p:ph type="dt" sz="half" idx="10"/>
          </p:nvPr>
        </p:nvSpPr>
        <p:spPr/>
        <p:txBody>
          <a:bodyPr/>
          <a:lstStyle/>
          <a:p>
            <a:fld id="{FBB629AA-CA8D-4119-AD6B-18EA54C46B6B}" type="datetimeFigureOut">
              <a:rPr lang="en-GB" smtClean="0"/>
              <a:t>05/12/2019</a:t>
            </a:fld>
            <a:endParaRPr lang="en-GB"/>
          </a:p>
        </p:txBody>
      </p:sp>
      <p:sp>
        <p:nvSpPr>
          <p:cNvPr id="8" name="Footer Placeholder 7">
            <a:extLst>
              <a:ext uri="{FF2B5EF4-FFF2-40B4-BE49-F238E27FC236}">
                <a16:creationId xmlns:a16="http://schemas.microsoft.com/office/drawing/2014/main" id="{009ABF11-4D52-40B9-8CA2-F5810D4CFD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E81DEDB-D83A-428A-8BFF-F8F6E1A5C16B}"/>
              </a:ext>
            </a:extLst>
          </p:cNvPr>
          <p:cNvSpPr>
            <a:spLocks noGrp="1"/>
          </p:cNvSpPr>
          <p:nvPr>
            <p:ph type="sldNum" sz="quarter" idx="12"/>
          </p:nvPr>
        </p:nvSpPr>
        <p:spPr/>
        <p:txBody>
          <a:bodyPr/>
          <a:lstStyle/>
          <a:p>
            <a:fld id="{AF91DD76-4F61-461D-9743-4414FF98A2CF}" type="slidenum">
              <a:rPr lang="en-GB" smtClean="0"/>
              <a:t>‹#›</a:t>
            </a:fld>
            <a:endParaRPr lang="en-GB"/>
          </a:p>
        </p:txBody>
      </p:sp>
      <p:pic>
        <p:nvPicPr>
          <p:cNvPr id="10" name="Picture 9">
            <a:extLst>
              <a:ext uri="{FF2B5EF4-FFF2-40B4-BE49-F238E27FC236}">
                <a16:creationId xmlns:a16="http://schemas.microsoft.com/office/drawing/2014/main" id="{EABC9B3C-8F5F-CA40-857E-796BE5CC3B11}"/>
              </a:ext>
            </a:extLst>
          </p:cNvPr>
          <p:cNvPicPr>
            <a:picLocks noChangeAspect="1"/>
          </p:cNvPicPr>
          <p:nvPr userDrawn="1"/>
        </p:nvPicPr>
        <p:blipFill>
          <a:blip r:embed="rId2"/>
          <a:stretch>
            <a:fillRect/>
          </a:stretch>
        </p:blipFill>
        <p:spPr>
          <a:xfrm>
            <a:off x="10720388" y="136525"/>
            <a:ext cx="1270000" cy="1270000"/>
          </a:xfrm>
          <a:prstGeom prst="rect">
            <a:avLst/>
          </a:prstGeom>
        </p:spPr>
      </p:pic>
    </p:spTree>
    <p:extLst>
      <p:ext uri="{BB962C8B-B14F-4D97-AF65-F5344CB8AC3E}">
        <p14:creationId xmlns:p14="http://schemas.microsoft.com/office/powerpoint/2010/main" val="340737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DD311-5C1F-43CB-A8A6-E915513A8E70}"/>
              </a:ext>
            </a:extLst>
          </p:cNvPr>
          <p:cNvSpPr>
            <a:spLocks noGrp="1"/>
          </p:cNvSpPr>
          <p:nvPr>
            <p:ph type="title"/>
          </p:nvPr>
        </p:nvSpPr>
        <p:spPr>
          <a:xfrm>
            <a:off x="1632030" y="365125"/>
            <a:ext cx="9721770" cy="1325563"/>
          </a:xfrm>
        </p:spPr>
        <p:txBody>
          <a:bodyPr>
            <a:normAutofit/>
          </a:bodyPr>
          <a:lstStyle>
            <a:lvl1pPr>
              <a:defRPr sz="4800" b="1">
                <a:solidFill>
                  <a:srgbClr val="009900"/>
                </a:solidFill>
                <a:latin typeface="+mn-lt"/>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DED26356-52AC-4674-B6B9-B8269CA039C9}"/>
              </a:ext>
            </a:extLst>
          </p:cNvPr>
          <p:cNvSpPr>
            <a:spLocks noGrp="1"/>
          </p:cNvSpPr>
          <p:nvPr>
            <p:ph type="dt" sz="half" idx="10"/>
          </p:nvPr>
        </p:nvSpPr>
        <p:spPr/>
        <p:txBody>
          <a:bodyPr/>
          <a:lstStyle/>
          <a:p>
            <a:fld id="{FBB629AA-CA8D-4119-AD6B-18EA54C46B6B}" type="datetimeFigureOut">
              <a:rPr lang="en-GB" smtClean="0"/>
              <a:t>05/12/2019</a:t>
            </a:fld>
            <a:endParaRPr lang="en-GB"/>
          </a:p>
        </p:txBody>
      </p:sp>
      <p:sp>
        <p:nvSpPr>
          <p:cNvPr id="4" name="Footer Placeholder 3">
            <a:extLst>
              <a:ext uri="{FF2B5EF4-FFF2-40B4-BE49-F238E27FC236}">
                <a16:creationId xmlns:a16="http://schemas.microsoft.com/office/drawing/2014/main" id="{A2C9B93F-839A-4D1E-B907-FA3232E46D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A6E347-59E0-4717-9BEC-A5D5D829ED5D}"/>
              </a:ext>
            </a:extLst>
          </p:cNvPr>
          <p:cNvSpPr>
            <a:spLocks noGrp="1"/>
          </p:cNvSpPr>
          <p:nvPr>
            <p:ph type="sldNum" sz="quarter" idx="12"/>
          </p:nvPr>
        </p:nvSpPr>
        <p:spPr/>
        <p:txBody>
          <a:bodyPr/>
          <a:lstStyle/>
          <a:p>
            <a:fld id="{AF91DD76-4F61-461D-9743-4414FF98A2CF}" type="slidenum">
              <a:rPr lang="en-GB" smtClean="0"/>
              <a:t>‹#›</a:t>
            </a:fld>
            <a:endParaRPr lang="en-GB"/>
          </a:p>
        </p:txBody>
      </p:sp>
      <p:pic>
        <p:nvPicPr>
          <p:cNvPr id="6" name="Picture 5">
            <a:extLst>
              <a:ext uri="{FF2B5EF4-FFF2-40B4-BE49-F238E27FC236}">
                <a16:creationId xmlns:a16="http://schemas.microsoft.com/office/drawing/2014/main" id="{B97B853C-6543-EA4D-BB65-8DA859AB5B80}"/>
              </a:ext>
            </a:extLst>
          </p:cNvPr>
          <p:cNvPicPr>
            <a:picLocks noChangeAspect="1"/>
          </p:cNvPicPr>
          <p:nvPr userDrawn="1"/>
        </p:nvPicPr>
        <p:blipFill>
          <a:blip r:embed="rId2"/>
          <a:stretch>
            <a:fillRect/>
          </a:stretch>
        </p:blipFill>
        <p:spPr>
          <a:xfrm>
            <a:off x="10811398" y="136525"/>
            <a:ext cx="1270000" cy="1270000"/>
          </a:xfrm>
          <a:prstGeom prst="rect">
            <a:avLst/>
          </a:prstGeom>
        </p:spPr>
      </p:pic>
    </p:spTree>
    <p:extLst>
      <p:ext uri="{BB962C8B-B14F-4D97-AF65-F5344CB8AC3E}">
        <p14:creationId xmlns:p14="http://schemas.microsoft.com/office/powerpoint/2010/main" val="152490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7E9CB-921E-4EFC-B282-AA0DCF9B087A}"/>
              </a:ext>
            </a:extLst>
          </p:cNvPr>
          <p:cNvSpPr>
            <a:spLocks noGrp="1"/>
          </p:cNvSpPr>
          <p:nvPr>
            <p:ph type="dt" sz="half" idx="10"/>
          </p:nvPr>
        </p:nvSpPr>
        <p:spPr/>
        <p:txBody>
          <a:bodyPr/>
          <a:lstStyle/>
          <a:p>
            <a:fld id="{FBB629AA-CA8D-4119-AD6B-18EA54C46B6B}" type="datetimeFigureOut">
              <a:rPr lang="en-GB" smtClean="0"/>
              <a:t>05/12/2019</a:t>
            </a:fld>
            <a:endParaRPr lang="en-GB"/>
          </a:p>
        </p:txBody>
      </p:sp>
      <p:sp>
        <p:nvSpPr>
          <p:cNvPr id="3" name="Footer Placeholder 2">
            <a:extLst>
              <a:ext uri="{FF2B5EF4-FFF2-40B4-BE49-F238E27FC236}">
                <a16:creationId xmlns:a16="http://schemas.microsoft.com/office/drawing/2014/main" id="{EFF9BBDF-3C57-4135-BB02-A71F6A198C7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9D9E7F-BEB9-46EB-9452-7258B40607BF}"/>
              </a:ext>
            </a:extLst>
          </p:cNvPr>
          <p:cNvSpPr>
            <a:spLocks noGrp="1"/>
          </p:cNvSpPr>
          <p:nvPr>
            <p:ph type="sldNum" sz="quarter" idx="12"/>
          </p:nvPr>
        </p:nvSpPr>
        <p:spPr/>
        <p:txBody>
          <a:bodyPr/>
          <a:lstStyle/>
          <a:p>
            <a:fld id="{AF91DD76-4F61-461D-9743-4414FF98A2CF}" type="slidenum">
              <a:rPr lang="en-GB" smtClean="0"/>
              <a:t>‹#›</a:t>
            </a:fld>
            <a:endParaRPr lang="en-GB"/>
          </a:p>
        </p:txBody>
      </p:sp>
      <p:pic>
        <p:nvPicPr>
          <p:cNvPr id="5" name="Picture 4">
            <a:extLst>
              <a:ext uri="{FF2B5EF4-FFF2-40B4-BE49-F238E27FC236}">
                <a16:creationId xmlns:a16="http://schemas.microsoft.com/office/drawing/2014/main" id="{5C60B7E0-F532-0348-AFC0-6B5CEC7D9AF9}"/>
              </a:ext>
            </a:extLst>
          </p:cNvPr>
          <p:cNvPicPr>
            <a:picLocks noChangeAspect="1"/>
          </p:cNvPicPr>
          <p:nvPr userDrawn="1"/>
        </p:nvPicPr>
        <p:blipFill>
          <a:blip r:embed="rId2"/>
          <a:stretch>
            <a:fillRect/>
          </a:stretch>
        </p:blipFill>
        <p:spPr>
          <a:xfrm>
            <a:off x="10801430" y="136525"/>
            <a:ext cx="1270000" cy="1270000"/>
          </a:xfrm>
          <a:prstGeom prst="rect">
            <a:avLst/>
          </a:prstGeom>
        </p:spPr>
      </p:pic>
    </p:spTree>
    <p:extLst>
      <p:ext uri="{BB962C8B-B14F-4D97-AF65-F5344CB8AC3E}">
        <p14:creationId xmlns:p14="http://schemas.microsoft.com/office/powerpoint/2010/main" val="342088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19F9-7F9E-435A-AC22-AE8DC48E45AC}"/>
              </a:ext>
            </a:extLst>
          </p:cNvPr>
          <p:cNvSpPr>
            <a:spLocks noGrp="1"/>
          </p:cNvSpPr>
          <p:nvPr>
            <p:ph type="title"/>
          </p:nvPr>
        </p:nvSpPr>
        <p:spPr>
          <a:xfrm>
            <a:off x="1491344" y="457200"/>
            <a:ext cx="3280681" cy="1600200"/>
          </a:xfrm>
        </p:spPr>
        <p:txBody>
          <a:bodyPr anchor="b"/>
          <a:lstStyle>
            <a:lvl1pPr>
              <a:defRPr sz="3200">
                <a:solidFill>
                  <a:srgbClr val="00990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B8FCF68-1DC7-427C-8E5C-1F0AADF1B478}"/>
              </a:ext>
            </a:extLst>
          </p:cNvPr>
          <p:cNvSpPr>
            <a:spLocks noGrp="1"/>
          </p:cNvSpPr>
          <p:nvPr>
            <p:ph idx="1"/>
          </p:nvPr>
        </p:nvSpPr>
        <p:spPr>
          <a:xfrm>
            <a:off x="5183188" y="987425"/>
            <a:ext cx="6172200" cy="4873625"/>
          </a:xfrm>
        </p:spPr>
        <p:txBody>
          <a:bodyPr/>
          <a:lstStyle>
            <a:lvl1pPr>
              <a:defRPr sz="3200">
                <a:solidFill>
                  <a:schemeClr val="bg1">
                    <a:lumMod val="50000"/>
                  </a:schemeClr>
                </a:solidFill>
              </a:defRPr>
            </a:lvl1pPr>
            <a:lvl2pPr>
              <a:defRPr sz="2800">
                <a:solidFill>
                  <a:schemeClr val="bg1">
                    <a:lumMod val="50000"/>
                  </a:schemeClr>
                </a:solidFill>
              </a:defRPr>
            </a:lvl2pPr>
            <a:lvl3pPr>
              <a:defRPr sz="2400">
                <a:solidFill>
                  <a:schemeClr val="bg1">
                    <a:lumMod val="50000"/>
                  </a:schemeClr>
                </a:solidFill>
              </a:defRPr>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8C5BD12B-479E-4E6D-BFDC-82219FDE0834}"/>
              </a:ext>
            </a:extLst>
          </p:cNvPr>
          <p:cNvSpPr>
            <a:spLocks noGrp="1"/>
          </p:cNvSpPr>
          <p:nvPr>
            <p:ph type="body" sz="half" idx="2"/>
          </p:nvPr>
        </p:nvSpPr>
        <p:spPr>
          <a:xfrm>
            <a:off x="839788" y="2057400"/>
            <a:ext cx="3932237" cy="3811588"/>
          </a:xfrm>
        </p:spPr>
        <p:txBody>
          <a:bodyPr/>
          <a:lstStyle>
            <a:lvl1pPr marL="0" indent="0">
              <a:buNone/>
              <a:defRPr sz="16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DA1E3EB-498F-41DC-990C-7AD73D6840AE}"/>
              </a:ext>
            </a:extLst>
          </p:cNvPr>
          <p:cNvSpPr>
            <a:spLocks noGrp="1"/>
          </p:cNvSpPr>
          <p:nvPr>
            <p:ph type="dt" sz="half" idx="10"/>
          </p:nvPr>
        </p:nvSpPr>
        <p:spPr/>
        <p:txBody>
          <a:bodyPr/>
          <a:lstStyle/>
          <a:p>
            <a:fld id="{FBB629AA-CA8D-4119-AD6B-18EA54C46B6B}" type="datetimeFigureOut">
              <a:rPr lang="en-GB" smtClean="0"/>
              <a:t>05/12/2019</a:t>
            </a:fld>
            <a:endParaRPr lang="en-GB"/>
          </a:p>
        </p:txBody>
      </p:sp>
      <p:sp>
        <p:nvSpPr>
          <p:cNvPr id="6" name="Footer Placeholder 5">
            <a:extLst>
              <a:ext uri="{FF2B5EF4-FFF2-40B4-BE49-F238E27FC236}">
                <a16:creationId xmlns:a16="http://schemas.microsoft.com/office/drawing/2014/main" id="{120CF741-B02D-4287-A301-30F2876268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38F78F-70D4-4A99-BA7C-CA87C8D92A23}"/>
              </a:ext>
            </a:extLst>
          </p:cNvPr>
          <p:cNvSpPr>
            <a:spLocks noGrp="1"/>
          </p:cNvSpPr>
          <p:nvPr>
            <p:ph type="sldNum" sz="quarter" idx="12"/>
          </p:nvPr>
        </p:nvSpPr>
        <p:spPr/>
        <p:txBody>
          <a:bodyPr/>
          <a:lstStyle/>
          <a:p>
            <a:fld id="{AF91DD76-4F61-461D-9743-4414FF98A2CF}" type="slidenum">
              <a:rPr lang="en-GB" smtClean="0"/>
              <a:t>‹#›</a:t>
            </a:fld>
            <a:endParaRPr lang="en-GB"/>
          </a:p>
        </p:txBody>
      </p:sp>
      <p:pic>
        <p:nvPicPr>
          <p:cNvPr id="8" name="Picture 7">
            <a:extLst>
              <a:ext uri="{FF2B5EF4-FFF2-40B4-BE49-F238E27FC236}">
                <a16:creationId xmlns:a16="http://schemas.microsoft.com/office/drawing/2014/main" id="{9580EEB4-5DB4-6444-A893-A717FDF179E4}"/>
              </a:ext>
            </a:extLst>
          </p:cNvPr>
          <p:cNvPicPr>
            <a:picLocks noChangeAspect="1"/>
          </p:cNvPicPr>
          <p:nvPr userDrawn="1"/>
        </p:nvPicPr>
        <p:blipFill>
          <a:blip r:embed="rId2"/>
          <a:stretch>
            <a:fillRect/>
          </a:stretch>
        </p:blipFill>
        <p:spPr>
          <a:xfrm>
            <a:off x="10718800" y="136525"/>
            <a:ext cx="1270000" cy="1270000"/>
          </a:xfrm>
          <a:prstGeom prst="rect">
            <a:avLst/>
          </a:prstGeom>
        </p:spPr>
      </p:pic>
    </p:spTree>
    <p:extLst>
      <p:ext uri="{BB962C8B-B14F-4D97-AF65-F5344CB8AC3E}">
        <p14:creationId xmlns:p14="http://schemas.microsoft.com/office/powerpoint/2010/main" val="178511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A43F-91DC-4606-B8CE-FC17FD1641AC}"/>
              </a:ext>
            </a:extLst>
          </p:cNvPr>
          <p:cNvSpPr>
            <a:spLocks noGrp="1"/>
          </p:cNvSpPr>
          <p:nvPr>
            <p:ph type="title"/>
          </p:nvPr>
        </p:nvSpPr>
        <p:spPr>
          <a:xfrm>
            <a:off x="1491344" y="457200"/>
            <a:ext cx="3280681" cy="1600200"/>
          </a:xfrm>
        </p:spPr>
        <p:txBody>
          <a:bodyPr anchor="b"/>
          <a:lstStyle>
            <a:lvl1pPr>
              <a:defRPr sz="3200">
                <a:solidFill>
                  <a:srgbClr val="009900"/>
                </a:solidFill>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CC5AA59D-704C-4698-BF54-9965381BC8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2715AB5-58ED-439A-B069-C927A63F95C6}"/>
              </a:ext>
            </a:extLst>
          </p:cNvPr>
          <p:cNvSpPr>
            <a:spLocks noGrp="1"/>
          </p:cNvSpPr>
          <p:nvPr>
            <p:ph type="body" sz="half" idx="2"/>
          </p:nvPr>
        </p:nvSpPr>
        <p:spPr>
          <a:xfrm>
            <a:off x="839788" y="2057400"/>
            <a:ext cx="3932237" cy="3811588"/>
          </a:xfrm>
        </p:spPr>
        <p:txBody>
          <a:bodyPr/>
          <a:lstStyle>
            <a:lvl1pPr marL="0" indent="0">
              <a:buNone/>
              <a:defRPr sz="16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9091ED4-2A59-48F8-A1E2-1499B88953CA}"/>
              </a:ext>
            </a:extLst>
          </p:cNvPr>
          <p:cNvSpPr>
            <a:spLocks noGrp="1"/>
          </p:cNvSpPr>
          <p:nvPr>
            <p:ph type="dt" sz="half" idx="10"/>
          </p:nvPr>
        </p:nvSpPr>
        <p:spPr/>
        <p:txBody>
          <a:bodyPr/>
          <a:lstStyle/>
          <a:p>
            <a:fld id="{FBB629AA-CA8D-4119-AD6B-18EA54C46B6B}" type="datetimeFigureOut">
              <a:rPr lang="en-GB" smtClean="0"/>
              <a:t>05/12/2019</a:t>
            </a:fld>
            <a:endParaRPr lang="en-GB"/>
          </a:p>
        </p:txBody>
      </p:sp>
      <p:sp>
        <p:nvSpPr>
          <p:cNvPr id="6" name="Footer Placeholder 5">
            <a:extLst>
              <a:ext uri="{FF2B5EF4-FFF2-40B4-BE49-F238E27FC236}">
                <a16:creationId xmlns:a16="http://schemas.microsoft.com/office/drawing/2014/main" id="{16E6561B-EE3A-48CD-8203-F2ECECA913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BB65CF-99AE-4E05-A927-77A0BBD6178F}"/>
              </a:ext>
            </a:extLst>
          </p:cNvPr>
          <p:cNvSpPr>
            <a:spLocks noGrp="1"/>
          </p:cNvSpPr>
          <p:nvPr>
            <p:ph type="sldNum" sz="quarter" idx="12"/>
          </p:nvPr>
        </p:nvSpPr>
        <p:spPr/>
        <p:txBody>
          <a:bodyPr/>
          <a:lstStyle/>
          <a:p>
            <a:fld id="{AF91DD76-4F61-461D-9743-4414FF98A2CF}" type="slidenum">
              <a:rPr lang="en-GB" smtClean="0"/>
              <a:t>‹#›</a:t>
            </a:fld>
            <a:endParaRPr lang="en-GB"/>
          </a:p>
        </p:txBody>
      </p:sp>
      <p:pic>
        <p:nvPicPr>
          <p:cNvPr id="8" name="Picture 7">
            <a:extLst>
              <a:ext uri="{FF2B5EF4-FFF2-40B4-BE49-F238E27FC236}">
                <a16:creationId xmlns:a16="http://schemas.microsoft.com/office/drawing/2014/main" id="{62F6DB33-18D8-F943-BD43-07F092FF7B96}"/>
              </a:ext>
            </a:extLst>
          </p:cNvPr>
          <p:cNvPicPr>
            <a:picLocks noChangeAspect="1"/>
          </p:cNvPicPr>
          <p:nvPr userDrawn="1"/>
        </p:nvPicPr>
        <p:blipFill>
          <a:blip r:embed="rId2"/>
          <a:stretch>
            <a:fillRect/>
          </a:stretch>
        </p:blipFill>
        <p:spPr>
          <a:xfrm>
            <a:off x="10805931" y="136525"/>
            <a:ext cx="1270000" cy="1270000"/>
          </a:xfrm>
          <a:prstGeom prst="rect">
            <a:avLst/>
          </a:prstGeom>
        </p:spPr>
      </p:pic>
    </p:spTree>
    <p:extLst>
      <p:ext uri="{BB962C8B-B14F-4D97-AF65-F5344CB8AC3E}">
        <p14:creationId xmlns:p14="http://schemas.microsoft.com/office/powerpoint/2010/main" val="150135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F6270D-EDEB-47C4-BEF4-3786DF7D2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9E0EFB0-22D6-4D0A-9001-664563DD44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7027528-1696-4392-BD61-E79CAF25AF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629AA-CA8D-4119-AD6B-18EA54C46B6B}" type="datetimeFigureOut">
              <a:rPr lang="en-GB" smtClean="0"/>
              <a:t>05/12/2019</a:t>
            </a:fld>
            <a:endParaRPr lang="en-GB"/>
          </a:p>
        </p:txBody>
      </p:sp>
      <p:sp>
        <p:nvSpPr>
          <p:cNvPr id="5" name="Footer Placeholder 4">
            <a:extLst>
              <a:ext uri="{FF2B5EF4-FFF2-40B4-BE49-F238E27FC236}">
                <a16:creationId xmlns:a16="http://schemas.microsoft.com/office/drawing/2014/main" id="{DDD43F8B-947E-4DA8-8B3C-FB168F6F7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AD5F7E-DB10-48C2-AC42-29844E7B93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1DD76-4F61-461D-9743-4414FF98A2CF}" type="slidenum">
              <a:rPr lang="en-GB" smtClean="0"/>
              <a:t>‹#›</a:t>
            </a:fld>
            <a:endParaRPr lang="en-GB"/>
          </a:p>
        </p:txBody>
      </p:sp>
    </p:spTree>
    <p:extLst>
      <p:ext uri="{BB962C8B-B14F-4D97-AF65-F5344CB8AC3E}">
        <p14:creationId xmlns:p14="http://schemas.microsoft.com/office/powerpoint/2010/main" val="3731718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800" b="1" kern="1200">
          <a:solidFill>
            <a:srgbClr val="00990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DD18-51BF-4AD8-8613-314BF4403DE5}"/>
              </a:ext>
            </a:extLst>
          </p:cNvPr>
          <p:cNvSpPr>
            <a:spLocks noGrp="1"/>
          </p:cNvSpPr>
          <p:nvPr>
            <p:ph type="ctrTitle"/>
          </p:nvPr>
        </p:nvSpPr>
        <p:spPr>
          <a:xfrm>
            <a:off x="1524000" y="1784866"/>
            <a:ext cx="9144000" cy="2387600"/>
          </a:xfrm>
        </p:spPr>
        <p:txBody>
          <a:bodyPr>
            <a:normAutofit/>
          </a:bodyPr>
          <a:lstStyle/>
          <a:p>
            <a:r>
              <a:rPr lang="en-GB" sz="4800" b="1" dirty="0">
                <a:solidFill>
                  <a:schemeClr val="accent6">
                    <a:lumMod val="75000"/>
                  </a:schemeClr>
                </a:solidFill>
                <a:latin typeface="+mn-lt"/>
                <a:ea typeface="+mn-ea"/>
                <a:cs typeface="+mn-cs"/>
              </a:rPr>
              <a:t>New Pharmacy Contract, Primary Care Network and CPCS</a:t>
            </a:r>
          </a:p>
        </p:txBody>
      </p:sp>
      <p:sp>
        <p:nvSpPr>
          <p:cNvPr id="3" name="Subtitle 2">
            <a:extLst>
              <a:ext uri="{FF2B5EF4-FFF2-40B4-BE49-F238E27FC236}">
                <a16:creationId xmlns:a16="http://schemas.microsoft.com/office/drawing/2014/main" id="{98C42441-84B9-442D-A896-3CB321474466}"/>
              </a:ext>
            </a:extLst>
          </p:cNvPr>
          <p:cNvSpPr>
            <a:spLocks noGrp="1"/>
          </p:cNvSpPr>
          <p:nvPr>
            <p:ph type="subTitle" idx="1"/>
          </p:nvPr>
        </p:nvSpPr>
        <p:spPr>
          <a:xfrm>
            <a:off x="1524000" y="4243482"/>
            <a:ext cx="9144000" cy="1655762"/>
          </a:xfrm>
        </p:spPr>
        <p:txBody>
          <a:bodyPr>
            <a:normAutofit/>
          </a:bodyPr>
          <a:lstStyle/>
          <a:p>
            <a:pPr>
              <a:spcBef>
                <a:spcPct val="0"/>
              </a:spcBef>
            </a:pPr>
            <a:r>
              <a:rPr lang="en-GB" sz="6000" dirty="0"/>
              <a:t>Engagement Evening</a:t>
            </a:r>
          </a:p>
        </p:txBody>
      </p:sp>
      <p:sp>
        <p:nvSpPr>
          <p:cNvPr id="4" name="TextBox 3">
            <a:extLst>
              <a:ext uri="{FF2B5EF4-FFF2-40B4-BE49-F238E27FC236}">
                <a16:creationId xmlns:a16="http://schemas.microsoft.com/office/drawing/2014/main" id="{42A1BE2D-0FC0-47DE-BF0E-7576C162F658}"/>
              </a:ext>
            </a:extLst>
          </p:cNvPr>
          <p:cNvSpPr txBox="1"/>
          <p:nvPr/>
        </p:nvSpPr>
        <p:spPr>
          <a:xfrm>
            <a:off x="0" y="0"/>
            <a:ext cx="1690777" cy="1181100"/>
          </a:xfrm>
          <a:prstGeom prst="rect">
            <a:avLst/>
          </a:prstGeom>
          <a:solidFill>
            <a:schemeClr val="bg1"/>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44267D3A-BBBB-7045-85BF-DE88CDC4F8FE}"/>
              </a:ext>
            </a:extLst>
          </p:cNvPr>
          <p:cNvSpPr txBox="1"/>
          <p:nvPr/>
        </p:nvSpPr>
        <p:spPr>
          <a:xfrm>
            <a:off x="1316935" y="1523256"/>
            <a:ext cx="9558129" cy="523220"/>
          </a:xfrm>
          <a:prstGeom prst="rect">
            <a:avLst/>
          </a:prstGeom>
          <a:noFill/>
        </p:spPr>
        <p:txBody>
          <a:bodyPr wrap="none" rtlCol="0">
            <a:spAutoFit/>
          </a:bodyPr>
          <a:lstStyle/>
          <a:p>
            <a:r>
              <a:rPr lang="en-US" sz="2800" b="1" dirty="0">
                <a:solidFill>
                  <a:schemeClr val="accent6">
                    <a:lumMod val="75000"/>
                  </a:schemeClr>
                </a:solidFill>
              </a:rPr>
              <a:t>Halton, St Helens &amp; Knowsley Local Pharmaceutical Committee</a:t>
            </a:r>
          </a:p>
        </p:txBody>
      </p:sp>
    </p:spTree>
    <p:extLst>
      <p:ext uri="{BB962C8B-B14F-4D97-AF65-F5344CB8AC3E}">
        <p14:creationId xmlns:p14="http://schemas.microsoft.com/office/powerpoint/2010/main" val="44640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4CB4-ECE7-4A1A-B239-8FCE7A0ED268}"/>
              </a:ext>
            </a:extLst>
          </p:cNvPr>
          <p:cNvSpPr>
            <a:spLocks noGrp="1"/>
          </p:cNvSpPr>
          <p:nvPr>
            <p:ph type="title"/>
          </p:nvPr>
        </p:nvSpPr>
        <p:spPr>
          <a:xfrm>
            <a:off x="838200" y="365125"/>
            <a:ext cx="10515600" cy="1325563"/>
          </a:xfrm>
        </p:spPr>
        <p:txBody>
          <a:bodyPr>
            <a:normAutofit fontScale="90000"/>
          </a:bodyPr>
          <a:lstStyle/>
          <a:p>
            <a:r>
              <a:rPr lang="en-US" b="1" dirty="0">
                <a:solidFill>
                  <a:schemeClr val="accent6">
                    <a:lumMod val="75000"/>
                  </a:schemeClr>
                </a:solidFill>
                <a:cs typeface="Calibri"/>
              </a:rPr>
              <a:t>Clinical Services: Medicines Optimisation</a:t>
            </a:r>
            <a:endParaRPr lang="en-US" b="1" dirty="0">
              <a:solidFill>
                <a:schemeClr val="accent6">
                  <a:lumMod val="75000"/>
                </a:schemeClr>
              </a:solidFill>
            </a:endParaRPr>
          </a:p>
        </p:txBody>
      </p:sp>
      <p:sp>
        <p:nvSpPr>
          <p:cNvPr id="3" name="Content Placeholder 2">
            <a:extLst>
              <a:ext uri="{FF2B5EF4-FFF2-40B4-BE49-F238E27FC236}">
                <a16:creationId xmlns:a16="http://schemas.microsoft.com/office/drawing/2014/main" id="{8128B40E-D3D8-4EAB-B45E-6220AD4EEB43}"/>
              </a:ext>
            </a:extLst>
          </p:cNvPr>
          <p:cNvSpPr>
            <a:spLocks noGrp="1"/>
          </p:cNvSpPr>
          <p:nvPr>
            <p:ph idx="1"/>
          </p:nvPr>
        </p:nvSpPr>
        <p:spPr/>
        <p:txBody>
          <a:bodyPr vert="horz" wrap="square" lIns="91440" tIns="45720" rIns="91440" bIns="45720" numCol="1" rtlCol="0" anchor="t" anchorCtr="0" compatLnSpc="1">
            <a:prstTxWarp prst="textNoShape">
              <a:avLst/>
            </a:prstTxWarp>
            <a:normAutofit/>
          </a:bodyPr>
          <a:lstStyle/>
          <a:p>
            <a:r>
              <a:rPr lang="en-US">
                <a:cs typeface="Calibri"/>
              </a:rPr>
              <a:t>Medicines reconciliation service to ensure changes in medication made in secondary care are implemented when patient discharged into the community</a:t>
            </a:r>
          </a:p>
          <a:p>
            <a:r>
              <a:rPr lang="en-US">
                <a:cs typeface="Calibri"/>
              </a:rPr>
              <a:t>Consider NMS expansion to include</a:t>
            </a:r>
            <a:br>
              <a:rPr lang="en-US">
                <a:cs typeface="Calibri"/>
              </a:rPr>
            </a:br>
            <a:r>
              <a:rPr lang="en-US">
                <a:cs typeface="Calibri"/>
              </a:rPr>
              <a:t>further conditions</a:t>
            </a:r>
          </a:p>
          <a:p>
            <a:r>
              <a:rPr lang="en-US">
                <a:cs typeface="Calibri"/>
              </a:rPr>
              <a:t>New service to improve access to</a:t>
            </a:r>
            <a:br>
              <a:rPr lang="en-US">
                <a:cs typeface="Calibri"/>
              </a:rPr>
            </a:br>
            <a:r>
              <a:rPr lang="en-US">
                <a:cs typeface="Calibri"/>
              </a:rPr>
              <a:t>palliative care medicines to be piloted </a:t>
            </a:r>
          </a:p>
        </p:txBody>
      </p:sp>
      <p:pic>
        <p:nvPicPr>
          <p:cNvPr id="9" name="Picture 8">
            <a:extLst>
              <a:ext uri="{FF2B5EF4-FFF2-40B4-BE49-F238E27FC236}">
                <a16:creationId xmlns:a16="http://schemas.microsoft.com/office/drawing/2014/main" id="{92CC5017-D207-4AEE-B421-D2F077B86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0616" y="3506957"/>
            <a:ext cx="2160000" cy="2442323"/>
          </a:xfrm>
          <a:prstGeom prst="rect">
            <a:avLst/>
          </a:prstGeom>
        </p:spPr>
      </p:pic>
    </p:spTree>
    <p:extLst>
      <p:ext uri="{BB962C8B-B14F-4D97-AF65-F5344CB8AC3E}">
        <p14:creationId xmlns:p14="http://schemas.microsoft.com/office/powerpoint/2010/main" val="1000247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9E18-E9F4-4DE8-B8F4-41B94CC006D1}"/>
              </a:ext>
            </a:extLst>
          </p:cNvPr>
          <p:cNvSpPr>
            <a:spLocks noGrp="1"/>
          </p:cNvSpPr>
          <p:nvPr>
            <p:ph type="title"/>
          </p:nvPr>
        </p:nvSpPr>
        <p:spPr>
          <a:xfrm>
            <a:off x="442927" y="365125"/>
            <a:ext cx="10910873" cy="1325563"/>
          </a:xfrm>
        </p:spPr>
        <p:txBody>
          <a:bodyPr/>
          <a:lstStyle/>
          <a:p>
            <a:r>
              <a:rPr lang="en-US" b="1" dirty="0">
                <a:solidFill>
                  <a:schemeClr val="accent6">
                    <a:lumMod val="75000"/>
                  </a:schemeClr>
                </a:solidFill>
                <a:ea typeface="+mj-lt"/>
                <a:cs typeface="+mj-lt"/>
              </a:rPr>
              <a:t>Summary of the deal</a:t>
            </a:r>
            <a:endParaRPr lang="en-US" b="1" dirty="0">
              <a:solidFill>
                <a:schemeClr val="accent6">
                  <a:lumMod val="75000"/>
                </a:schemeClr>
              </a:solidFill>
            </a:endParaRPr>
          </a:p>
        </p:txBody>
      </p:sp>
      <p:graphicFrame>
        <p:nvGraphicFramePr>
          <p:cNvPr id="6" name="Table 6">
            <a:extLst>
              <a:ext uri="{FF2B5EF4-FFF2-40B4-BE49-F238E27FC236}">
                <a16:creationId xmlns:a16="http://schemas.microsoft.com/office/drawing/2014/main" id="{AC661183-2FE5-4A49-B8DB-32243CBE9FC9}"/>
              </a:ext>
            </a:extLst>
          </p:cNvPr>
          <p:cNvGraphicFramePr>
            <a:graphicFrameLocks noGrp="1"/>
          </p:cNvGraphicFramePr>
          <p:nvPr>
            <p:ph idx="1"/>
            <p:extLst>
              <p:ext uri="{D42A27DB-BD31-4B8C-83A1-F6EECF244321}">
                <p14:modId xmlns:p14="http://schemas.microsoft.com/office/powerpoint/2010/main" val="467495024"/>
              </p:ext>
            </p:extLst>
          </p:nvPr>
        </p:nvGraphicFramePr>
        <p:xfrm>
          <a:off x="442928" y="1594551"/>
          <a:ext cx="11048487" cy="5212080"/>
        </p:xfrm>
        <a:graphic>
          <a:graphicData uri="http://schemas.openxmlformats.org/drawingml/2006/table">
            <a:tbl>
              <a:tblPr firstRow="1" bandRow="1">
                <a:tableStyleId>{5C22544A-7EE6-4342-B048-85BDC9FD1C3A}</a:tableStyleId>
              </a:tblPr>
              <a:tblGrid>
                <a:gridCol w="1818020">
                  <a:extLst>
                    <a:ext uri="{9D8B030D-6E8A-4147-A177-3AD203B41FA5}">
                      <a16:colId xmlns:a16="http://schemas.microsoft.com/office/drawing/2014/main" val="2178425322"/>
                    </a:ext>
                  </a:extLst>
                </a:gridCol>
                <a:gridCol w="2727464">
                  <a:extLst>
                    <a:ext uri="{9D8B030D-6E8A-4147-A177-3AD203B41FA5}">
                      <a16:colId xmlns:a16="http://schemas.microsoft.com/office/drawing/2014/main" val="3298528114"/>
                    </a:ext>
                  </a:extLst>
                </a:gridCol>
                <a:gridCol w="3280731">
                  <a:extLst>
                    <a:ext uri="{9D8B030D-6E8A-4147-A177-3AD203B41FA5}">
                      <a16:colId xmlns:a16="http://schemas.microsoft.com/office/drawing/2014/main" val="2542772531"/>
                    </a:ext>
                  </a:extLst>
                </a:gridCol>
                <a:gridCol w="3222272">
                  <a:extLst>
                    <a:ext uri="{9D8B030D-6E8A-4147-A177-3AD203B41FA5}">
                      <a16:colId xmlns:a16="http://schemas.microsoft.com/office/drawing/2014/main" val="428859040"/>
                    </a:ext>
                  </a:extLst>
                </a:gridCol>
              </a:tblGrid>
              <a:tr h="0">
                <a:tc>
                  <a:txBody>
                    <a:bodyPr/>
                    <a:lstStyle/>
                    <a:p>
                      <a:endParaRPr lang="en-GB" dirty="0"/>
                    </a:p>
                  </a:txBody>
                  <a:tcPr/>
                </a:tc>
                <a:tc>
                  <a:txBody>
                    <a:bodyPr/>
                    <a:lstStyle/>
                    <a:p>
                      <a:pPr algn="ctr"/>
                      <a:r>
                        <a:rPr lang="en-GB" dirty="0"/>
                        <a:t>Oct 2019 – Mar 2020</a:t>
                      </a:r>
                    </a:p>
                  </a:txBody>
                  <a:tcPr/>
                </a:tc>
                <a:tc>
                  <a:txBody>
                    <a:bodyPr/>
                    <a:lstStyle/>
                    <a:p>
                      <a:pPr algn="ctr"/>
                      <a:r>
                        <a:rPr lang="en-GB" dirty="0"/>
                        <a:t>Apr 2020 – Mar 2021</a:t>
                      </a:r>
                    </a:p>
                  </a:txBody>
                  <a:tcPr/>
                </a:tc>
                <a:tc>
                  <a:txBody>
                    <a:bodyPr/>
                    <a:lstStyle/>
                    <a:p>
                      <a:pPr algn="ctr"/>
                      <a:r>
                        <a:rPr lang="en-GB" dirty="0"/>
                        <a:t>Apr 2021 – Mar 2024</a:t>
                      </a:r>
                    </a:p>
                  </a:txBody>
                  <a:tcPr/>
                </a:tc>
                <a:extLst>
                  <a:ext uri="{0D108BD9-81ED-4DB2-BD59-A6C34878D82A}">
                    <a16:rowId xmlns:a16="http://schemas.microsoft.com/office/drawing/2014/main" val="1881433101"/>
                  </a:ext>
                </a:extLst>
              </a:tr>
              <a:tr h="870093">
                <a:tc>
                  <a:txBody>
                    <a:bodyPr/>
                    <a:lstStyle/>
                    <a:p>
                      <a:r>
                        <a:rPr lang="en-GB" sz="2000" dirty="0"/>
                        <a:t>Funding</a:t>
                      </a:r>
                    </a:p>
                  </a:txBody>
                  <a:tcPr/>
                </a:tc>
                <a:tc>
                  <a:txBody>
                    <a:bodyPr/>
                    <a:lstStyle/>
                    <a:p>
                      <a:r>
                        <a:rPr lang="en-GB" sz="1800" dirty="0"/>
                        <a:t>Flat funding of £2,592bn</a:t>
                      </a:r>
                      <a:br>
                        <a:rPr lang="en-GB" sz="1800" dirty="0"/>
                      </a:br>
                      <a:r>
                        <a:rPr lang="en-GB" sz="1800" dirty="0"/>
                        <a:t>Consulting on changes to reimbursement</a:t>
                      </a:r>
                    </a:p>
                  </a:txBody>
                  <a:tcPr/>
                </a:tc>
                <a:tc>
                  <a:txBody>
                    <a:bodyPr/>
                    <a:lstStyle/>
                    <a:p>
                      <a:r>
                        <a:rPr lang="en-GB" sz="1600" dirty="0"/>
                        <a:t>Flat funding – review in Oct 2020</a:t>
                      </a:r>
                      <a:br>
                        <a:rPr lang="en-GB" sz="1600" dirty="0"/>
                      </a:br>
                      <a:r>
                        <a:rPr lang="en-GB" sz="1600" dirty="0"/>
                        <a:t>Establishment Payment Phased out</a:t>
                      </a:r>
                    </a:p>
                  </a:txBody>
                  <a:tcPr/>
                </a:tc>
                <a:tc>
                  <a:txBody>
                    <a:bodyPr/>
                    <a:lstStyle/>
                    <a:p>
                      <a:r>
                        <a:rPr lang="en-GB" sz="1600" dirty="0"/>
                        <a:t>Flat Funding – review in Oct 2021</a:t>
                      </a:r>
                      <a:br>
                        <a:rPr lang="en-GB" sz="1600" dirty="0"/>
                      </a:br>
                      <a:r>
                        <a:rPr lang="en-GB" sz="1600" dirty="0"/>
                        <a:t>Increase share of funding for clinical services</a:t>
                      </a:r>
                    </a:p>
                  </a:txBody>
                  <a:tcPr/>
                </a:tc>
                <a:extLst>
                  <a:ext uri="{0D108BD9-81ED-4DB2-BD59-A6C34878D82A}">
                    <a16:rowId xmlns:a16="http://schemas.microsoft.com/office/drawing/2014/main" val="862059464"/>
                  </a:ext>
                </a:extLst>
              </a:tr>
              <a:tr h="1015109">
                <a:tc>
                  <a:txBody>
                    <a:bodyPr/>
                    <a:lstStyle/>
                    <a:p>
                      <a:r>
                        <a:rPr lang="en-GB" sz="2000" dirty="0"/>
                        <a:t>Pharmaceutical Services</a:t>
                      </a:r>
                    </a:p>
                  </a:txBody>
                  <a:tcPr/>
                </a:tc>
                <a:tc>
                  <a:txBody>
                    <a:bodyPr/>
                    <a:lstStyle/>
                    <a:p>
                      <a:r>
                        <a:rPr lang="en-GB" sz="1600" dirty="0"/>
                        <a:t>MUR capped at 250 – target</a:t>
                      </a:r>
                      <a:br>
                        <a:rPr lang="en-GB" sz="1600" dirty="0"/>
                      </a:br>
                      <a:r>
                        <a:rPr lang="en-GB" sz="1600" dirty="0"/>
                        <a:t>PCN pharmacists to start SMRs</a:t>
                      </a:r>
                    </a:p>
                  </a:txBody>
                  <a:tcPr/>
                </a:tc>
                <a:tc>
                  <a:txBody>
                    <a:bodyPr/>
                    <a:lstStyle/>
                    <a:p>
                      <a:r>
                        <a:rPr lang="en-GB" sz="1600" dirty="0"/>
                        <a:t>MURs capped at 100 &amp; phased out</a:t>
                      </a:r>
                      <a:br>
                        <a:rPr lang="en-GB" sz="1600" dirty="0"/>
                      </a:br>
                      <a:r>
                        <a:rPr lang="en-GB" sz="1600" dirty="0"/>
                        <a:t>Medicines Reconciliation Service</a:t>
                      </a:r>
                    </a:p>
                  </a:txBody>
                  <a:tcPr/>
                </a:tc>
                <a:tc>
                  <a:txBody>
                    <a:bodyPr/>
                    <a:lstStyle/>
                    <a:p>
                      <a:r>
                        <a:rPr lang="en-GB" sz="1600" dirty="0"/>
                        <a:t>Palliative care medicines service</a:t>
                      </a:r>
                      <a:br>
                        <a:rPr lang="en-GB" sz="1600" dirty="0"/>
                      </a:br>
                      <a:r>
                        <a:rPr lang="en-GB" sz="1600" dirty="0"/>
                        <a:t>Scope of NMS expanded</a:t>
                      </a:r>
                      <a:br>
                        <a:rPr lang="en-GB" sz="1600" dirty="0"/>
                      </a:br>
                      <a:r>
                        <a:rPr lang="en-GB" sz="1600" dirty="0"/>
                        <a:t>Routine monitoring of patients under eRD (e.g. oral contraception)</a:t>
                      </a:r>
                    </a:p>
                  </a:txBody>
                  <a:tcPr/>
                </a:tc>
                <a:extLst>
                  <a:ext uri="{0D108BD9-81ED-4DB2-BD59-A6C34878D82A}">
                    <a16:rowId xmlns:a16="http://schemas.microsoft.com/office/drawing/2014/main" val="892633458"/>
                  </a:ext>
                </a:extLst>
              </a:tr>
              <a:tr h="783084">
                <a:tc>
                  <a:txBody>
                    <a:bodyPr/>
                    <a:lstStyle/>
                    <a:p>
                      <a:r>
                        <a:rPr lang="en-GB" sz="2000" dirty="0"/>
                        <a:t>Consultation service (CPCS)</a:t>
                      </a:r>
                    </a:p>
                  </a:txBody>
                  <a:tcPr/>
                </a:tc>
                <a:tc>
                  <a:txBody>
                    <a:bodyPr/>
                    <a:lstStyle/>
                    <a:p>
                      <a:r>
                        <a:rPr lang="en-GB" sz="1600" dirty="0"/>
                        <a:t>NHS 111 service introduced in Oct 19</a:t>
                      </a:r>
                      <a:br>
                        <a:rPr lang="en-GB" sz="1600" dirty="0"/>
                      </a:br>
                      <a:r>
                        <a:rPr lang="en-GB" sz="1600" dirty="0"/>
                        <a:t>Fee of £14 per intervention</a:t>
                      </a:r>
                    </a:p>
                  </a:txBody>
                  <a:tcPr/>
                </a:tc>
                <a:tc>
                  <a:txBody>
                    <a:bodyPr/>
                    <a:lstStyle/>
                    <a:p>
                      <a:r>
                        <a:rPr lang="en-GB" sz="1600" dirty="0"/>
                        <a:t>GP referral service due to be introduced</a:t>
                      </a:r>
                    </a:p>
                  </a:txBody>
                  <a:tcPr/>
                </a:tc>
                <a:tc>
                  <a:txBody>
                    <a:bodyPr/>
                    <a:lstStyle/>
                    <a:p>
                      <a:r>
                        <a:rPr lang="en-GB" sz="1600" dirty="0"/>
                        <a:t>Urgent treatment referrals</a:t>
                      </a:r>
                      <a:br>
                        <a:rPr lang="en-GB" sz="1600" dirty="0"/>
                      </a:br>
                      <a:r>
                        <a:rPr lang="en-GB" sz="1600" dirty="0"/>
                        <a:t>A&amp;E referrals</a:t>
                      </a:r>
                      <a:br>
                        <a:rPr lang="en-GB" sz="1600" dirty="0"/>
                      </a:br>
                      <a:r>
                        <a:rPr lang="en-GB" sz="1600" dirty="0"/>
                        <a:t>Point of Care Testing</a:t>
                      </a:r>
                    </a:p>
                  </a:txBody>
                  <a:tcPr/>
                </a:tc>
                <a:extLst>
                  <a:ext uri="{0D108BD9-81ED-4DB2-BD59-A6C34878D82A}">
                    <a16:rowId xmlns:a16="http://schemas.microsoft.com/office/drawing/2014/main" val="2791501735"/>
                  </a:ext>
                </a:extLst>
              </a:tr>
              <a:tr h="783084">
                <a:tc>
                  <a:txBody>
                    <a:bodyPr/>
                    <a:lstStyle/>
                    <a:p>
                      <a:r>
                        <a:rPr lang="en-GB" sz="2000" dirty="0"/>
                        <a:t>Public Health</a:t>
                      </a:r>
                    </a:p>
                  </a:txBody>
                  <a:tcPr/>
                </a:tc>
                <a:tc>
                  <a:txBody>
                    <a:bodyPr/>
                    <a:lstStyle/>
                    <a:p>
                      <a:r>
                        <a:rPr lang="en-GB" sz="1600" dirty="0"/>
                        <a:t>Hep C testing service</a:t>
                      </a:r>
                    </a:p>
                  </a:txBody>
                  <a:tcPr/>
                </a:tc>
                <a:tc>
                  <a:txBody>
                    <a:bodyPr/>
                    <a:lstStyle/>
                    <a:p>
                      <a:r>
                        <a:rPr lang="en-GB" sz="1600" dirty="0"/>
                        <a:t>HLP Level 1 status becomes mandatory</a:t>
                      </a:r>
                    </a:p>
                  </a:txBody>
                  <a:tcPr/>
                </a:tc>
                <a:tc>
                  <a:txBody>
                    <a:bodyPr/>
                    <a:lstStyle/>
                    <a:p>
                      <a:r>
                        <a:rPr lang="en-GB" sz="1600" dirty="0"/>
                        <a:t>BP &amp; AF case finding</a:t>
                      </a:r>
                      <a:br>
                        <a:rPr lang="en-GB" sz="1600" dirty="0"/>
                      </a:br>
                      <a:r>
                        <a:rPr lang="en-GB" sz="1600" dirty="0"/>
                        <a:t>Stop smoking referrals</a:t>
                      </a:r>
                      <a:br>
                        <a:rPr lang="en-GB" sz="1600" dirty="0"/>
                      </a:br>
                      <a:r>
                        <a:rPr lang="en-GB" sz="1600" dirty="0"/>
                        <a:t>Early cancer diagnosis</a:t>
                      </a:r>
                    </a:p>
                  </a:txBody>
                  <a:tcPr/>
                </a:tc>
                <a:extLst>
                  <a:ext uri="{0D108BD9-81ED-4DB2-BD59-A6C34878D82A}">
                    <a16:rowId xmlns:a16="http://schemas.microsoft.com/office/drawing/2014/main" val="2565332219"/>
                  </a:ext>
                </a:extLst>
              </a:tr>
              <a:tr h="783084">
                <a:tc>
                  <a:txBody>
                    <a:bodyPr/>
                    <a:lstStyle/>
                    <a:p>
                      <a:r>
                        <a:rPr lang="en-GB" sz="2000" dirty="0"/>
                        <a:t>Pharmacy Quality Scheme</a:t>
                      </a:r>
                    </a:p>
                  </a:txBody>
                  <a:tcPr/>
                </a:tc>
                <a:tc>
                  <a:txBody>
                    <a:bodyPr/>
                    <a:lstStyle/>
                    <a:p>
                      <a:r>
                        <a:rPr lang="en-GB" sz="1600" dirty="0"/>
                        <a:t>Prepare to engage with PCNs</a:t>
                      </a:r>
                      <a:br>
                        <a:rPr lang="en-GB" sz="1600" dirty="0"/>
                      </a:br>
                      <a:r>
                        <a:rPr lang="en-GB" sz="1600" dirty="0"/>
                        <a:t>Prescribing safety</a:t>
                      </a:r>
                      <a:br>
                        <a:rPr lang="en-GB" sz="1600" dirty="0"/>
                      </a:br>
                      <a:r>
                        <a:rPr lang="en-GB" sz="1600" dirty="0"/>
                        <a:t>Diabetes patient checks</a:t>
                      </a:r>
                    </a:p>
                  </a:txBody>
                  <a:tcPr/>
                </a:tc>
                <a:tc>
                  <a:txBody>
                    <a:bodyPr/>
                    <a:lstStyle/>
                    <a:p>
                      <a:r>
                        <a:rPr lang="en-GB" sz="1600" dirty="0"/>
                        <a:t>Suicide prevention training</a:t>
                      </a:r>
                      <a:br>
                        <a:rPr lang="en-GB" sz="1600" dirty="0"/>
                      </a:br>
                      <a:r>
                        <a:rPr lang="en-GB" sz="1600" dirty="0"/>
                        <a:t>Inhaler technique audit</a:t>
                      </a:r>
                      <a:br>
                        <a:rPr lang="en-GB" sz="1600" dirty="0"/>
                      </a:br>
                      <a:r>
                        <a:rPr lang="en-GB" sz="1600" dirty="0"/>
                        <a:t>Anticoagulation audit</a:t>
                      </a:r>
                    </a:p>
                  </a:txBody>
                  <a:tcPr/>
                </a:tc>
                <a:tc>
                  <a:txBody>
                    <a:bodyPr/>
                    <a:lstStyle/>
                    <a:p>
                      <a:r>
                        <a:rPr lang="en-GB" sz="1600" dirty="0"/>
                        <a:t>Details to be confirmed</a:t>
                      </a:r>
                    </a:p>
                  </a:txBody>
                  <a:tcPr/>
                </a:tc>
                <a:extLst>
                  <a:ext uri="{0D108BD9-81ED-4DB2-BD59-A6C34878D82A}">
                    <a16:rowId xmlns:a16="http://schemas.microsoft.com/office/drawing/2014/main" val="2789779145"/>
                  </a:ext>
                </a:extLst>
              </a:tr>
              <a:tr h="377040">
                <a:tc>
                  <a:txBody>
                    <a:bodyPr/>
                    <a:lstStyle/>
                    <a:p>
                      <a:r>
                        <a:rPr lang="en-GB" sz="2000" dirty="0"/>
                        <a:t>Regulations</a:t>
                      </a:r>
                    </a:p>
                  </a:txBody>
                  <a:tcPr/>
                </a:tc>
                <a:tc gridSpan="3">
                  <a:txBody>
                    <a:bodyPr/>
                    <a:lstStyle/>
                    <a:p>
                      <a:r>
                        <a:rPr lang="en-GB" sz="1600" dirty="0"/>
                        <a:t>Mergers &amp; closures – Hub &amp; Spoke – Original Pack Dispensing – Empower technicians</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8502034"/>
                  </a:ext>
                </a:extLst>
              </a:tr>
            </a:tbl>
          </a:graphicData>
        </a:graphic>
      </p:graphicFrame>
    </p:spTree>
    <p:extLst>
      <p:ext uri="{BB962C8B-B14F-4D97-AF65-F5344CB8AC3E}">
        <p14:creationId xmlns:p14="http://schemas.microsoft.com/office/powerpoint/2010/main" val="387004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DD18-51BF-4AD8-8613-314BF4403DE5}"/>
              </a:ext>
            </a:extLst>
          </p:cNvPr>
          <p:cNvSpPr>
            <a:spLocks noGrp="1"/>
          </p:cNvSpPr>
          <p:nvPr>
            <p:ph type="ctrTitle"/>
          </p:nvPr>
        </p:nvSpPr>
        <p:spPr/>
        <p:txBody>
          <a:bodyPr>
            <a:normAutofit/>
          </a:bodyPr>
          <a:lstStyle/>
          <a:p>
            <a:r>
              <a:rPr lang="en-GB" sz="4800" b="1" dirty="0">
                <a:solidFill>
                  <a:schemeClr val="accent6">
                    <a:lumMod val="75000"/>
                  </a:schemeClr>
                </a:solidFill>
                <a:latin typeface="+mn-lt"/>
                <a:ea typeface="+mn-ea"/>
                <a:cs typeface="+mn-cs"/>
              </a:rPr>
              <a:t>The Pharmacy Quality Scheme &amp; Terms of Service Changes</a:t>
            </a:r>
          </a:p>
        </p:txBody>
      </p:sp>
      <p:sp>
        <p:nvSpPr>
          <p:cNvPr id="4" name="Subtitle 3">
            <a:extLst>
              <a:ext uri="{FF2B5EF4-FFF2-40B4-BE49-F238E27FC236}">
                <a16:creationId xmlns:a16="http://schemas.microsoft.com/office/drawing/2014/main" id="{3D26450B-2108-497E-B10A-9BE186131529}"/>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004212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0222-30C3-4756-BA91-EF530BF9664A}"/>
              </a:ext>
            </a:extLst>
          </p:cNvPr>
          <p:cNvSpPr>
            <a:spLocks noGrp="1"/>
          </p:cNvSpPr>
          <p:nvPr>
            <p:ph type="title"/>
          </p:nvPr>
        </p:nvSpPr>
        <p:spPr>
          <a:xfrm>
            <a:off x="838200" y="365125"/>
            <a:ext cx="10515600" cy="1325563"/>
          </a:xfrm>
        </p:spPr>
        <p:txBody>
          <a:bodyPr/>
          <a:lstStyle/>
          <a:p>
            <a:r>
              <a:rPr lang="en-US" b="1" dirty="0">
                <a:solidFill>
                  <a:schemeClr val="accent6">
                    <a:lumMod val="75000"/>
                  </a:schemeClr>
                </a:solidFill>
              </a:rPr>
              <a:t>Terms of Service</a:t>
            </a:r>
          </a:p>
        </p:txBody>
      </p:sp>
      <p:sp>
        <p:nvSpPr>
          <p:cNvPr id="3" name="Content Placeholder 2">
            <a:extLst>
              <a:ext uri="{FF2B5EF4-FFF2-40B4-BE49-F238E27FC236}">
                <a16:creationId xmlns:a16="http://schemas.microsoft.com/office/drawing/2014/main" id="{1E7B5B75-CFF4-43A4-AF74-81BEFC3BAD9F}"/>
              </a:ext>
            </a:extLst>
          </p:cNvPr>
          <p:cNvSpPr>
            <a:spLocks noGrp="1"/>
          </p:cNvSpPr>
          <p:nvPr>
            <p:ph idx="1"/>
          </p:nvPr>
        </p:nvSpPr>
        <p:spPr/>
        <p:txBody>
          <a:bodyPr>
            <a:normAutofit fontScale="92500" lnSpcReduction="20000"/>
          </a:bodyPr>
          <a:lstStyle/>
          <a:p>
            <a:r>
              <a:rPr lang="en-US" dirty="0"/>
              <a:t>New Terms of Service requirements from 1st April 2020:</a:t>
            </a:r>
          </a:p>
          <a:p>
            <a:pPr marL="0" indent="0">
              <a:buNone/>
            </a:pPr>
            <a:endParaRPr lang="en-US" dirty="0"/>
          </a:p>
          <a:p>
            <a:pPr lvl="1">
              <a:lnSpc>
                <a:spcPct val="150000"/>
              </a:lnSpc>
            </a:pPr>
            <a:r>
              <a:rPr lang="en-US" dirty="0"/>
              <a:t>Healthy Living Pharmacy Level 1 ( 3 years valid certification of training)</a:t>
            </a:r>
          </a:p>
          <a:p>
            <a:pPr lvl="1">
              <a:lnSpc>
                <a:spcPct val="150000"/>
              </a:lnSpc>
            </a:pPr>
            <a:r>
              <a:rPr lang="en-US" dirty="0"/>
              <a:t>Consultation room ( IT accessible)</a:t>
            </a:r>
          </a:p>
          <a:p>
            <a:pPr lvl="1">
              <a:lnSpc>
                <a:spcPct val="150000"/>
              </a:lnSpc>
            </a:pPr>
            <a:r>
              <a:rPr lang="en-US" dirty="0" err="1"/>
              <a:t>NHSmail</a:t>
            </a:r>
            <a:r>
              <a:rPr lang="en-US" dirty="0"/>
              <a:t> - ACTIVE</a:t>
            </a:r>
          </a:p>
          <a:p>
            <a:pPr lvl="1">
              <a:lnSpc>
                <a:spcPct val="150000"/>
              </a:lnSpc>
            </a:pPr>
            <a:r>
              <a:rPr lang="en-US" dirty="0"/>
              <a:t>Summary Care Records access ( not 1x year)</a:t>
            </a:r>
          </a:p>
          <a:p>
            <a:pPr lvl="1">
              <a:lnSpc>
                <a:spcPct val="150000"/>
              </a:lnSpc>
            </a:pPr>
            <a:r>
              <a:rPr lang="en-US" dirty="0"/>
              <a:t>NHS 111 Directory of Services</a:t>
            </a:r>
          </a:p>
          <a:p>
            <a:pPr lvl="1">
              <a:lnSpc>
                <a:spcPct val="150000"/>
              </a:lnSpc>
            </a:pPr>
            <a:r>
              <a:rPr lang="en-US" dirty="0"/>
              <a:t>NHS.UK pharmacy profile updating</a:t>
            </a:r>
          </a:p>
          <a:p>
            <a:pPr lvl="1"/>
            <a:r>
              <a:rPr lang="en-US" dirty="0"/>
              <a:t>All pharmacies must be able to use EPS</a:t>
            </a:r>
          </a:p>
        </p:txBody>
      </p:sp>
      <p:pic>
        <p:nvPicPr>
          <p:cNvPr id="7" name="Picture 6">
            <a:extLst>
              <a:ext uri="{FF2B5EF4-FFF2-40B4-BE49-F238E27FC236}">
                <a16:creationId xmlns:a16="http://schemas.microsoft.com/office/drawing/2014/main" id="{D1791CFD-2D57-457D-A7E2-1A5C3F0EBF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759" y="3663280"/>
            <a:ext cx="3429857" cy="2286000"/>
          </a:xfrm>
          <a:prstGeom prst="rect">
            <a:avLst/>
          </a:prstGeom>
        </p:spPr>
      </p:pic>
    </p:spTree>
    <p:extLst>
      <p:ext uri="{BB962C8B-B14F-4D97-AF65-F5344CB8AC3E}">
        <p14:creationId xmlns:p14="http://schemas.microsoft.com/office/powerpoint/2010/main" val="3574541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0222-30C3-4756-BA91-EF530BF9664A}"/>
              </a:ext>
            </a:extLst>
          </p:cNvPr>
          <p:cNvSpPr>
            <a:spLocks noGrp="1"/>
          </p:cNvSpPr>
          <p:nvPr>
            <p:ph type="title"/>
          </p:nvPr>
        </p:nvSpPr>
        <p:spPr>
          <a:xfrm>
            <a:off x="598170" y="193675"/>
            <a:ext cx="10515600" cy="1325563"/>
          </a:xfrm>
        </p:spPr>
        <p:txBody>
          <a:bodyPr>
            <a:normAutofit/>
          </a:bodyPr>
          <a:lstStyle/>
          <a:p>
            <a:r>
              <a:rPr lang="en-US" sz="4400" b="1" dirty="0">
                <a:solidFill>
                  <a:schemeClr val="accent6">
                    <a:lumMod val="75000"/>
                  </a:schemeClr>
                </a:solidFill>
                <a:cs typeface="Calibri"/>
              </a:rPr>
              <a:t>Quality: Pharmacy Quality Scheme (PQS)</a:t>
            </a:r>
            <a:endParaRPr lang="en-US" b="1" dirty="0">
              <a:solidFill>
                <a:schemeClr val="accent6">
                  <a:lumMod val="75000"/>
                </a:schemeClr>
              </a:solidFill>
            </a:endParaRPr>
          </a:p>
        </p:txBody>
      </p:sp>
      <p:sp>
        <p:nvSpPr>
          <p:cNvPr id="3" name="Content Placeholder 2">
            <a:extLst>
              <a:ext uri="{FF2B5EF4-FFF2-40B4-BE49-F238E27FC236}">
                <a16:creationId xmlns:a16="http://schemas.microsoft.com/office/drawing/2014/main" id="{1E7B5B75-CFF4-43A4-AF74-81BEFC3BAD9F}"/>
              </a:ext>
            </a:extLst>
          </p:cNvPr>
          <p:cNvSpPr>
            <a:spLocks noGrp="1"/>
          </p:cNvSpPr>
          <p:nvPr>
            <p:ph idx="1"/>
          </p:nvPr>
        </p:nvSpPr>
        <p:spPr>
          <a:xfrm>
            <a:off x="571500" y="1825625"/>
            <a:ext cx="11029950" cy="4351338"/>
          </a:xfrm>
        </p:spPr>
        <p:txBody>
          <a:bodyPr vert="horz" wrap="square" lIns="91440" tIns="45720" rIns="91440" bIns="45720" numCol="1" rtlCol="0" anchor="t" anchorCtr="0" compatLnSpc="1">
            <a:prstTxWarp prst="textNoShape">
              <a:avLst/>
            </a:prstTxWarp>
            <a:normAutofit lnSpcReduction="10000"/>
          </a:bodyPr>
          <a:lstStyle/>
          <a:p>
            <a:pPr>
              <a:lnSpc>
                <a:spcPct val="150000"/>
              </a:lnSpc>
            </a:pPr>
            <a:r>
              <a:rPr lang="en-US" dirty="0">
                <a:cs typeface="Calibri"/>
              </a:rPr>
              <a:t>Quality Payment Scheme is replaced by </a:t>
            </a:r>
            <a:r>
              <a:rPr lang="en-US" b="1" dirty="0">
                <a:cs typeface="Calibri"/>
              </a:rPr>
              <a:t>Pharmacy Quality Scheme (PQS)</a:t>
            </a:r>
          </a:p>
          <a:p>
            <a:pPr>
              <a:lnSpc>
                <a:spcPct val="150000"/>
              </a:lnSpc>
            </a:pPr>
            <a:r>
              <a:rPr lang="en-US" dirty="0">
                <a:cs typeface="Calibri"/>
              </a:rPr>
              <a:t>Makes more of ‘Quality’ rather than ‘payments’</a:t>
            </a:r>
          </a:p>
          <a:p>
            <a:pPr>
              <a:lnSpc>
                <a:spcPct val="150000"/>
              </a:lnSpc>
            </a:pPr>
            <a:r>
              <a:rPr lang="en-US" dirty="0">
                <a:cs typeface="Calibri"/>
              </a:rPr>
              <a:t>Incentives have an annual value of £75m</a:t>
            </a:r>
            <a:endParaRPr lang="en-US" dirty="0"/>
          </a:p>
          <a:p>
            <a:pPr>
              <a:lnSpc>
                <a:spcPct val="150000"/>
              </a:lnSpc>
            </a:pPr>
            <a:r>
              <a:rPr lang="en-US" dirty="0">
                <a:cs typeface="Calibri"/>
              </a:rPr>
              <a:t>Some quality criteria grouped into bundles for payment</a:t>
            </a:r>
          </a:p>
          <a:p>
            <a:pPr>
              <a:lnSpc>
                <a:spcPct val="150000"/>
              </a:lnSpc>
            </a:pPr>
            <a:r>
              <a:rPr lang="en-US" dirty="0">
                <a:ea typeface="+mn-lt"/>
                <a:cs typeface="+mn-lt"/>
              </a:rPr>
              <a:t>Aspiration payment - up to 70% of QPS earnings from 2018/19 could be claimed by 1</a:t>
            </a:r>
            <a:r>
              <a:rPr lang="en-US" baseline="30000" dirty="0">
                <a:ea typeface="+mn-lt"/>
                <a:cs typeface="+mn-lt"/>
              </a:rPr>
              <a:t>st</a:t>
            </a:r>
            <a:r>
              <a:rPr lang="en-US" dirty="0">
                <a:ea typeface="+mn-lt"/>
                <a:cs typeface="+mn-lt"/>
              </a:rPr>
              <a:t> Nov.</a:t>
            </a:r>
          </a:p>
        </p:txBody>
      </p:sp>
    </p:spTree>
    <p:extLst>
      <p:ext uri="{BB962C8B-B14F-4D97-AF65-F5344CB8AC3E}">
        <p14:creationId xmlns:p14="http://schemas.microsoft.com/office/powerpoint/2010/main" val="4034979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382F2-732D-4BBF-99BF-B591BDD9B011}"/>
              </a:ext>
            </a:extLst>
          </p:cNvPr>
          <p:cNvSpPr>
            <a:spLocks noGrp="1"/>
          </p:cNvSpPr>
          <p:nvPr>
            <p:ph type="title"/>
          </p:nvPr>
        </p:nvSpPr>
        <p:spPr>
          <a:xfrm>
            <a:off x="838200" y="365125"/>
            <a:ext cx="10515600" cy="1325563"/>
          </a:xfrm>
        </p:spPr>
        <p:txBody>
          <a:bodyPr/>
          <a:lstStyle/>
          <a:p>
            <a:r>
              <a:rPr lang="en-US" b="1" dirty="0">
                <a:solidFill>
                  <a:schemeClr val="accent6">
                    <a:lumMod val="75000"/>
                  </a:schemeClr>
                </a:solidFill>
                <a:ea typeface="+mj-lt"/>
                <a:cs typeface="+mj-lt"/>
              </a:rPr>
              <a:t>Gateway Criteria</a:t>
            </a:r>
            <a:endParaRPr lang="en-GB" b="1" dirty="0">
              <a:solidFill>
                <a:schemeClr val="accent6">
                  <a:lumMod val="75000"/>
                </a:schemeClr>
              </a:solidFill>
            </a:endParaRPr>
          </a:p>
        </p:txBody>
      </p:sp>
      <p:sp>
        <p:nvSpPr>
          <p:cNvPr id="3" name="Content Placeholder 2">
            <a:extLst>
              <a:ext uri="{FF2B5EF4-FFF2-40B4-BE49-F238E27FC236}">
                <a16:creationId xmlns:a16="http://schemas.microsoft.com/office/drawing/2014/main" id="{339A4853-ED8A-4826-BF23-A690E3EB2847}"/>
              </a:ext>
            </a:extLst>
          </p:cNvPr>
          <p:cNvSpPr>
            <a:spLocks noGrp="1"/>
          </p:cNvSpPr>
          <p:nvPr>
            <p:ph idx="1"/>
          </p:nvPr>
        </p:nvSpPr>
        <p:spPr/>
        <p:txBody>
          <a:bodyPr vert="horz" wrap="square" lIns="91440" tIns="45720" rIns="91440" bIns="45720" numCol="1" rtlCol="0" anchor="t" anchorCtr="0" compatLnSpc="1">
            <a:prstTxWarp prst="textNoShape">
              <a:avLst/>
            </a:prstTxWarp>
            <a:normAutofit/>
          </a:bodyPr>
          <a:lstStyle/>
          <a:p>
            <a:pPr marL="514338" indent="-514338">
              <a:lnSpc>
                <a:spcPct val="100000"/>
              </a:lnSpc>
              <a:buFont typeface="+mj-lt"/>
              <a:buAutoNum type="arabicPeriod"/>
            </a:pPr>
            <a:r>
              <a:rPr lang="en-US" dirty="0"/>
              <a:t>Offering Flu Vaccination Service and/or NMS</a:t>
            </a:r>
          </a:p>
          <a:p>
            <a:pPr marL="514338" indent="-514338">
              <a:lnSpc>
                <a:spcPct val="100000"/>
              </a:lnSpc>
              <a:buFont typeface="+mj-lt"/>
              <a:buAutoNum type="arabicPeriod"/>
            </a:pPr>
            <a:r>
              <a:rPr lang="en-US" dirty="0"/>
              <a:t>Active shared premises </a:t>
            </a:r>
            <a:r>
              <a:rPr lang="en-US" dirty="0" err="1"/>
              <a:t>NHSmail</a:t>
            </a:r>
            <a:r>
              <a:rPr lang="en-US" dirty="0"/>
              <a:t> mailbox, with two linked accounts</a:t>
            </a:r>
          </a:p>
          <a:p>
            <a:pPr marL="514338" indent="-514338">
              <a:lnSpc>
                <a:spcPct val="100000"/>
              </a:lnSpc>
              <a:buFont typeface="+mj-lt"/>
              <a:buAutoNum type="arabicPeriod"/>
            </a:pPr>
            <a:r>
              <a:rPr lang="en-GB" dirty="0"/>
              <a:t>Update NHS website profile between 1</a:t>
            </a:r>
            <a:r>
              <a:rPr lang="en-GB" baseline="30000" dirty="0"/>
              <a:t>st</a:t>
            </a:r>
            <a:r>
              <a:rPr lang="en-GB" dirty="0"/>
              <a:t> October and 30</a:t>
            </a:r>
            <a:r>
              <a:rPr lang="en-GB" baseline="30000" dirty="0"/>
              <a:t>th</a:t>
            </a:r>
            <a:r>
              <a:rPr lang="en-GB" dirty="0"/>
              <a:t> November</a:t>
            </a:r>
            <a:endParaRPr lang="en-GB" dirty="0">
              <a:cs typeface="Calibri"/>
            </a:endParaRPr>
          </a:p>
          <a:p>
            <a:pPr marL="514338" indent="-514338">
              <a:lnSpc>
                <a:spcPct val="100000"/>
              </a:lnSpc>
              <a:buFont typeface="+mj-lt"/>
              <a:buAutoNum type="arabicPeriod"/>
            </a:pPr>
            <a:r>
              <a:rPr lang="en-US" dirty="0"/>
              <a:t>Level 2 safeguarding status for </a:t>
            </a:r>
            <a:r>
              <a:rPr lang="en-GB" dirty="0"/>
              <a:t>80% of</a:t>
            </a:r>
            <a:br>
              <a:rPr lang="en-GB" dirty="0"/>
            </a:br>
            <a:r>
              <a:rPr lang="en-GB" dirty="0"/>
              <a:t>pharmacy professionals</a:t>
            </a:r>
            <a:endParaRPr lang="en-GB" dirty="0">
              <a:cs typeface="Calibri"/>
            </a:endParaRPr>
          </a:p>
        </p:txBody>
      </p:sp>
      <p:pic>
        <p:nvPicPr>
          <p:cNvPr id="8" name="Graphic 7" descr="Checklist">
            <a:extLst>
              <a:ext uri="{FF2B5EF4-FFF2-40B4-BE49-F238E27FC236}">
                <a16:creationId xmlns:a16="http://schemas.microsoft.com/office/drawing/2014/main" id="{2A6A0F45-3D94-422F-82E8-68010358FE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4066" y="3577555"/>
            <a:ext cx="2743200" cy="2743200"/>
          </a:xfrm>
          <a:prstGeom prst="rect">
            <a:avLst/>
          </a:prstGeom>
        </p:spPr>
      </p:pic>
    </p:spTree>
    <p:extLst>
      <p:ext uri="{BB962C8B-B14F-4D97-AF65-F5344CB8AC3E}">
        <p14:creationId xmlns:p14="http://schemas.microsoft.com/office/powerpoint/2010/main" val="3771503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382F2-732D-4BBF-99BF-B591BDD9B011}"/>
              </a:ext>
            </a:extLst>
          </p:cNvPr>
          <p:cNvSpPr>
            <a:spLocks noGrp="1"/>
          </p:cNvSpPr>
          <p:nvPr>
            <p:ph type="title"/>
          </p:nvPr>
        </p:nvSpPr>
        <p:spPr>
          <a:xfrm>
            <a:off x="598170" y="342265"/>
            <a:ext cx="10515600" cy="1325563"/>
          </a:xfrm>
        </p:spPr>
        <p:txBody>
          <a:bodyPr/>
          <a:lstStyle/>
          <a:p>
            <a:r>
              <a:rPr lang="en-US" b="1" dirty="0">
                <a:solidFill>
                  <a:schemeClr val="accent6">
                    <a:lumMod val="75000"/>
                  </a:schemeClr>
                </a:solidFill>
                <a:ea typeface="+mj-lt"/>
                <a:cs typeface="+mj-lt"/>
              </a:rPr>
              <a:t>Quality Domains</a:t>
            </a:r>
            <a:endParaRPr lang="en-GB" b="1" dirty="0">
              <a:solidFill>
                <a:schemeClr val="accent6">
                  <a:lumMod val="75000"/>
                </a:schemeClr>
              </a:solidFill>
            </a:endParaRPr>
          </a:p>
        </p:txBody>
      </p:sp>
      <p:sp>
        <p:nvSpPr>
          <p:cNvPr id="3" name="Content Placeholder 2">
            <a:extLst>
              <a:ext uri="{FF2B5EF4-FFF2-40B4-BE49-F238E27FC236}">
                <a16:creationId xmlns:a16="http://schemas.microsoft.com/office/drawing/2014/main" id="{339A4853-ED8A-4826-BF23-A690E3EB2847}"/>
              </a:ext>
            </a:extLst>
          </p:cNvPr>
          <p:cNvSpPr>
            <a:spLocks noGrp="1"/>
          </p:cNvSpPr>
          <p:nvPr>
            <p:ph idx="1"/>
          </p:nvPr>
        </p:nvSpPr>
        <p:spPr>
          <a:xfrm>
            <a:off x="541020" y="1779904"/>
            <a:ext cx="10515600" cy="4666615"/>
          </a:xfrm>
        </p:spPr>
        <p:txBody>
          <a:bodyPr vert="horz" wrap="square" lIns="91440" tIns="45720" rIns="91440" bIns="45720" numCol="1" rtlCol="0" anchor="t" anchorCtr="0" compatLnSpc="1">
            <a:prstTxWarp prst="textNoShape">
              <a:avLst/>
            </a:prstTxWarp>
            <a:normAutofit/>
          </a:bodyPr>
          <a:lstStyle/>
          <a:p>
            <a:r>
              <a:rPr lang="en-GB" dirty="0">
                <a:cs typeface="Calibri"/>
              </a:rPr>
              <a:t>The Pharmacy Quality Scheme is now split into 6 domains or bundles:</a:t>
            </a:r>
          </a:p>
          <a:p>
            <a:pPr marL="914400" lvl="1" indent="-457200">
              <a:lnSpc>
                <a:spcPct val="100000"/>
              </a:lnSpc>
              <a:buFont typeface="+mj-lt"/>
              <a:buAutoNum type="arabicPeriod"/>
            </a:pPr>
            <a:r>
              <a:rPr lang="en-GB" dirty="0"/>
              <a:t>Risk management and safety</a:t>
            </a:r>
          </a:p>
          <a:p>
            <a:pPr marL="914400" lvl="1" indent="-457200">
              <a:lnSpc>
                <a:spcPct val="100000"/>
              </a:lnSpc>
              <a:buFont typeface="+mj-lt"/>
              <a:buAutoNum type="arabicPeriod"/>
            </a:pPr>
            <a:r>
              <a:rPr lang="en-GB" dirty="0"/>
              <a:t>Medicines safety audits (which complement the GP equivalent QOF module)</a:t>
            </a:r>
          </a:p>
          <a:p>
            <a:pPr marL="914400" lvl="1" indent="-457200">
              <a:lnSpc>
                <a:spcPct val="100000"/>
              </a:lnSpc>
              <a:buFont typeface="+mj-lt"/>
              <a:buAutoNum type="arabicPeriod"/>
            </a:pPr>
            <a:r>
              <a:rPr lang="en-GB" dirty="0"/>
              <a:t>Prevention</a:t>
            </a:r>
          </a:p>
          <a:p>
            <a:pPr marL="914400" lvl="1" indent="-457200">
              <a:lnSpc>
                <a:spcPct val="100000"/>
              </a:lnSpc>
              <a:buFont typeface="+mj-lt"/>
              <a:buAutoNum type="arabicPeriod"/>
            </a:pPr>
            <a:r>
              <a:rPr lang="en-GB" dirty="0"/>
              <a:t>Primary Care Networks (PCNs)</a:t>
            </a:r>
          </a:p>
          <a:p>
            <a:pPr marL="914400" lvl="1" indent="-457200">
              <a:lnSpc>
                <a:spcPct val="100000"/>
              </a:lnSpc>
              <a:buFont typeface="+mj-lt"/>
              <a:buAutoNum type="arabicPeriod"/>
            </a:pPr>
            <a:r>
              <a:rPr lang="en-GB" dirty="0"/>
              <a:t>Asthma</a:t>
            </a:r>
          </a:p>
          <a:p>
            <a:pPr marL="914400" lvl="1" indent="-457200">
              <a:lnSpc>
                <a:spcPct val="100000"/>
              </a:lnSpc>
              <a:buFont typeface="+mj-lt"/>
              <a:buAutoNum type="arabicPeriod"/>
            </a:pPr>
            <a:r>
              <a:rPr lang="en-GB" dirty="0"/>
              <a:t>Digital enablers</a:t>
            </a:r>
          </a:p>
          <a:p>
            <a:r>
              <a:rPr lang="en-GB" dirty="0">
                <a:solidFill>
                  <a:srgbClr val="FF0000"/>
                </a:solidFill>
                <a:cs typeface="Calibri"/>
              </a:rPr>
              <a:t>New: The </a:t>
            </a:r>
            <a:r>
              <a:rPr lang="en-GB" b="1" dirty="0">
                <a:solidFill>
                  <a:srgbClr val="FF0000"/>
                </a:solidFill>
                <a:cs typeface="Calibri"/>
              </a:rPr>
              <a:t>whole </a:t>
            </a:r>
            <a:r>
              <a:rPr lang="en-GB" dirty="0">
                <a:solidFill>
                  <a:srgbClr val="FF0000"/>
                </a:solidFill>
                <a:cs typeface="Calibri"/>
              </a:rPr>
              <a:t>domain must be completed to be able</a:t>
            </a:r>
            <a:br>
              <a:rPr lang="en-GB" dirty="0">
                <a:solidFill>
                  <a:srgbClr val="FF0000"/>
                </a:solidFill>
                <a:cs typeface="Calibri"/>
              </a:rPr>
            </a:br>
            <a:r>
              <a:rPr lang="en-GB" dirty="0">
                <a:solidFill>
                  <a:srgbClr val="FF0000"/>
                </a:solidFill>
                <a:cs typeface="Calibri"/>
              </a:rPr>
              <a:t>to meet it, unlike previous schemes</a:t>
            </a:r>
          </a:p>
        </p:txBody>
      </p:sp>
      <p:pic>
        <p:nvPicPr>
          <p:cNvPr id="8" name="Graphic 7" descr="Checklist">
            <a:extLst>
              <a:ext uri="{FF2B5EF4-FFF2-40B4-BE49-F238E27FC236}">
                <a16:creationId xmlns:a16="http://schemas.microsoft.com/office/drawing/2014/main" id="{2A6A0F45-3D94-422F-82E8-68010358FE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7416" y="3206080"/>
            <a:ext cx="2743200" cy="2743200"/>
          </a:xfrm>
          <a:prstGeom prst="rect">
            <a:avLst/>
          </a:prstGeom>
        </p:spPr>
      </p:pic>
    </p:spTree>
    <p:extLst>
      <p:ext uri="{BB962C8B-B14F-4D97-AF65-F5344CB8AC3E}">
        <p14:creationId xmlns:p14="http://schemas.microsoft.com/office/powerpoint/2010/main" val="1575359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FF58-BDB1-4108-A09F-1BBC451F6741}"/>
              </a:ext>
            </a:extLst>
          </p:cNvPr>
          <p:cNvSpPr>
            <a:spLocks noGrp="1"/>
          </p:cNvSpPr>
          <p:nvPr>
            <p:ph type="title"/>
          </p:nvPr>
        </p:nvSpPr>
        <p:spPr>
          <a:xfrm>
            <a:off x="838200" y="365125"/>
            <a:ext cx="10515600" cy="1325563"/>
          </a:xfrm>
        </p:spPr>
        <p:txBody>
          <a:bodyPr/>
          <a:lstStyle/>
          <a:p>
            <a:r>
              <a:rPr lang="en-US" b="1" i="0" u="none" strike="noStrike" dirty="0">
                <a:solidFill>
                  <a:schemeClr val="accent6">
                    <a:lumMod val="75000"/>
                  </a:schemeClr>
                </a:solidFill>
                <a:latin typeface="Calibri"/>
                <a:ea typeface="&amp;quot"/>
                <a:cs typeface="&amp;quot"/>
              </a:rPr>
              <a:t>Quality – PQS Quality Criteria​</a:t>
            </a:r>
            <a:endParaRPr lang="en-US" b="1" dirty="0">
              <a:solidFill>
                <a:schemeClr val="accent6">
                  <a:lumMod val="75000"/>
                </a:schemeClr>
              </a:solidFill>
            </a:endParaRPr>
          </a:p>
        </p:txBody>
      </p:sp>
      <p:sp>
        <p:nvSpPr>
          <p:cNvPr id="3" name="Content Placeholder 2">
            <a:extLst>
              <a:ext uri="{FF2B5EF4-FFF2-40B4-BE49-F238E27FC236}">
                <a16:creationId xmlns:a16="http://schemas.microsoft.com/office/drawing/2014/main" id="{B304122A-726D-49BE-9ECD-94BAA0CF964E}"/>
              </a:ext>
            </a:extLst>
          </p:cNvPr>
          <p:cNvSpPr>
            <a:spLocks noGrp="1"/>
          </p:cNvSpPr>
          <p:nvPr>
            <p:ph idx="1"/>
          </p:nvPr>
        </p:nvSpPr>
        <p:spPr/>
        <p:txBody>
          <a:bodyPr vert="horz" wrap="square" lIns="91440" tIns="45720" rIns="91440" bIns="45720" numCol="1" rtlCol="0" anchor="t" anchorCtr="0" compatLnSpc="1">
            <a:prstTxWarp prst="textNoShape">
              <a:avLst/>
            </a:prstTxWarp>
            <a:normAutofit lnSpcReduction="10000"/>
          </a:bodyPr>
          <a:lstStyle/>
          <a:p>
            <a:r>
              <a:rPr lang="en-GB" dirty="0">
                <a:cs typeface="Calibri"/>
              </a:rPr>
              <a:t>Risk Management and Safety Composite Bundle (30 points, min. £1920)</a:t>
            </a:r>
            <a:endParaRPr lang="en-US" dirty="0">
              <a:ea typeface="+mn-lt"/>
              <a:cs typeface="+mn-lt"/>
            </a:endParaRPr>
          </a:p>
          <a:p>
            <a:pPr lvl="1">
              <a:lnSpc>
                <a:spcPct val="150000"/>
              </a:lnSpc>
            </a:pPr>
            <a:r>
              <a:rPr lang="en-US" dirty="0">
                <a:cs typeface="Calibri"/>
              </a:rPr>
              <a:t>CPPE </a:t>
            </a:r>
            <a:r>
              <a:rPr lang="en-US" b="1" dirty="0">
                <a:cs typeface="Calibri"/>
              </a:rPr>
              <a:t>Risk Management training </a:t>
            </a:r>
            <a:r>
              <a:rPr lang="en-US" dirty="0">
                <a:cs typeface="Calibri"/>
              </a:rPr>
              <a:t>and assessment</a:t>
            </a:r>
            <a:endParaRPr lang="en-GB" dirty="0">
              <a:cs typeface="Calibri"/>
            </a:endParaRPr>
          </a:p>
          <a:p>
            <a:pPr lvl="1">
              <a:lnSpc>
                <a:spcPct val="150000"/>
              </a:lnSpc>
            </a:pPr>
            <a:r>
              <a:rPr lang="en-GB" b="1" dirty="0">
                <a:cs typeface="Calibri"/>
              </a:rPr>
              <a:t>Update</a:t>
            </a:r>
            <a:r>
              <a:rPr lang="en-GB" dirty="0">
                <a:cs typeface="Calibri"/>
              </a:rPr>
              <a:t> the </a:t>
            </a:r>
            <a:r>
              <a:rPr lang="en-GB" b="1" dirty="0">
                <a:cs typeface="Calibri"/>
              </a:rPr>
              <a:t>previous risk review </a:t>
            </a:r>
            <a:r>
              <a:rPr lang="en-GB" dirty="0">
                <a:cs typeface="Calibri"/>
              </a:rPr>
              <a:t>and record risk minimisation actions taken</a:t>
            </a:r>
          </a:p>
          <a:p>
            <a:pPr lvl="1">
              <a:lnSpc>
                <a:spcPct val="150000"/>
              </a:lnSpc>
            </a:pPr>
            <a:r>
              <a:rPr lang="en-GB" dirty="0">
                <a:cs typeface="Calibri"/>
              </a:rPr>
              <a:t>CPPE </a:t>
            </a:r>
            <a:r>
              <a:rPr lang="en-GB" b="1" dirty="0">
                <a:cs typeface="Calibri"/>
              </a:rPr>
              <a:t>Sepsis online training </a:t>
            </a:r>
            <a:r>
              <a:rPr lang="en-GB" dirty="0">
                <a:cs typeface="Calibri"/>
              </a:rPr>
              <a:t>and assessment with risk mitigation and risk review entry</a:t>
            </a:r>
            <a:endParaRPr lang="en-US" dirty="0">
              <a:ea typeface="+mn-lt"/>
              <a:cs typeface="+mn-lt"/>
            </a:endParaRPr>
          </a:p>
          <a:p>
            <a:pPr lvl="1">
              <a:lnSpc>
                <a:spcPct val="150000"/>
              </a:lnSpc>
            </a:pPr>
            <a:r>
              <a:rPr lang="en-GB" dirty="0">
                <a:cs typeface="Calibri"/>
              </a:rPr>
              <a:t>CPPE online training and </a:t>
            </a:r>
            <a:r>
              <a:rPr lang="en-GB" b="1" dirty="0">
                <a:cs typeface="Calibri"/>
              </a:rPr>
              <a:t>assessment on LASA errors</a:t>
            </a:r>
            <a:endParaRPr lang="en-US" b="1" dirty="0">
              <a:ea typeface="+mn-lt"/>
              <a:cs typeface="+mn-lt"/>
            </a:endParaRPr>
          </a:p>
          <a:p>
            <a:pPr lvl="1">
              <a:lnSpc>
                <a:spcPct val="150000"/>
              </a:lnSpc>
            </a:pPr>
            <a:r>
              <a:rPr lang="en-GB" b="1" dirty="0">
                <a:cs typeface="Calibri"/>
              </a:rPr>
              <a:t>New safety report </a:t>
            </a:r>
            <a:r>
              <a:rPr lang="en-GB" dirty="0">
                <a:cs typeface="Calibri"/>
              </a:rPr>
              <a:t>including a focus on LASA errors</a:t>
            </a:r>
            <a:endParaRPr lang="en-US" dirty="0">
              <a:ea typeface="+mn-lt"/>
              <a:cs typeface="+mn-lt"/>
            </a:endParaRPr>
          </a:p>
        </p:txBody>
      </p:sp>
      <p:pic>
        <p:nvPicPr>
          <p:cNvPr id="5" name="Picture 4" descr="A screenshot of a cell phone&#10;&#10;Description automatically generated">
            <a:extLst>
              <a:ext uri="{FF2B5EF4-FFF2-40B4-BE49-F238E27FC236}">
                <a16:creationId xmlns:a16="http://schemas.microsoft.com/office/drawing/2014/main" id="{CDCFC280-EF38-4C79-9683-F963E4829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6887" y="4500562"/>
            <a:ext cx="1952625" cy="1857375"/>
          </a:xfrm>
          <a:prstGeom prst="rect">
            <a:avLst/>
          </a:prstGeom>
        </p:spPr>
      </p:pic>
    </p:spTree>
    <p:extLst>
      <p:ext uri="{BB962C8B-B14F-4D97-AF65-F5344CB8AC3E}">
        <p14:creationId xmlns:p14="http://schemas.microsoft.com/office/powerpoint/2010/main" val="127310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FB21-865F-4C94-AF3C-622797E2B0F5}"/>
              </a:ext>
            </a:extLst>
          </p:cNvPr>
          <p:cNvSpPr>
            <a:spLocks noGrp="1"/>
          </p:cNvSpPr>
          <p:nvPr>
            <p:ph type="title"/>
          </p:nvPr>
        </p:nvSpPr>
        <p:spPr>
          <a:xfrm>
            <a:off x="838200" y="365125"/>
            <a:ext cx="10515600" cy="1325563"/>
          </a:xfrm>
        </p:spPr>
        <p:txBody>
          <a:bodyPr/>
          <a:lstStyle/>
          <a:p>
            <a:r>
              <a:rPr lang="en-US" b="1" dirty="0">
                <a:solidFill>
                  <a:schemeClr val="accent6">
                    <a:lumMod val="75000"/>
                  </a:schemeClr>
                </a:solidFill>
                <a:cs typeface="Calibri"/>
              </a:rPr>
              <a:t>Quality – PQS Quality Criteria</a:t>
            </a:r>
            <a:endParaRPr lang="en-US" b="1" dirty="0">
              <a:solidFill>
                <a:schemeClr val="accent6">
                  <a:lumMod val="75000"/>
                </a:schemeClr>
              </a:solidFill>
            </a:endParaRPr>
          </a:p>
        </p:txBody>
      </p:sp>
      <p:sp>
        <p:nvSpPr>
          <p:cNvPr id="3" name="Content Placeholder 2">
            <a:extLst>
              <a:ext uri="{FF2B5EF4-FFF2-40B4-BE49-F238E27FC236}">
                <a16:creationId xmlns:a16="http://schemas.microsoft.com/office/drawing/2014/main" id="{AD26E021-D39F-4E8A-8E25-58987499B303}"/>
              </a:ext>
            </a:extLst>
          </p:cNvPr>
          <p:cNvSpPr>
            <a:spLocks noGrp="1"/>
          </p:cNvSpPr>
          <p:nvPr>
            <p:ph idx="1"/>
          </p:nvPr>
        </p:nvSpPr>
        <p:spPr/>
        <p:txBody>
          <a:bodyPr vert="horz" wrap="square" lIns="91440" tIns="45720" rIns="91440" bIns="45720" numCol="1" rtlCol="0" anchor="t" anchorCtr="0" compatLnSpc="1">
            <a:prstTxWarp prst="textNoShape">
              <a:avLst/>
            </a:prstTxWarp>
            <a:normAutofit lnSpcReduction="10000"/>
          </a:bodyPr>
          <a:lstStyle/>
          <a:p>
            <a:r>
              <a:rPr lang="en-GB" dirty="0">
                <a:ea typeface="+mn-lt"/>
                <a:cs typeface="+mn-lt"/>
              </a:rPr>
              <a:t>Medicines Safety Audits complementing the GP Quality Measures (25 points, min. £1600)</a:t>
            </a:r>
          </a:p>
          <a:p>
            <a:endParaRPr lang="en-US" dirty="0">
              <a:ea typeface="+mn-lt"/>
              <a:cs typeface="+mn-lt"/>
            </a:endParaRPr>
          </a:p>
          <a:p>
            <a:endParaRPr lang="en-US" dirty="0">
              <a:ea typeface="+mn-lt"/>
              <a:cs typeface="+mn-lt"/>
            </a:endParaRPr>
          </a:p>
          <a:p>
            <a:endParaRPr lang="en-US" dirty="0">
              <a:ea typeface="+mn-lt"/>
              <a:cs typeface="+mn-lt"/>
            </a:endParaRPr>
          </a:p>
          <a:p>
            <a:pPr lvl="1"/>
            <a:r>
              <a:rPr lang="en-GB" dirty="0">
                <a:ea typeface="+mn-lt"/>
                <a:cs typeface="+mn-lt"/>
              </a:rPr>
              <a:t>Lithium</a:t>
            </a:r>
          </a:p>
          <a:p>
            <a:pPr lvl="1"/>
            <a:r>
              <a:rPr lang="en-GB" dirty="0">
                <a:ea typeface="+mn-lt"/>
                <a:cs typeface="+mn-lt"/>
              </a:rPr>
              <a:t>Valproate ( see template on PharmOutcomes)</a:t>
            </a:r>
          </a:p>
          <a:p>
            <a:pPr lvl="1"/>
            <a:r>
              <a:rPr lang="en-GB" dirty="0">
                <a:ea typeface="+mn-lt"/>
                <a:cs typeface="+mn-lt"/>
              </a:rPr>
              <a:t>Repeat of the NSAIDs and gastro-protection audit (2 week audit)</a:t>
            </a:r>
          </a:p>
          <a:p>
            <a:pPr lvl="1"/>
            <a:endParaRPr lang="en-GB" dirty="0">
              <a:ea typeface="+mn-lt"/>
              <a:cs typeface="+mn-lt"/>
            </a:endParaRPr>
          </a:p>
          <a:p>
            <a:pPr lvl="1"/>
            <a:r>
              <a:rPr lang="en-GB" dirty="0">
                <a:ea typeface="+mn-lt"/>
                <a:cs typeface="+mn-lt"/>
              </a:rPr>
              <a:t>Asthma Plan and evidence of referrals (5 points, min. £320)</a:t>
            </a:r>
          </a:p>
        </p:txBody>
      </p:sp>
      <p:pic>
        <p:nvPicPr>
          <p:cNvPr id="5" name="Graphic 4" descr="Medicine">
            <a:extLst>
              <a:ext uri="{FF2B5EF4-FFF2-40B4-BE49-F238E27FC236}">
                <a16:creationId xmlns:a16="http://schemas.microsoft.com/office/drawing/2014/main" id="{D7DBCE83-2A43-499B-8FE1-A16D18E360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07718" y="3683143"/>
            <a:ext cx="2493820" cy="2493820"/>
          </a:xfrm>
          <a:prstGeom prst="rect">
            <a:avLst/>
          </a:prstGeom>
        </p:spPr>
      </p:pic>
      <p:sp>
        <p:nvSpPr>
          <p:cNvPr id="6" name="Rectangle: Rounded Corners 5">
            <a:extLst>
              <a:ext uri="{FF2B5EF4-FFF2-40B4-BE49-F238E27FC236}">
                <a16:creationId xmlns:a16="http://schemas.microsoft.com/office/drawing/2014/main" id="{393C3C2A-DFCE-47C2-85EC-9F211942A29C}"/>
              </a:ext>
            </a:extLst>
          </p:cNvPr>
          <p:cNvSpPr/>
          <p:nvPr/>
        </p:nvSpPr>
        <p:spPr>
          <a:xfrm>
            <a:off x="2377440" y="2720340"/>
            <a:ext cx="6480810" cy="1051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THIS IS THE LAST WEEK TO START THE AUDITS</a:t>
            </a:r>
          </a:p>
        </p:txBody>
      </p:sp>
    </p:spTree>
    <p:extLst>
      <p:ext uri="{BB962C8B-B14F-4D97-AF65-F5344CB8AC3E}">
        <p14:creationId xmlns:p14="http://schemas.microsoft.com/office/powerpoint/2010/main" val="3192852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FB21-865F-4C94-AF3C-622797E2B0F5}"/>
              </a:ext>
            </a:extLst>
          </p:cNvPr>
          <p:cNvSpPr>
            <a:spLocks noGrp="1"/>
          </p:cNvSpPr>
          <p:nvPr>
            <p:ph type="title"/>
          </p:nvPr>
        </p:nvSpPr>
        <p:spPr>
          <a:xfrm>
            <a:off x="838200" y="365125"/>
            <a:ext cx="10515600" cy="1325563"/>
          </a:xfrm>
        </p:spPr>
        <p:txBody>
          <a:bodyPr/>
          <a:lstStyle/>
          <a:p>
            <a:r>
              <a:rPr lang="en-US" b="1" dirty="0">
                <a:solidFill>
                  <a:schemeClr val="accent6">
                    <a:lumMod val="75000"/>
                  </a:schemeClr>
                </a:solidFill>
                <a:cs typeface="Calibri"/>
              </a:rPr>
              <a:t>Quality – PQS Quality Criteria</a:t>
            </a:r>
            <a:endParaRPr lang="en-US" b="1" dirty="0">
              <a:solidFill>
                <a:schemeClr val="accent6">
                  <a:lumMod val="75000"/>
                </a:schemeClr>
              </a:solidFill>
            </a:endParaRPr>
          </a:p>
        </p:txBody>
      </p:sp>
      <p:sp>
        <p:nvSpPr>
          <p:cNvPr id="3" name="Content Placeholder 2">
            <a:extLst>
              <a:ext uri="{FF2B5EF4-FFF2-40B4-BE49-F238E27FC236}">
                <a16:creationId xmlns:a16="http://schemas.microsoft.com/office/drawing/2014/main" id="{AD26E021-D39F-4E8A-8E25-58987499B303}"/>
              </a:ext>
            </a:extLst>
          </p:cNvPr>
          <p:cNvSpPr>
            <a:spLocks noGrp="1"/>
          </p:cNvSpPr>
          <p:nvPr>
            <p:ph idx="1"/>
          </p:nvPr>
        </p:nvSpPr>
        <p:spPr/>
        <p:txBody>
          <a:bodyPr vert="horz" wrap="square" lIns="91440" tIns="45720" rIns="91440" bIns="45720" numCol="1" rtlCol="0" anchor="t" anchorCtr="0" compatLnSpc="1">
            <a:prstTxWarp prst="textNoShape">
              <a:avLst/>
            </a:prstTxWarp>
            <a:normAutofit/>
          </a:bodyPr>
          <a:lstStyle/>
          <a:p>
            <a:r>
              <a:rPr lang="en-GB" dirty="0">
                <a:ea typeface="+mn-lt"/>
                <a:cs typeface="+mn-lt"/>
              </a:rPr>
              <a:t>Primary Care Networks (12.5 points, min. £800; 10 points for pharmacy PCN leads)</a:t>
            </a:r>
          </a:p>
          <a:p>
            <a:endParaRPr lang="en-GB" dirty="0">
              <a:ea typeface="+mn-lt"/>
              <a:cs typeface="+mn-lt"/>
            </a:endParaRPr>
          </a:p>
          <a:p>
            <a:pPr lvl="1"/>
            <a:r>
              <a:rPr lang="en-GB" dirty="0">
                <a:ea typeface="+mn-lt"/>
                <a:cs typeface="+mn-lt"/>
              </a:rPr>
              <a:t>Demonstrate that pharmacies in a PCN area have agreed a collaborative approach to engaging with their PCN</a:t>
            </a:r>
          </a:p>
          <a:p>
            <a:endParaRPr lang="en-GB" dirty="0">
              <a:ea typeface="+mn-lt"/>
              <a:cs typeface="+mn-lt"/>
            </a:endParaRPr>
          </a:p>
          <a:p>
            <a:r>
              <a:rPr lang="en-GB" dirty="0">
                <a:ea typeface="+mn-lt"/>
                <a:cs typeface="+mn-lt"/>
              </a:rPr>
              <a:t>Digital enablers:</a:t>
            </a:r>
          </a:p>
          <a:p>
            <a:pPr lvl="1"/>
            <a:r>
              <a:rPr lang="en-GB" dirty="0">
                <a:ea typeface="+mn-lt"/>
                <a:cs typeface="+mn-lt"/>
              </a:rPr>
              <a:t>NHS 111 DoS profile and SCR access (2.5 points, min. £160)</a:t>
            </a:r>
            <a:endParaRPr lang="en-US" dirty="0">
              <a:ea typeface="+mn-lt"/>
              <a:cs typeface="+mn-lt"/>
            </a:endParaRPr>
          </a:p>
        </p:txBody>
      </p:sp>
      <p:pic>
        <p:nvPicPr>
          <p:cNvPr id="5" name="Graphic 4" descr="Connections">
            <a:extLst>
              <a:ext uri="{FF2B5EF4-FFF2-40B4-BE49-F238E27FC236}">
                <a16:creationId xmlns:a16="http://schemas.microsoft.com/office/drawing/2014/main" id="{129EEE62-B166-4B3E-8CA2-91996BDFA5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19954" y="3447619"/>
            <a:ext cx="2729344" cy="2729344"/>
          </a:xfrm>
          <a:prstGeom prst="rect">
            <a:avLst/>
          </a:prstGeom>
        </p:spPr>
      </p:pic>
      <p:sp>
        <p:nvSpPr>
          <p:cNvPr id="4" name="Rectangle: Rounded Corners 3">
            <a:extLst>
              <a:ext uri="{FF2B5EF4-FFF2-40B4-BE49-F238E27FC236}">
                <a16:creationId xmlns:a16="http://schemas.microsoft.com/office/drawing/2014/main" id="{5AF10A96-6B97-48B3-97DA-2EC4DAE277BC}"/>
              </a:ext>
            </a:extLst>
          </p:cNvPr>
          <p:cNvSpPr/>
          <p:nvPr/>
        </p:nvSpPr>
        <p:spPr>
          <a:xfrm>
            <a:off x="2249805" y="5476875"/>
            <a:ext cx="7212330"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UPDATE BEFORE THE 30</a:t>
            </a:r>
            <a:r>
              <a:rPr lang="en-GB" sz="2400" b="1" baseline="30000" dirty="0"/>
              <a:t>TH</a:t>
            </a:r>
            <a:r>
              <a:rPr lang="en-GB" sz="2400" b="1" dirty="0"/>
              <a:t> NOVEMBER</a:t>
            </a:r>
          </a:p>
        </p:txBody>
      </p:sp>
    </p:spTree>
    <p:extLst>
      <p:ext uri="{BB962C8B-B14F-4D97-AF65-F5344CB8AC3E}">
        <p14:creationId xmlns:p14="http://schemas.microsoft.com/office/powerpoint/2010/main" val="335030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DD18-51BF-4AD8-8613-314BF4403DE5}"/>
              </a:ext>
            </a:extLst>
          </p:cNvPr>
          <p:cNvSpPr>
            <a:spLocks noGrp="1"/>
          </p:cNvSpPr>
          <p:nvPr>
            <p:ph type="ctrTitle"/>
          </p:nvPr>
        </p:nvSpPr>
        <p:spPr>
          <a:xfrm>
            <a:off x="3246407" y="695414"/>
            <a:ext cx="5699185" cy="904786"/>
          </a:xfrm>
        </p:spPr>
        <p:txBody>
          <a:bodyPr>
            <a:normAutofit/>
          </a:bodyPr>
          <a:lstStyle/>
          <a:p>
            <a:r>
              <a:rPr lang="en-GB" sz="4800" b="1" dirty="0">
                <a:solidFill>
                  <a:schemeClr val="accent6">
                    <a:lumMod val="75000"/>
                  </a:schemeClr>
                </a:solidFill>
                <a:latin typeface="+mn-lt"/>
                <a:ea typeface="+mn-ea"/>
                <a:cs typeface="+mn-cs"/>
              </a:rPr>
              <a:t>Welcome</a:t>
            </a:r>
          </a:p>
        </p:txBody>
      </p:sp>
      <p:sp>
        <p:nvSpPr>
          <p:cNvPr id="4" name="Subtitle 3">
            <a:extLst>
              <a:ext uri="{FF2B5EF4-FFF2-40B4-BE49-F238E27FC236}">
                <a16:creationId xmlns:a16="http://schemas.microsoft.com/office/drawing/2014/main" id="{F4087358-9275-4C2B-8073-AD7342385F37}"/>
              </a:ext>
            </a:extLst>
          </p:cNvPr>
          <p:cNvSpPr>
            <a:spLocks noGrp="1"/>
          </p:cNvSpPr>
          <p:nvPr>
            <p:ph type="subTitle" idx="1"/>
          </p:nvPr>
        </p:nvSpPr>
        <p:spPr>
          <a:xfrm>
            <a:off x="1524000" y="1966823"/>
            <a:ext cx="9144000" cy="4347713"/>
          </a:xfrm>
        </p:spPr>
        <p:txBody>
          <a:bodyPr>
            <a:normAutofit/>
          </a:bodyPr>
          <a:lstStyle/>
          <a:p>
            <a:pPr marL="342900" indent="-342900" algn="l">
              <a:buFont typeface="Arial" panose="020B0604020202020204" pitchFamily="34" charset="0"/>
              <a:buChar char="•"/>
            </a:pPr>
            <a:r>
              <a:rPr lang="en-GB" sz="3600" dirty="0"/>
              <a:t>Housekeeping</a:t>
            </a:r>
          </a:p>
          <a:p>
            <a:pPr marL="342900" indent="-342900" algn="l">
              <a:buFont typeface="Arial" panose="020B0604020202020204" pitchFamily="34" charset="0"/>
              <a:buChar char="•"/>
            </a:pPr>
            <a:r>
              <a:rPr lang="en-GB" sz="3600" dirty="0"/>
              <a:t>Objectives</a:t>
            </a:r>
          </a:p>
          <a:p>
            <a:pPr marL="800100" lvl="1" indent="-342900" algn="l">
              <a:buFont typeface="Arial" panose="020B0604020202020204" pitchFamily="34" charset="0"/>
              <a:buChar char="•"/>
            </a:pPr>
            <a:r>
              <a:rPr lang="en-GB" sz="3200" dirty="0"/>
              <a:t>Overview of Funding</a:t>
            </a:r>
          </a:p>
          <a:p>
            <a:pPr marL="800100" lvl="1" indent="-342900" algn="l">
              <a:buFont typeface="Arial" panose="020B0604020202020204" pitchFamily="34" charset="0"/>
              <a:buChar char="•"/>
            </a:pPr>
            <a:r>
              <a:rPr lang="en-GB" sz="3200" dirty="0"/>
              <a:t>New Terms of Service</a:t>
            </a:r>
          </a:p>
          <a:p>
            <a:pPr marL="800100" lvl="1" indent="-342900" algn="l">
              <a:buFont typeface="Arial" panose="020B0604020202020204" pitchFamily="34" charset="0"/>
              <a:buChar char="•"/>
            </a:pPr>
            <a:r>
              <a:rPr lang="en-GB" sz="3200" dirty="0"/>
              <a:t>Pharmacy Quality Scheme</a:t>
            </a:r>
          </a:p>
          <a:p>
            <a:pPr marL="800100" lvl="1" indent="-342900" algn="l">
              <a:buFont typeface="Arial" panose="020B0604020202020204" pitchFamily="34" charset="0"/>
              <a:buChar char="•"/>
            </a:pPr>
            <a:r>
              <a:rPr lang="en-GB" sz="3200" dirty="0"/>
              <a:t>Primary Care Networks</a:t>
            </a:r>
          </a:p>
          <a:p>
            <a:pPr marL="800100" lvl="1" indent="-342900" algn="l">
              <a:buFont typeface="Arial" panose="020B0604020202020204" pitchFamily="34" charset="0"/>
              <a:buChar char="•"/>
            </a:pPr>
            <a:r>
              <a:rPr lang="en-GB" sz="3200" dirty="0"/>
              <a:t>Community Pharmacist </a:t>
            </a:r>
            <a:r>
              <a:rPr lang="en-GB" sz="3200"/>
              <a:t>Consultation Service</a:t>
            </a:r>
            <a:endParaRPr lang="en-GB" sz="3200" dirty="0"/>
          </a:p>
          <a:p>
            <a:pPr marL="342900" indent="-342900" algn="l">
              <a:buFont typeface="Arial" panose="020B0604020202020204" pitchFamily="34" charset="0"/>
              <a:buChar char="•"/>
            </a:pPr>
            <a:r>
              <a:rPr lang="en-GB" sz="3600" dirty="0"/>
              <a:t>Any Questions</a:t>
            </a:r>
          </a:p>
        </p:txBody>
      </p:sp>
    </p:spTree>
    <p:extLst>
      <p:ext uri="{BB962C8B-B14F-4D97-AF65-F5344CB8AC3E}">
        <p14:creationId xmlns:p14="http://schemas.microsoft.com/office/powerpoint/2010/main" val="2582059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FF58-BDB1-4108-A09F-1BBC451F6741}"/>
              </a:ext>
            </a:extLst>
          </p:cNvPr>
          <p:cNvSpPr>
            <a:spLocks noGrp="1"/>
          </p:cNvSpPr>
          <p:nvPr>
            <p:ph type="title"/>
          </p:nvPr>
        </p:nvSpPr>
        <p:spPr>
          <a:xfrm>
            <a:off x="838200" y="365125"/>
            <a:ext cx="10515600" cy="1325563"/>
          </a:xfrm>
        </p:spPr>
        <p:txBody>
          <a:bodyPr/>
          <a:lstStyle/>
          <a:p>
            <a:r>
              <a:rPr lang="en-US" b="1" i="0" u="none" strike="noStrike" dirty="0">
                <a:solidFill>
                  <a:schemeClr val="accent6">
                    <a:lumMod val="75000"/>
                  </a:schemeClr>
                </a:solidFill>
                <a:latin typeface="Calibri"/>
                <a:ea typeface="&amp;quot"/>
                <a:cs typeface="&amp;quot"/>
              </a:rPr>
              <a:t>Quality – PQS Quality Criteria</a:t>
            </a:r>
            <a:r>
              <a:rPr lang="en-US" b="0" i="0" u="none" strike="noStrike" dirty="0">
                <a:latin typeface="Calibri"/>
                <a:ea typeface="&amp;quot"/>
                <a:cs typeface="&amp;quot"/>
              </a:rPr>
              <a:t>​</a:t>
            </a:r>
            <a:endParaRPr lang="en-US" dirty="0"/>
          </a:p>
        </p:txBody>
      </p:sp>
      <p:sp>
        <p:nvSpPr>
          <p:cNvPr id="3" name="Content Placeholder 2">
            <a:extLst>
              <a:ext uri="{FF2B5EF4-FFF2-40B4-BE49-F238E27FC236}">
                <a16:creationId xmlns:a16="http://schemas.microsoft.com/office/drawing/2014/main" id="{B304122A-726D-49BE-9ECD-94BAA0CF964E}"/>
              </a:ext>
            </a:extLst>
          </p:cNvPr>
          <p:cNvSpPr>
            <a:spLocks noGrp="1"/>
          </p:cNvSpPr>
          <p:nvPr>
            <p:ph idx="1"/>
          </p:nvPr>
        </p:nvSpPr>
        <p:spPr/>
        <p:txBody>
          <a:bodyPr vert="horz" wrap="square" lIns="91440" tIns="45720" rIns="91440" bIns="45720" numCol="1" rtlCol="0" anchor="t" anchorCtr="0" compatLnSpc="1">
            <a:prstTxWarp prst="textNoShape">
              <a:avLst/>
            </a:prstTxWarp>
            <a:normAutofit lnSpcReduction="10000"/>
          </a:bodyPr>
          <a:lstStyle/>
          <a:p>
            <a:r>
              <a:rPr lang="en-GB" dirty="0">
                <a:cs typeface="Calibri"/>
              </a:rPr>
              <a:t>Prevention Composite Bundle   (25 points, min. £1600)</a:t>
            </a:r>
            <a:endParaRPr lang="en-US" dirty="0">
              <a:ea typeface="+mn-lt"/>
              <a:cs typeface="+mn-lt"/>
            </a:endParaRPr>
          </a:p>
          <a:p>
            <a:pPr lvl="1">
              <a:lnSpc>
                <a:spcPct val="150000"/>
              </a:lnSpc>
            </a:pPr>
            <a:r>
              <a:rPr lang="en-GB" dirty="0">
                <a:cs typeface="Calibri"/>
              </a:rPr>
              <a:t>HLP level 1 (self-assessment &amp; </a:t>
            </a:r>
            <a:r>
              <a:rPr lang="en-GB" b="1" dirty="0">
                <a:solidFill>
                  <a:srgbClr val="FF0000"/>
                </a:solidFill>
                <a:cs typeface="Calibri"/>
              </a:rPr>
              <a:t>3 years validation</a:t>
            </a:r>
            <a:r>
              <a:rPr lang="en-GB" dirty="0">
                <a:cs typeface="Calibri"/>
              </a:rPr>
              <a:t>)</a:t>
            </a:r>
          </a:p>
          <a:p>
            <a:pPr lvl="1">
              <a:lnSpc>
                <a:spcPct val="150000"/>
              </a:lnSpc>
            </a:pPr>
            <a:r>
              <a:rPr lang="en-GB" dirty="0">
                <a:cs typeface="Calibri"/>
              </a:rPr>
              <a:t>All patient-facing staff are Dementia Friends- </a:t>
            </a:r>
            <a:r>
              <a:rPr lang="en-GB" b="1" i="1" dirty="0">
                <a:cs typeface="Calibri"/>
              </a:rPr>
              <a:t>check for new staff !</a:t>
            </a:r>
          </a:p>
          <a:p>
            <a:pPr lvl="1">
              <a:lnSpc>
                <a:spcPct val="150000"/>
              </a:lnSpc>
            </a:pPr>
            <a:r>
              <a:rPr lang="en-GB" b="1" dirty="0">
                <a:cs typeface="Calibri"/>
              </a:rPr>
              <a:t>Dementia friendly environment standards checklist (</a:t>
            </a:r>
            <a:r>
              <a:rPr lang="en-GB" b="1" dirty="0">
                <a:solidFill>
                  <a:srgbClr val="FF0000"/>
                </a:solidFill>
                <a:cs typeface="Calibri"/>
              </a:rPr>
              <a:t>New requirement</a:t>
            </a:r>
            <a:r>
              <a:rPr lang="en-GB" b="1" dirty="0">
                <a:cs typeface="Calibri"/>
              </a:rPr>
              <a:t>)</a:t>
            </a:r>
          </a:p>
          <a:p>
            <a:pPr lvl="1">
              <a:lnSpc>
                <a:spcPct val="150000"/>
              </a:lnSpc>
            </a:pPr>
            <a:r>
              <a:rPr lang="en-GB" dirty="0">
                <a:cs typeface="Calibri"/>
              </a:rPr>
              <a:t>Discussions with all patients 12yrs + with diabetes re. annual foot</a:t>
            </a:r>
            <a:br>
              <a:rPr lang="en-GB" dirty="0">
                <a:cs typeface="Calibri"/>
              </a:rPr>
            </a:br>
            <a:r>
              <a:rPr lang="en-GB" dirty="0">
                <a:cs typeface="Calibri"/>
              </a:rPr>
              <a:t>and eye checks &amp; </a:t>
            </a:r>
            <a:r>
              <a:rPr lang="en-GB" b="1" dirty="0">
                <a:solidFill>
                  <a:srgbClr val="FF0000"/>
                </a:solidFill>
                <a:cs typeface="Calibri"/>
              </a:rPr>
              <a:t>record on PMR</a:t>
            </a:r>
            <a:endParaRPr lang="en-US" b="1" dirty="0">
              <a:solidFill>
                <a:srgbClr val="FF0000"/>
              </a:solidFill>
              <a:cs typeface="Calibri"/>
            </a:endParaRPr>
          </a:p>
          <a:p>
            <a:pPr lvl="1">
              <a:lnSpc>
                <a:spcPct val="150000"/>
              </a:lnSpc>
            </a:pPr>
            <a:r>
              <a:rPr lang="en-GB" dirty="0">
                <a:cs typeface="Calibri"/>
              </a:rPr>
              <a:t>Reduction in volume of Sugar Sweetened Beverages sold</a:t>
            </a:r>
            <a:br>
              <a:rPr lang="en-GB" dirty="0">
                <a:cs typeface="Calibri"/>
              </a:rPr>
            </a:br>
            <a:r>
              <a:rPr lang="en-GB" dirty="0">
                <a:cs typeface="Calibri"/>
              </a:rPr>
              <a:t>by the pharmacy (10% or less) – Just sell water !</a:t>
            </a:r>
          </a:p>
          <a:p>
            <a:pPr marL="457200" lvl="1" indent="0">
              <a:buNone/>
            </a:pPr>
            <a:endParaRPr lang="en-GB" dirty="0">
              <a:cs typeface="Calibri"/>
            </a:endParaRPr>
          </a:p>
        </p:txBody>
      </p:sp>
      <p:pic>
        <p:nvPicPr>
          <p:cNvPr id="7" name="Graphic 6" descr="Heart with pulse">
            <a:extLst>
              <a:ext uri="{FF2B5EF4-FFF2-40B4-BE49-F238E27FC236}">
                <a16:creationId xmlns:a16="http://schemas.microsoft.com/office/drawing/2014/main" id="{71CA0028-9D5A-4441-94E4-DA536429CA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37335" y="3913823"/>
            <a:ext cx="2743200" cy="2743200"/>
          </a:xfrm>
          <a:prstGeom prst="rect">
            <a:avLst/>
          </a:prstGeom>
        </p:spPr>
      </p:pic>
    </p:spTree>
    <p:extLst>
      <p:ext uri="{BB962C8B-B14F-4D97-AF65-F5344CB8AC3E}">
        <p14:creationId xmlns:p14="http://schemas.microsoft.com/office/powerpoint/2010/main" val="3070735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75A-5C57-472E-B79B-D3F931F2E8A7}"/>
              </a:ext>
            </a:extLst>
          </p:cNvPr>
          <p:cNvSpPr>
            <a:spLocks noGrp="1"/>
          </p:cNvSpPr>
          <p:nvPr>
            <p:ph type="title"/>
          </p:nvPr>
        </p:nvSpPr>
        <p:spPr>
          <a:xfrm>
            <a:off x="696036" y="365125"/>
            <a:ext cx="10657764" cy="1325563"/>
          </a:xfrm>
        </p:spPr>
        <p:txBody>
          <a:bodyPr/>
          <a:lstStyle/>
          <a:p>
            <a:r>
              <a:rPr lang="en-GB" dirty="0">
                <a:solidFill>
                  <a:schemeClr val="accent6">
                    <a:lumMod val="75000"/>
                  </a:schemeClr>
                </a:solidFill>
              </a:rPr>
              <a:t>VirtualOutcomes</a:t>
            </a:r>
          </a:p>
        </p:txBody>
      </p:sp>
      <p:pic>
        <p:nvPicPr>
          <p:cNvPr id="4" name="Content Placeholder 3">
            <a:extLst>
              <a:ext uri="{FF2B5EF4-FFF2-40B4-BE49-F238E27FC236}">
                <a16:creationId xmlns:a16="http://schemas.microsoft.com/office/drawing/2014/main" id="{E06D0B67-4DFA-4C33-9C3A-DD2A993D4E4B}"/>
              </a:ext>
            </a:extLst>
          </p:cNvPr>
          <p:cNvPicPr>
            <a:picLocks noGrp="1" noChangeAspect="1"/>
          </p:cNvPicPr>
          <p:nvPr>
            <p:ph idx="1"/>
          </p:nvPr>
        </p:nvPicPr>
        <p:blipFill rotWithShape="1">
          <a:blip r:embed="rId3"/>
          <a:srcRect l="32092" t="31793" r="32018" b="33712"/>
          <a:stretch/>
        </p:blipFill>
        <p:spPr>
          <a:xfrm>
            <a:off x="2305681" y="1233488"/>
            <a:ext cx="7534917" cy="4071669"/>
          </a:xfrm>
          <a:prstGeom prst="rect">
            <a:avLst/>
          </a:prstGeom>
        </p:spPr>
      </p:pic>
      <p:sp>
        <p:nvSpPr>
          <p:cNvPr id="3" name="TextBox 2">
            <a:extLst>
              <a:ext uri="{FF2B5EF4-FFF2-40B4-BE49-F238E27FC236}">
                <a16:creationId xmlns:a16="http://schemas.microsoft.com/office/drawing/2014/main" id="{BC0E0954-1D77-4A4F-8233-5B4BA310774F}"/>
              </a:ext>
            </a:extLst>
          </p:cNvPr>
          <p:cNvSpPr txBox="1"/>
          <p:nvPr/>
        </p:nvSpPr>
        <p:spPr>
          <a:xfrm>
            <a:off x="2434590" y="5646420"/>
            <a:ext cx="7600950" cy="646331"/>
          </a:xfrm>
          <a:prstGeom prst="rect">
            <a:avLst/>
          </a:prstGeom>
          <a:noFill/>
          <a:ln w="28575">
            <a:solidFill>
              <a:schemeClr val="accent6">
                <a:lumMod val="50000"/>
              </a:schemeClr>
            </a:solidFill>
          </a:ln>
        </p:spPr>
        <p:txBody>
          <a:bodyPr wrap="square" rtlCol="0">
            <a:spAutoFit/>
          </a:bodyPr>
          <a:lstStyle/>
          <a:p>
            <a:r>
              <a:rPr lang="en-GB" b="1" dirty="0">
                <a:solidFill>
                  <a:schemeClr val="tx1">
                    <a:lumMod val="65000"/>
                    <a:lumOff val="35000"/>
                  </a:schemeClr>
                </a:solidFill>
              </a:rPr>
              <a:t>SUITE OF EASY TO FOLLOW COURSES : SEPSIS, DIABETIC &amp; EYE CARE, PQS, HLP</a:t>
            </a:r>
          </a:p>
          <a:p>
            <a:pPr algn="ctr"/>
            <a:r>
              <a:rPr lang="en-GB" b="1" dirty="0">
                <a:solidFill>
                  <a:schemeClr val="tx1">
                    <a:lumMod val="65000"/>
                    <a:lumOff val="35000"/>
                  </a:schemeClr>
                </a:solidFill>
              </a:rPr>
              <a:t>and much more. Easily accessed on IPAD, Smartphone</a:t>
            </a:r>
          </a:p>
        </p:txBody>
      </p:sp>
    </p:spTree>
    <p:extLst>
      <p:ext uri="{BB962C8B-B14F-4D97-AF65-F5344CB8AC3E}">
        <p14:creationId xmlns:p14="http://schemas.microsoft.com/office/powerpoint/2010/main" val="1726370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BEBE-3DD0-4405-BA95-1C9A184E9760}"/>
              </a:ext>
            </a:extLst>
          </p:cNvPr>
          <p:cNvSpPr>
            <a:spLocks noGrp="1"/>
          </p:cNvSpPr>
          <p:nvPr>
            <p:ph type="title"/>
          </p:nvPr>
        </p:nvSpPr>
        <p:spPr>
          <a:xfrm>
            <a:off x="849630" y="479425"/>
            <a:ext cx="10515600" cy="1325563"/>
          </a:xfrm>
        </p:spPr>
        <p:txBody>
          <a:bodyPr>
            <a:normAutofit fontScale="90000"/>
          </a:bodyPr>
          <a:lstStyle/>
          <a:p>
            <a:r>
              <a:rPr lang="en-GB" b="1" dirty="0">
                <a:solidFill>
                  <a:schemeClr val="accent6">
                    <a:lumMod val="75000"/>
                  </a:schemeClr>
                </a:solidFill>
              </a:rPr>
              <a:t>Quality - PQS declaration &amp; Resources</a:t>
            </a:r>
            <a:br>
              <a:rPr lang="en-GB" b="1" dirty="0">
                <a:solidFill>
                  <a:schemeClr val="accent6">
                    <a:lumMod val="75000"/>
                  </a:schemeClr>
                </a:solidFill>
              </a:rPr>
            </a:br>
            <a:endParaRPr lang="en-GB" b="1" dirty="0">
              <a:solidFill>
                <a:schemeClr val="accent6">
                  <a:lumMod val="75000"/>
                </a:schemeClr>
              </a:solidFill>
            </a:endParaRPr>
          </a:p>
        </p:txBody>
      </p:sp>
      <p:sp>
        <p:nvSpPr>
          <p:cNvPr id="3" name="Content Placeholder 2">
            <a:extLst>
              <a:ext uri="{FF2B5EF4-FFF2-40B4-BE49-F238E27FC236}">
                <a16:creationId xmlns:a16="http://schemas.microsoft.com/office/drawing/2014/main" id="{48237268-BC17-4404-9836-E4B2ABC201A6}"/>
              </a:ext>
            </a:extLst>
          </p:cNvPr>
          <p:cNvSpPr>
            <a:spLocks noGrp="1"/>
          </p:cNvSpPr>
          <p:nvPr>
            <p:ph idx="1"/>
          </p:nvPr>
        </p:nvSpPr>
        <p:spPr>
          <a:xfrm>
            <a:off x="541020" y="1409700"/>
            <a:ext cx="10515600" cy="4562475"/>
          </a:xfrm>
        </p:spPr>
        <p:txBody>
          <a:bodyPr>
            <a:normAutofit fontScale="25000" lnSpcReduction="20000"/>
          </a:bodyPr>
          <a:lstStyle/>
          <a:p>
            <a:r>
              <a:rPr lang="en-GB" sz="8000" dirty="0"/>
              <a:t>Declaration period:</a:t>
            </a:r>
          </a:p>
          <a:p>
            <a:pPr marL="449263" indent="0">
              <a:buNone/>
            </a:pPr>
            <a:r>
              <a:rPr lang="en-GB" sz="8000" b="1" dirty="0"/>
              <a:t>9am 3rd Feb - 11.59pm 28th Feb 2020 </a:t>
            </a:r>
          </a:p>
          <a:p>
            <a:pPr>
              <a:lnSpc>
                <a:spcPct val="170000"/>
              </a:lnSpc>
            </a:pPr>
            <a:r>
              <a:rPr lang="en-GB" sz="8000" dirty="0"/>
              <a:t>PSNC Briefing 041/19 contains the most</a:t>
            </a:r>
            <a:br>
              <a:rPr lang="en-GB" sz="8000" dirty="0"/>
            </a:br>
            <a:r>
              <a:rPr lang="en-GB" sz="8000" dirty="0"/>
              <a:t> up to date information</a:t>
            </a:r>
          </a:p>
          <a:p>
            <a:pPr>
              <a:lnSpc>
                <a:spcPct val="170000"/>
              </a:lnSpc>
            </a:pPr>
            <a:r>
              <a:rPr lang="en-GB" sz="8000" dirty="0"/>
              <a:t>Visit the </a:t>
            </a:r>
            <a:r>
              <a:rPr lang="en-GB" sz="8000" b="1" dirty="0">
                <a:solidFill>
                  <a:schemeClr val="accent6">
                    <a:lumMod val="75000"/>
                  </a:schemeClr>
                </a:solidFill>
              </a:rPr>
              <a:t>HSHK</a:t>
            </a:r>
            <a:r>
              <a:rPr lang="en-GB" sz="8000" dirty="0"/>
              <a:t> </a:t>
            </a:r>
            <a:r>
              <a:rPr lang="en-GB" sz="8000" b="1" dirty="0">
                <a:solidFill>
                  <a:schemeClr val="accent6">
                    <a:lumMod val="75000"/>
                  </a:schemeClr>
                </a:solidFill>
              </a:rPr>
              <a:t>LPC Website</a:t>
            </a:r>
          </a:p>
          <a:p>
            <a:pPr>
              <a:lnSpc>
                <a:spcPct val="170000"/>
              </a:lnSpc>
            </a:pPr>
            <a:r>
              <a:rPr lang="en-GB" sz="8000" dirty="0"/>
              <a:t>Keep abreast of the deadlines </a:t>
            </a:r>
            <a:r>
              <a:rPr lang="en-GB" sz="8000" b="1" dirty="0">
                <a:solidFill>
                  <a:schemeClr val="accent6">
                    <a:lumMod val="75000"/>
                  </a:schemeClr>
                </a:solidFill>
              </a:rPr>
              <a:t>LPC Monthly Tracker</a:t>
            </a:r>
          </a:p>
          <a:p>
            <a:pPr>
              <a:lnSpc>
                <a:spcPct val="170000"/>
              </a:lnSpc>
            </a:pPr>
            <a:r>
              <a:rPr lang="en-GB" sz="8000" dirty="0"/>
              <a:t>Visit </a:t>
            </a:r>
            <a:r>
              <a:rPr lang="en-GB" sz="8000" b="1" dirty="0">
                <a:solidFill>
                  <a:srgbClr val="7030A0"/>
                </a:solidFill>
              </a:rPr>
              <a:t>psnc.org.uk/PQS </a:t>
            </a:r>
            <a:r>
              <a:rPr lang="en-GB" sz="8000" b="1" dirty="0"/>
              <a:t>for detailed information</a:t>
            </a:r>
          </a:p>
          <a:p>
            <a:pPr>
              <a:lnSpc>
                <a:spcPct val="170000"/>
              </a:lnSpc>
            </a:pPr>
            <a:r>
              <a:rPr lang="en-GB" sz="8000" dirty="0"/>
              <a:t>Join our Social Media ‘closed’ </a:t>
            </a:r>
            <a:r>
              <a:rPr lang="en-GB" sz="8000" b="1" dirty="0">
                <a:solidFill>
                  <a:srgbClr val="0070C0"/>
                </a:solidFill>
              </a:rPr>
              <a:t>Facebook Groups</a:t>
            </a:r>
          </a:p>
          <a:p>
            <a:pPr marL="0" indent="0">
              <a:lnSpc>
                <a:spcPct val="100000"/>
              </a:lnSpc>
              <a:buNone/>
            </a:pPr>
            <a:r>
              <a:rPr lang="en-GB" b="1" dirty="0">
                <a:solidFill>
                  <a:srgbClr val="0070C0"/>
                </a:solidFill>
              </a:rPr>
              <a:t>	</a:t>
            </a:r>
          </a:p>
          <a:p>
            <a:pPr marL="0" indent="0">
              <a:lnSpc>
                <a:spcPct val="100000"/>
              </a:lnSpc>
              <a:buNone/>
            </a:pPr>
            <a:r>
              <a:rPr lang="en-GB" b="1" dirty="0">
                <a:solidFill>
                  <a:srgbClr val="0070C0"/>
                </a:solidFill>
              </a:rPr>
              <a:t>                </a:t>
            </a:r>
          </a:p>
          <a:p>
            <a:pPr marL="0" indent="0">
              <a:lnSpc>
                <a:spcPct val="100000"/>
              </a:lnSpc>
              <a:buNone/>
            </a:pPr>
            <a:r>
              <a:rPr lang="en-GB" sz="8000" b="1" dirty="0">
                <a:solidFill>
                  <a:srgbClr val="0070C0"/>
                </a:solidFill>
              </a:rPr>
              <a:t>                 </a:t>
            </a:r>
            <a:r>
              <a:rPr lang="en-GB" sz="8000" b="1" dirty="0" err="1">
                <a:solidFill>
                  <a:srgbClr val="0070C0"/>
                </a:solidFill>
              </a:rPr>
              <a:t>Halton,St</a:t>
            </a:r>
            <a:r>
              <a:rPr lang="en-GB" sz="8000" b="1" dirty="0">
                <a:solidFill>
                  <a:srgbClr val="0070C0"/>
                </a:solidFill>
              </a:rPr>
              <a:t> Helens &amp; Knowsley LPC Group</a:t>
            </a:r>
          </a:p>
          <a:p>
            <a:endParaRPr lang="en-GB" dirty="0"/>
          </a:p>
        </p:txBody>
      </p:sp>
      <p:pic>
        <p:nvPicPr>
          <p:cNvPr id="5" name="Picture 4">
            <a:extLst>
              <a:ext uri="{FF2B5EF4-FFF2-40B4-BE49-F238E27FC236}">
                <a16:creationId xmlns:a16="http://schemas.microsoft.com/office/drawing/2014/main" id="{F3EE17A8-ADB7-49EC-93FB-DF20B57DE626}"/>
              </a:ext>
            </a:extLst>
          </p:cNvPr>
          <p:cNvPicPr>
            <a:picLocks noChangeAspect="1"/>
          </p:cNvPicPr>
          <p:nvPr/>
        </p:nvPicPr>
        <p:blipFill>
          <a:blip r:embed="rId3"/>
          <a:stretch>
            <a:fillRect/>
          </a:stretch>
        </p:blipFill>
        <p:spPr>
          <a:xfrm rot="336183">
            <a:off x="7561307" y="1561814"/>
            <a:ext cx="3290869" cy="4654766"/>
          </a:xfrm>
          <a:prstGeom prst="rect">
            <a:avLst/>
          </a:prstGeom>
          <a:ln>
            <a:solidFill>
              <a:schemeClr val="tx1">
                <a:lumMod val="65000"/>
                <a:lumOff val="35000"/>
              </a:schemeClr>
            </a:solidFill>
          </a:ln>
        </p:spPr>
      </p:pic>
      <p:pic>
        <p:nvPicPr>
          <p:cNvPr id="6" name="Picture 5" descr="A picture containing drawing&#10;&#10;Description automatically generated">
            <a:extLst>
              <a:ext uri="{FF2B5EF4-FFF2-40B4-BE49-F238E27FC236}">
                <a16:creationId xmlns:a16="http://schemas.microsoft.com/office/drawing/2014/main" id="{5DCB6806-9740-45BE-974B-B0AA6F5D3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67" y="5616274"/>
            <a:ext cx="603551" cy="603551"/>
          </a:xfrm>
          <a:prstGeom prst="rect">
            <a:avLst/>
          </a:prstGeom>
        </p:spPr>
      </p:pic>
    </p:spTree>
    <p:extLst>
      <p:ext uri="{BB962C8B-B14F-4D97-AF65-F5344CB8AC3E}">
        <p14:creationId xmlns:p14="http://schemas.microsoft.com/office/powerpoint/2010/main" val="1671072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DD18-51BF-4AD8-8613-314BF4403DE5}"/>
              </a:ext>
            </a:extLst>
          </p:cNvPr>
          <p:cNvSpPr>
            <a:spLocks noGrp="1"/>
          </p:cNvSpPr>
          <p:nvPr>
            <p:ph type="ctrTitle"/>
          </p:nvPr>
        </p:nvSpPr>
        <p:spPr>
          <a:xfrm>
            <a:off x="1524000" y="2441601"/>
            <a:ext cx="9144000" cy="1601761"/>
          </a:xfrm>
        </p:spPr>
        <p:txBody>
          <a:bodyPr>
            <a:normAutofit/>
          </a:bodyPr>
          <a:lstStyle/>
          <a:p>
            <a:r>
              <a:rPr lang="en-GB" sz="5400" b="1" dirty="0">
                <a:solidFill>
                  <a:schemeClr val="accent6">
                    <a:lumMod val="75000"/>
                  </a:schemeClr>
                </a:solidFill>
                <a:latin typeface="+mn-lt"/>
                <a:ea typeface="+mn-ea"/>
                <a:cs typeface="+mn-cs"/>
              </a:rPr>
              <a:t>Primary Care Networks (PCNs)</a:t>
            </a:r>
          </a:p>
        </p:txBody>
      </p:sp>
    </p:spTree>
    <p:extLst>
      <p:ext uri="{BB962C8B-B14F-4D97-AF65-F5344CB8AC3E}">
        <p14:creationId xmlns:p14="http://schemas.microsoft.com/office/powerpoint/2010/main" val="3423136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15F74-9836-460C-AAB6-9E0E983A309E}"/>
              </a:ext>
            </a:extLst>
          </p:cNvPr>
          <p:cNvSpPr>
            <a:spLocks noGrp="1"/>
          </p:cNvSpPr>
          <p:nvPr>
            <p:ph type="title"/>
          </p:nvPr>
        </p:nvSpPr>
        <p:spPr>
          <a:xfrm>
            <a:off x="623392" y="404664"/>
            <a:ext cx="9721770" cy="1325563"/>
          </a:xfrm>
        </p:spPr>
        <p:txBody>
          <a:bodyPr/>
          <a:lstStyle/>
          <a:p>
            <a:r>
              <a:rPr lang="en-GB" b="1" dirty="0">
                <a:solidFill>
                  <a:schemeClr val="accent6">
                    <a:lumMod val="75000"/>
                  </a:schemeClr>
                </a:solidFill>
              </a:rPr>
              <a:t>What are Primary Care Networks?</a:t>
            </a:r>
          </a:p>
        </p:txBody>
      </p:sp>
      <p:sp>
        <p:nvSpPr>
          <p:cNvPr id="3" name="Content Placeholder 2">
            <a:extLst>
              <a:ext uri="{FF2B5EF4-FFF2-40B4-BE49-F238E27FC236}">
                <a16:creationId xmlns:a16="http://schemas.microsoft.com/office/drawing/2014/main" id="{82ED5A8D-1601-41E7-8DB3-DD66424CC0FC}"/>
              </a:ext>
            </a:extLst>
          </p:cNvPr>
          <p:cNvSpPr>
            <a:spLocks noGrp="1"/>
          </p:cNvSpPr>
          <p:nvPr>
            <p:ph idx="1"/>
          </p:nvPr>
        </p:nvSpPr>
        <p:spPr>
          <a:xfrm>
            <a:off x="623392" y="1844824"/>
            <a:ext cx="11017224" cy="4608512"/>
          </a:xfrm>
        </p:spPr>
        <p:txBody>
          <a:bodyPr>
            <a:normAutofit fontScale="92500" lnSpcReduction="10000"/>
          </a:bodyPr>
          <a:lstStyle/>
          <a:p>
            <a:r>
              <a:rPr lang="en-GB" sz="3000" dirty="0"/>
              <a:t>GP practices (covering a population of 30,000 to 50,000 patient) joining together as groups of practices to deliver the GP contract</a:t>
            </a:r>
          </a:p>
          <a:p>
            <a:r>
              <a:rPr lang="en-GB" sz="3000" dirty="0"/>
              <a:t>Working with community service providers and other health and care organisations, </a:t>
            </a:r>
            <a:r>
              <a:rPr lang="en-GB" sz="3000" u="sng" dirty="0"/>
              <a:t>including community pharmacies</a:t>
            </a:r>
          </a:p>
          <a:p>
            <a:r>
              <a:rPr lang="en-GB" dirty="0"/>
              <a:t>All GPs are aligned to a PCN in Halton, St Helens &amp; Knowsley</a:t>
            </a:r>
          </a:p>
          <a:p>
            <a:r>
              <a:rPr lang="en-GB" dirty="0"/>
              <a:t>PCN’s are at the heart of the NHS Long Term Plan</a:t>
            </a:r>
          </a:p>
          <a:p>
            <a:r>
              <a:rPr lang="en-GB" dirty="0">
                <a:cs typeface="Calibri" panose="020F0502020204030204" pitchFamily="34" charset="0"/>
              </a:rPr>
              <a:t>Developing integrated care systems with </a:t>
            </a:r>
            <a:r>
              <a:rPr lang="en-GB" u="sng" dirty="0">
                <a:cs typeface="Calibri" panose="020F0502020204030204" pitchFamily="34" charset="0"/>
              </a:rPr>
              <a:t>primary care networks as the foundation</a:t>
            </a:r>
            <a:endParaRPr lang="en-GB" dirty="0"/>
          </a:p>
          <a:p>
            <a:pPr marL="622300"/>
            <a:r>
              <a:rPr lang="en-GB" sz="2400" dirty="0">
                <a:cs typeface="Calibri" panose="020F0502020204030204" pitchFamily="34" charset="0"/>
              </a:rPr>
              <a:t>Everyone gets the best start in life</a:t>
            </a:r>
          </a:p>
          <a:p>
            <a:pPr marL="622300"/>
            <a:r>
              <a:rPr lang="en-GB" sz="2400" dirty="0">
                <a:cs typeface="Calibri" panose="020F0502020204030204" pitchFamily="34" charset="0"/>
              </a:rPr>
              <a:t>World class care for major health problems</a:t>
            </a:r>
          </a:p>
          <a:p>
            <a:pPr marL="622300"/>
            <a:r>
              <a:rPr lang="en-GB" sz="2400" dirty="0">
                <a:cs typeface="Calibri" panose="020F0502020204030204" pitchFamily="34" charset="0"/>
              </a:rPr>
              <a:t>Supporting people to age well </a:t>
            </a:r>
          </a:p>
          <a:p>
            <a:endParaRPr lang="en-GB" dirty="0"/>
          </a:p>
        </p:txBody>
      </p:sp>
    </p:spTree>
    <p:extLst>
      <p:ext uri="{BB962C8B-B14F-4D97-AF65-F5344CB8AC3E}">
        <p14:creationId xmlns:p14="http://schemas.microsoft.com/office/powerpoint/2010/main" val="3330139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C8B94-678B-48CE-859F-2E05727040F2}"/>
              </a:ext>
            </a:extLst>
          </p:cNvPr>
          <p:cNvSpPr>
            <a:spLocks noGrp="1"/>
          </p:cNvSpPr>
          <p:nvPr>
            <p:ph type="title"/>
          </p:nvPr>
        </p:nvSpPr>
        <p:spPr>
          <a:xfrm>
            <a:off x="623392" y="365125"/>
            <a:ext cx="10730408" cy="1325563"/>
          </a:xfrm>
        </p:spPr>
        <p:txBody>
          <a:bodyPr/>
          <a:lstStyle/>
          <a:p>
            <a:r>
              <a:rPr lang="en-GB" b="1" dirty="0">
                <a:solidFill>
                  <a:schemeClr val="accent6">
                    <a:lumMod val="75000"/>
                  </a:schemeClr>
                </a:solidFill>
              </a:rPr>
              <a:t>How will PCNs improve primary care?</a:t>
            </a:r>
            <a:endParaRPr lang="en-GB" dirty="0">
              <a:solidFill>
                <a:schemeClr val="accent6">
                  <a:lumMod val="75000"/>
                </a:schemeClr>
              </a:solidFill>
            </a:endParaRPr>
          </a:p>
        </p:txBody>
      </p:sp>
      <p:sp>
        <p:nvSpPr>
          <p:cNvPr id="3" name="Content Placeholder 2">
            <a:extLst>
              <a:ext uri="{FF2B5EF4-FFF2-40B4-BE49-F238E27FC236}">
                <a16:creationId xmlns:a16="http://schemas.microsoft.com/office/drawing/2014/main" id="{CE61B603-60A0-492C-BCDF-D7817FB0D9BA}"/>
              </a:ext>
            </a:extLst>
          </p:cNvPr>
          <p:cNvSpPr>
            <a:spLocks noGrp="1"/>
          </p:cNvSpPr>
          <p:nvPr>
            <p:ph idx="1"/>
          </p:nvPr>
        </p:nvSpPr>
        <p:spPr>
          <a:xfrm>
            <a:off x="623392" y="1844824"/>
            <a:ext cx="11017224" cy="4680520"/>
          </a:xfrm>
        </p:spPr>
        <p:txBody>
          <a:bodyPr>
            <a:normAutofit/>
          </a:bodyPr>
          <a:lstStyle/>
          <a:p>
            <a:r>
              <a:rPr lang="en-GB" dirty="0"/>
              <a:t>By strengthening and redesigning health and social care by bringing together a range of professionals to work together to provide </a:t>
            </a:r>
            <a:r>
              <a:rPr lang="en-GB" b="1" dirty="0"/>
              <a:t>enhanced personalised</a:t>
            </a:r>
            <a:r>
              <a:rPr lang="en-GB" dirty="0"/>
              <a:t> and </a:t>
            </a:r>
            <a:r>
              <a:rPr lang="en-GB" b="1" dirty="0"/>
              <a:t>preventative care </a:t>
            </a:r>
            <a:r>
              <a:rPr lang="en-GB" dirty="0"/>
              <a:t>for their local community</a:t>
            </a:r>
          </a:p>
          <a:p>
            <a:r>
              <a:rPr lang="en-GB" dirty="0"/>
              <a:t>By providing the structure and funding for services to be developed locally, in response to the needs of the patients they serve</a:t>
            </a:r>
          </a:p>
          <a:p>
            <a:r>
              <a:rPr lang="en-GB" dirty="0"/>
              <a:t>By having aligned clinical and financial aims and a unified, capitated budget – making joint decisions on how funding is spent</a:t>
            </a:r>
          </a:p>
          <a:p>
            <a:r>
              <a:rPr lang="en-GB" dirty="0"/>
              <a:t>By sharing resources, PCNs will be able to employ a broader range of staff, extend services or offer new services</a:t>
            </a:r>
          </a:p>
        </p:txBody>
      </p:sp>
    </p:spTree>
    <p:extLst>
      <p:ext uri="{BB962C8B-B14F-4D97-AF65-F5344CB8AC3E}">
        <p14:creationId xmlns:p14="http://schemas.microsoft.com/office/powerpoint/2010/main" val="2420257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2E64-36E7-43FB-A3EA-A0955A76B909}"/>
              </a:ext>
            </a:extLst>
          </p:cNvPr>
          <p:cNvSpPr>
            <a:spLocks noGrp="1"/>
          </p:cNvSpPr>
          <p:nvPr>
            <p:ph type="title"/>
          </p:nvPr>
        </p:nvSpPr>
        <p:spPr>
          <a:xfrm>
            <a:off x="623392" y="365125"/>
            <a:ext cx="10730408" cy="1325563"/>
          </a:xfrm>
        </p:spPr>
        <p:txBody>
          <a:bodyPr>
            <a:normAutofit/>
          </a:bodyPr>
          <a:lstStyle/>
          <a:p>
            <a:r>
              <a:rPr lang="en-GB" sz="4000" b="1" dirty="0">
                <a:solidFill>
                  <a:schemeClr val="accent6">
                    <a:lumMod val="75000"/>
                  </a:schemeClr>
                </a:solidFill>
              </a:rPr>
              <a:t>Why </a:t>
            </a:r>
            <a:r>
              <a:rPr lang="en-GB" sz="4000" dirty="0">
                <a:solidFill>
                  <a:schemeClr val="accent6">
                    <a:lumMod val="75000"/>
                  </a:schemeClr>
                </a:solidFill>
              </a:rPr>
              <a:t>should </a:t>
            </a:r>
            <a:r>
              <a:rPr lang="en-GB" sz="4000" b="1" dirty="0">
                <a:solidFill>
                  <a:schemeClr val="accent6">
                    <a:lumMod val="75000"/>
                  </a:schemeClr>
                </a:solidFill>
              </a:rPr>
              <a:t>community pharmacies </a:t>
            </a:r>
            <a:br>
              <a:rPr lang="en-GB" sz="4000" b="1" dirty="0">
                <a:solidFill>
                  <a:schemeClr val="accent6">
                    <a:lumMod val="75000"/>
                  </a:schemeClr>
                </a:solidFill>
              </a:rPr>
            </a:br>
            <a:r>
              <a:rPr lang="en-GB" sz="4000" b="1" dirty="0">
                <a:solidFill>
                  <a:schemeClr val="accent6">
                    <a:lumMod val="75000"/>
                  </a:schemeClr>
                </a:solidFill>
              </a:rPr>
              <a:t>get involved?</a:t>
            </a:r>
          </a:p>
        </p:txBody>
      </p:sp>
      <p:sp>
        <p:nvSpPr>
          <p:cNvPr id="3" name="Content Placeholder 2">
            <a:extLst>
              <a:ext uri="{FF2B5EF4-FFF2-40B4-BE49-F238E27FC236}">
                <a16:creationId xmlns:a16="http://schemas.microsoft.com/office/drawing/2014/main" id="{F129F41D-411A-4168-B1C9-D43629643023}"/>
              </a:ext>
            </a:extLst>
          </p:cNvPr>
          <p:cNvSpPr>
            <a:spLocks noGrp="1"/>
          </p:cNvSpPr>
          <p:nvPr>
            <p:ph idx="1"/>
          </p:nvPr>
        </p:nvSpPr>
        <p:spPr>
          <a:xfrm>
            <a:off x="623392" y="1844824"/>
            <a:ext cx="11017224" cy="4536504"/>
          </a:xfrm>
        </p:spPr>
        <p:txBody>
          <a:bodyPr>
            <a:normAutofit lnSpcReduction="10000"/>
          </a:bodyPr>
          <a:lstStyle/>
          <a:p>
            <a:r>
              <a:rPr lang="en-GB" sz="3000" dirty="0"/>
              <a:t>It is important that community pharmacy teams are fully engaged in the work of PCNs:</a:t>
            </a:r>
          </a:p>
          <a:p>
            <a:pPr lvl="1"/>
            <a:r>
              <a:rPr lang="en-GB" dirty="0"/>
              <a:t>to optimise their provision of services to patients</a:t>
            </a:r>
          </a:p>
          <a:p>
            <a:pPr lvl="1"/>
            <a:r>
              <a:rPr lang="en-GB" dirty="0"/>
              <a:t>the future development of local services will be influenced by PCNs</a:t>
            </a:r>
          </a:p>
          <a:p>
            <a:r>
              <a:rPr lang="en-GB" dirty="0"/>
              <a:t>NHS England sees the initial priorities for community pharmacy engagement in PCNs to be:</a:t>
            </a:r>
          </a:p>
          <a:p>
            <a:pPr lvl="1"/>
            <a:r>
              <a:rPr lang="en-GB" dirty="0"/>
              <a:t>supporting the provision of integrated urgent care services, e.g. CPCS</a:t>
            </a:r>
          </a:p>
          <a:p>
            <a:pPr lvl="1"/>
            <a:r>
              <a:rPr lang="en-GB" dirty="0"/>
              <a:t>work on prevention, such as provision of public health interventions and services, building on the work of HLPs</a:t>
            </a:r>
          </a:p>
          <a:p>
            <a:r>
              <a:rPr lang="en-GB" dirty="0"/>
              <a:t>These priorities are reflected in the changes to the community pharmacy and GP contracts</a:t>
            </a:r>
          </a:p>
          <a:p>
            <a:pPr lvl="1"/>
            <a:endParaRPr lang="en-GB" dirty="0"/>
          </a:p>
          <a:p>
            <a:pPr marL="457200" lvl="1" indent="0">
              <a:buNone/>
            </a:pPr>
            <a:endParaRPr lang="en-GB" dirty="0"/>
          </a:p>
        </p:txBody>
      </p:sp>
    </p:spTree>
    <p:extLst>
      <p:ext uri="{BB962C8B-B14F-4D97-AF65-F5344CB8AC3E}">
        <p14:creationId xmlns:p14="http://schemas.microsoft.com/office/powerpoint/2010/main" val="1940473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2E64-36E7-43FB-A3EA-A0955A76B909}"/>
              </a:ext>
            </a:extLst>
          </p:cNvPr>
          <p:cNvSpPr>
            <a:spLocks noGrp="1"/>
          </p:cNvSpPr>
          <p:nvPr>
            <p:ph type="title"/>
          </p:nvPr>
        </p:nvSpPr>
        <p:spPr>
          <a:xfrm>
            <a:off x="613364" y="365126"/>
            <a:ext cx="10740436" cy="958708"/>
          </a:xfrm>
        </p:spPr>
        <p:txBody>
          <a:bodyPr>
            <a:normAutofit/>
          </a:bodyPr>
          <a:lstStyle/>
          <a:p>
            <a:r>
              <a:rPr lang="en-GB" sz="4000" b="1" dirty="0">
                <a:solidFill>
                  <a:schemeClr val="accent6">
                    <a:lumMod val="75000"/>
                  </a:schemeClr>
                </a:solidFill>
              </a:rPr>
              <a:t>How can community pharmacies get involved?</a:t>
            </a:r>
          </a:p>
        </p:txBody>
      </p:sp>
      <p:sp>
        <p:nvSpPr>
          <p:cNvPr id="3" name="Content Placeholder 2">
            <a:extLst>
              <a:ext uri="{FF2B5EF4-FFF2-40B4-BE49-F238E27FC236}">
                <a16:creationId xmlns:a16="http://schemas.microsoft.com/office/drawing/2014/main" id="{F129F41D-411A-4168-B1C9-D43629643023}"/>
              </a:ext>
            </a:extLst>
          </p:cNvPr>
          <p:cNvSpPr>
            <a:spLocks noGrp="1"/>
          </p:cNvSpPr>
          <p:nvPr>
            <p:ph idx="1"/>
          </p:nvPr>
        </p:nvSpPr>
        <p:spPr>
          <a:xfrm>
            <a:off x="613364" y="1847345"/>
            <a:ext cx="11305256" cy="4752528"/>
          </a:xfrm>
        </p:spPr>
        <p:txBody>
          <a:bodyPr>
            <a:normAutofit/>
          </a:bodyPr>
          <a:lstStyle/>
          <a:p>
            <a:r>
              <a:rPr lang="en-GB" sz="3000" dirty="0"/>
              <a:t>Your LPC has mapped you to a PCN (or even 2)  - Let us know if you think we have it wrong</a:t>
            </a:r>
          </a:p>
          <a:p>
            <a:r>
              <a:rPr lang="en-GB" sz="3000" dirty="0"/>
              <a:t>Look at the pack provided to you and absorb the information within</a:t>
            </a:r>
          </a:p>
          <a:p>
            <a:r>
              <a:rPr lang="en-GB" sz="3000" dirty="0"/>
              <a:t>Know and understand who is in your network</a:t>
            </a:r>
          </a:p>
          <a:p>
            <a:r>
              <a:rPr lang="en-GB" sz="3000" dirty="0">
                <a:solidFill>
                  <a:srgbClr val="C00000"/>
                </a:solidFill>
              </a:rPr>
              <a:t>Start WORKING TOGETHER</a:t>
            </a:r>
          </a:p>
          <a:p>
            <a:r>
              <a:rPr lang="en-GB" sz="3000" dirty="0"/>
              <a:t>Consider how you can develop or enhance relationships with local health and care providers, particularly GP practices (especially clinical pharmacists working there)</a:t>
            </a:r>
          </a:p>
          <a:p>
            <a:endParaRPr lang="en-GB" sz="3000" dirty="0"/>
          </a:p>
          <a:p>
            <a:pPr lvl="1"/>
            <a:endParaRPr lang="en-GB" dirty="0"/>
          </a:p>
        </p:txBody>
      </p:sp>
    </p:spTree>
    <p:extLst>
      <p:ext uri="{BB962C8B-B14F-4D97-AF65-F5344CB8AC3E}">
        <p14:creationId xmlns:p14="http://schemas.microsoft.com/office/powerpoint/2010/main" val="2992867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2E64-36E7-43FB-A3EA-A0955A76B909}"/>
              </a:ext>
            </a:extLst>
          </p:cNvPr>
          <p:cNvSpPr>
            <a:spLocks noGrp="1"/>
          </p:cNvSpPr>
          <p:nvPr>
            <p:ph type="title"/>
          </p:nvPr>
        </p:nvSpPr>
        <p:spPr>
          <a:xfrm>
            <a:off x="623392" y="476672"/>
            <a:ext cx="9721770" cy="1325563"/>
          </a:xfrm>
        </p:spPr>
        <p:txBody>
          <a:bodyPr>
            <a:normAutofit/>
          </a:bodyPr>
          <a:lstStyle/>
          <a:p>
            <a:r>
              <a:rPr lang="en-GB" dirty="0">
                <a:solidFill>
                  <a:schemeClr val="accent6">
                    <a:lumMod val="75000"/>
                  </a:schemeClr>
                </a:solidFill>
              </a:rPr>
              <a:t>Next Steps</a:t>
            </a:r>
            <a:endParaRPr lang="en-GB" b="1" dirty="0">
              <a:solidFill>
                <a:schemeClr val="accent6">
                  <a:lumMod val="75000"/>
                </a:schemeClr>
              </a:solidFill>
            </a:endParaRPr>
          </a:p>
        </p:txBody>
      </p:sp>
      <p:sp>
        <p:nvSpPr>
          <p:cNvPr id="3" name="Content Placeholder 2">
            <a:extLst>
              <a:ext uri="{FF2B5EF4-FFF2-40B4-BE49-F238E27FC236}">
                <a16:creationId xmlns:a16="http://schemas.microsoft.com/office/drawing/2014/main" id="{F129F41D-411A-4168-B1C9-D43629643023}"/>
              </a:ext>
            </a:extLst>
          </p:cNvPr>
          <p:cNvSpPr>
            <a:spLocks noGrp="1"/>
          </p:cNvSpPr>
          <p:nvPr>
            <p:ph idx="1"/>
          </p:nvPr>
        </p:nvSpPr>
        <p:spPr>
          <a:xfrm>
            <a:off x="550460" y="1845555"/>
            <a:ext cx="5056200" cy="4536504"/>
          </a:xfrm>
        </p:spPr>
        <p:txBody>
          <a:bodyPr>
            <a:normAutofit/>
          </a:bodyPr>
          <a:lstStyle/>
          <a:p>
            <a:pPr marL="0" indent="0">
              <a:buNone/>
            </a:pPr>
            <a:r>
              <a:rPr lang="en-GB" sz="2400" b="1" dirty="0">
                <a:solidFill>
                  <a:schemeClr val="accent1">
                    <a:lumMod val="75000"/>
                  </a:schemeClr>
                </a:solidFill>
              </a:rPr>
              <a:t>Community Pharmacy PCN Comms</a:t>
            </a:r>
          </a:p>
          <a:p>
            <a:pPr>
              <a:buFontTx/>
              <a:buChar char="-"/>
            </a:pPr>
            <a:r>
              <a:rPr lang="en-GB" sz="2400" dirty="0"/>
              <a:t>Decide how you want to communicate with each other</a:t>
            </a:r>
          </a:p>
          <a:p>
            <a:pPr>
              <a:buFontTx/>
              <a:buChar char="-"/>
            </a:pPr>
            <a:r>
              <a:rPr lang="en-GB" sz="2400" dirty="0"/>
              <a:t>LPC suggestion is that e- mail hubs are set up for each network which will include all pharmacies and LPC</a:t>
            </a:r>
          </a:p>
          <a:p>
            <a:pPr>
              <a:buFontTx/>
              <a:buChar char="-"/>
            </a:pPr>
            <a:r>
              <a:rPr lang="en-GB" sz="2400" dirty="0"/>
              <a:t>Other suggestions are welcome</a:t>
            </a:r>
          </a:p>
          <a:p>
            <a:pPr>
              <a:buFontTx/>
              <a:buChar char="-"/>
            </a:pPr>
            <a:endParaRPr lang="en-GB" sz="2400" dirty="0"/>
          </a:p>
        </p:txBody>
      </p:sp>
      <p:sp>
        <p:nvSpPr>
          <p:cNvPr id="4" name="Content Placeholder 2">
            <a:extLst>
              <a:ext uri="{FF2B5EF4-FFF2-40B4-BE49-F238E27FC236}">
                <a16:creationId xmlns:a16="http://schemas.microsoft.com/office/drawing/2014/main" id="{ADC36C7B-BEE1-7744-BD49-CFBDAFA86F50}"/>
              </a:ext>
            </a:extLst>
          </p:cNvPr>
          <p:cNvSpPr txBox="1">
            <a:spLocks/>
          </p:cNvSpPr>
          <p:nvPr/>
        </p:nvSpPr>
        <p:spPr>
          <a:xfrm>
            <a:off x="5786651" y="1844824"/>
            <a:ext cx="5854889" cy="4536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a:solidFill>
                  <a:schemeClr val="accent1">
                    <a:lumMod val="75000"/>
                  </a:schemeClr>
                </a:solidFill>
              </a:rPr>
              <a:t>Identify your </a:t>
            </a:r>
            <a:r>
              <a:rPr lang="en-GB" sz="2400" b="1" dirty="0">
                <a:solidFill>
                  <a:schemeClr val="accent1">
                    <a:lumMod val="75000"/>
                  </a:schemeClr>
                </a:solidFill>
              </a:rPr>
              <a:t>Community Pharmacy PCN Lead</a:t>
            </a:r>
          </a:p>
          <a:p>
            <a:pPr>
              <a:buFontTx/>
              <a:buChar char="-"/>
            </a:pPr>
            <a:r>
              <a:rPr lang="en-GB" sz="2400" dirty="0"/>
              <a:t>Look at the Principles on the tables </a:t>
            </a:r>
          </a:p>
          <a:p>
            <a:pPr>
              <a:buFontTx/>
              <a:buChar char="-"/>
            </a:pPr>
            <a:r>
              <a:rPr lang="en-GB" sz="2400" dirty="0"/>
              <a:t>Decide if you want to put yourself forward as a lead for your PCN</a:t>
            </a:r>
          </a:p>
          <a:p>
            <a:pPr>
              <a:buFontTx/>
              <a:buChar char="-"/>
            </a:pPr>
            <a:r>
              <a:rPr lang="en-GB" sz="2400" dirty="0"/>
              <a:t>LPC will collate EOIs from tonight, from other events, as well as ensuring that those who have not attend have an opportunity to get involved</a:t>
            </a:r>
          </a:p>
          <a:p>
            <a:pPr>
              <a:buFontTx/>
              <a:buChar char="-"/>
            </a:pPr>
            <a:r>
              <a:rPr lang="en-GB" sz="2400" dirty="0"/>
              <a:t>If there is more than one EOI than the LPC will support the network with next steps</a:t>
            </a:r>
          </a:p>
          <a:p>
            <a:pPr>
              <a:buFontTx/>
              <a:buChar char="-"/>
            </a:pPr>
            <a:endParaRPr lang="en-GB" sz="2400" dirty="0"/>
          </a:p>
        </p:txBody>
      </p:sp>
      <p:sp>
        <p:nvSpPr>
          <p:cNvPr id="6" name="TextBox 5">
            <a:extLst>
              <a:ext uri="{FF2B5EF4-FFF2-40B4-BE49-F238E27FC236}">
                <a16:creationId xmlns:a16="http://schemas.microsoft.com/office/drawing/2014/main" id="{B6CF10CE-B638-0245-9BF5-29DE48B9888E}"/>
              </a:ext>
            </a:extLst>
          </p:cNvPr>
          <p:cNvSpPr txBox="1"/>
          <p:nvPr/>
        </p:nvSpPr>
        <p:spPr>
          <a:xfrm>
            <a:off x="5063319" y="197892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98859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2E64-36E7-43FB-A3EA-A0955A76B909}"/>
              </a:ext>
            </a:extLst>
          </p:cNvPr>
          <p:cNvSpPr>
            <a:spLocks noGrp="1"/>
          </p:cNvSpPr>
          <p:nvPr>
            <p:ph type="title"/>
          </p:nvPr>
        </p:nvSpPr>
        <p:spPr>
          <a:xfrm>
            <a:off x="1235115" y="1585852"/>
            <a:ext cx="9721770" cy="1325563"/>
          </a:xfrm>
        </p:spPr>
        <p:txBody>
          <a:bodyPr>
            <a:normAutofit/>
          </a:bodyPr>
          <a:lstStyle/>
          <a:p>
            <a:pPr algn="ctr"/>
            <a:r>
              <a:rPr lang="en-GB" sz="7200" b="1" dirty="0">
                <a:solidFill>
                  <a:schemeClr val="accent6">
                    <a:lumMod val="75000"/>
                  </a:schemeClr>
                </a:solidFill>
              </a:rPr>
              <a:t>Break Out Session</a:t>
            </a:r>
          </a:p>
        </p:txBody>
      </p:sp>
      <p:sp>
        <p:nvSpPr>
          <p:cNvPr id="4" name="Content Placeholder 3">
            <a:extLst>
              <a:ext uri="{FF2B5EF4-FFF2-40B4-BE49-F238E27FC236}">
                <a16:creationId xmlns:a16="http://schemas.microsoft.com/office/drawing/2014/main" id="{C0FA96D1-DEB8-1344-B62A-36CACF396CB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526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DD18-51BF-4AD8-8613-314BF4403DE5}"/>
              </a:ext>
            </a:extLst>
          </p:cNvPr>
          <p:cNvSpPr>
            <a:spLocks noGrp="1"/>
          </p:cNvSpPr>
          <p:nvPr>
            <p:ph type="ctrTitle"/>
          </p:nvPr>
        </p:nvSpPr>
        <p:spPr>
          <a:xfrm>
            <a:off x="1524000" y="2441601"/>
            <a:ext cx="9144000" cy="1601761"/>
          </a:xfrm>
        </p:spPr>
        <p:txBody>
          <a:bodyPr>
            <a:normAutofit/>
          </a:bodyPr>
          <a:lstStyle/>
          <a:p>
            <a:r>
              <a:rPr lang="en-GB" sz="4800" b="1" dirty="0">
                <a:solidFill>
                  <a:schemeClr val="accent6">
                    <a:lumMod val="75000"/>
                  </a:schemeClr>
                </a:solidFill>
                <a:latin typeface="+mn-lt"/>
                <a:ea typeface="+mn-ea"/>
                <a:cs typeface="+mn-cs"/>
              </a:rPr>
              <a:t>New Community Pharmacy Contractual Framework</a:t>
            </a:r>
          </a:p>
        </p:txBody>
      </p:sp>
    </p:spTree>
    <p:extLst>
      <p:ext uri="{BB962C8B-B14F-4D97-AF65-F5344CB8AC3E}">
        <p14:creationId xmlns:p14="http://schemas.microsoft.com/office/powerpoint/2010/main" val="2637243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FCF19-713D-894E-AB36-533E5219BC61}"/>
              </a:ext>
            </a:extLst>
          </p:cNvPr>
          <p:cNvSpPr>
            <a:spLocks noGrp="1"/>
          </p:cNvSpPr>
          <p:nvPr>
            <p:ph type="title"/>
          </p:nvPr>
        </p:nvSpPr>
        <p:spPr>
          <a:xfrm>
            <a:off x="838200" y="337829"/>
            <a:ext cx="9721770" cy="1325563"/>
          </a:xfrm>
        </p:spPr>
        <p:txBody>
          <a:bodyPr/>
          <a:lstStyle/>
          <a:p>
            <a:r>
              <a:rPr lang="en-US" dirty="0">
                <a:solidFill>
                  <a:schemeClr val="accent6">
                    <a:lumMod val="75000"/>
                  </a:schemeClr>
                </a:solidFill>
              </a:rPr>
              <a:t>Feedback and Actions </a:t>
            </a:r>
          </a:p>
        </p:txBody>
      </p:sp>
      <p:sp>
        <p:nvSpPr>
          <p:cNvPr id="3" name="Content Placeholder 2">
            <a:extLst>
              <a:ext uri="{FF2B5EF4-FFF2-40B4-BE49-F238E27FC236}">
                <a16:creationId xmlns:a16="http://schemas.microsoft.com/office/drawing/2014/main" id="{222B6E34-A9BB-354F-B517-04B527386120}"/>
              </a:ext>
            </a:extLst>
          </p:cNvPr>
          <p:cNvSpPr>
            <a:spLocks noGrp="1"/>
          </p:cNvSpPr>
          <p:nvPr>
            <p:ph idx="1"/>
          </p:nvPr>
        </p:nvSpPr>
        <p:spPr/>
        <p:txBody>
          <a:bodyPr/>
          <a:lstStyle/>
          <a:p>
            <a:r>
              <a:rPr lang="en-GB" dirty="0"/>
              <a:t>Stay up-to-date on the current NHS landscape (check the PSNC and LPC website regularly)</a:t>
            </a:r>
          </a:p>
          <a:p>
            <a:r>
              <a:rPr lang="en-GB" dirty="0"/>
              <a:t>Stay in touch with LPC for regular updates on local activity / developments</a:t>
            </a:r>
          </a:p>
          <a:p>
            <a:r>
              <a:rPr lang="en-GB" dirty="0"/>
              <a:t>Read the newsletter</a:t>
            </a:r>
          </a:p>
          <a:p>
            <a:r>
              <a:rPr lang="en-GB" dirty="0"/>
              <a:t>Print and use the tracker</a:t>
            </a:r>
          </a:p>
          <a:p>
            <a:r>
              <a:rPr lang="en-GB" dirty="0"/>
              <a:t>Print and use other guidance issues for example CPCS Top Tips and Locum guide</a:t>
            </a:r>
          </a:p>
          <a:p>
            <a:endParaRPr lang="en-US" dirty="0"/>
          </a:p>
        </p:txBody>
      </p:sp>
    </p:spTree>
    <p:extLst>
      <p:ext uri="{BB962C8B-B14F-4D97-AF65-F5344CB8AC3E}">
        <p14:creationId xmlns:p14="http://schemas.microsoft.com/office/powerpoint/2010/main" val="469414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DD18-51BF-4AD8-8613-314BF4403DE5}"/>
              </a:ext>
            </a:extLst>
          </p:cNvPr>
          <p:cNvSpPr>
            <a:spLocks noGrp="1"/>
          </p:cNvSpPr>
          <p:nvPr>
            <p:ph type="title"/>
          </p:nvPr>
        </p:nvSpPr>
        <p:spPr>
          <a:xfrm>
            <a:off x="1597525" y="2103437"/>
            <a:ext cx="9721770" cy="2330540"/>
          </a:xfrm>
        </p:spPr>
        <p:txBody>
          <a:bodyPr>
            <a:normAutofit/>
          </a:bodyPr>
          <a:lstStyle/>
          <a:p>
            <a:pPr algn="ctr"/>
            <a:r>
              <a:rPr lang="en-GB" sz="6000" b="1" dirty="0">
                <a:solidFill>
                  <a:schemeClr val="accent6">
                    <a:lumMod val="75000"/>
                  </a:schemeClr>
                </a:solidFill>
                <a:latin typeface="+mn-lt"/>
                <a:ea typeface="+mn-ea"/>
                <a:cs typeface="+mn-cs"/>
              </a:rPr>
              <a:t>NHS Community Pharmacist </a:t>
            </a:r>
            <a:r>
              <a:rPr lang="en-GB" sz="6000" dirty="0">
                <a:solidFill>
                  <a:schemeClr val="accent6">
                    <a:lumMod val="75000"/>
                  </a:schemeClr>
                </a:solidFill>
                <a:ea typeface="+mn-ea"/>
                <a:cs typeface="+mn-cs"/>
              </a:rPr>
              <a:t>Consultation</a:t>
            </a:r>
            <a:r>
              <a:rPr lang="en-GB" sz="6000" b="1" dirty="0">
                <a:solidFill>
                  <a:schemeClr val="accent6">
                    <a:lumMod val="75000"/>
                  </a:schemeClr>
                </a:solidFill>
                <a:latin typeface="+mn-lt"/>
                <a:ea typeface="+mn-ea"/>
                <a:cs typeface="+mn-cs"/>
              </a:rPr>
              <a:t> Service </a:t>
            </a:r>
          </a:p>
        </p:txBody>
      </p:sp>
    </p:spTree>
    <p:extLst>
      <p:ext uri="{BB962C8B-B14F-4D97-AF65-F5344CB8AC3E}">
        <p14:creationId xmlns:p14="http://schemas.microsoft.com/office/powerpoint/2010/main" val="4247403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0F3D-25C5-4875-9996-D90E5F2D1572}"/>
              </a:ext>
            </a:extLst>
          </p:cNvPr>
          <p:cNvSpPr>
            <a:spLocks noGrp="1"/>
          </p:cNvSpPr>
          <p:nvPr>
            <p:ph type="title"/>
          </p:nvPr>
        </p:nvSpPr>
        <p:spPr>
          <a:xfrm>
            <a:off x="1002954" y="365125"/>
            <a:ext cx="10350846" cy="1325563"/>
          </a:xfrm>
        </p:spPr>
        <p:txBody>
          <a:bodyPr>
            <a:normAutofit fontScale="90000"/>
          </a:bodyPr>
          <a:lstStyle/>
          <a:p>
            <a:pPr>
              <a:spcBef>
                <a:spcPct val="20000"/>
              </a:spcBef>
            </a:pPr>
            <a:r>
              <a:rPr lang="en-US" b="1" dirty="0">
                <a:solidFill>
                  <a:schemeClr val="accent6">
                    <a:lumMod val="75000"/>
                  </a:schemeClr>
                </a:solidFill>
                <a:ea typeface="+mj-lt"/>
                <a:cs typeface="+mj-lt"/>
              </a:rPr>
              <a:t>NHS Community Pharmacist </a:t>
            </a:r>
            <a:br>
              <a:rPr lang="en-US" b="1" dirty="0">
                <a:solidFill>
                  <a:schemeClr val="accent6">
                    <a:lumMod val="75000"/>
                  </a:schemeClr>
                </a:solidFill>
                <a:ea typeface="+mj-lt"/>
                <a:cs typeface="+mj-lt"/>
              </a:rPr>
            </a:br>
            <a:r>
              <a:rPr lang="en-US" b="1" dirty="0">
                <a:solidFill>
                  <a:schemeClr val="accent6">
                    <a:lumMod val="75000"/>
                  </a:schemeClr>
                </a:solidFill>
                <a:ea typeface="+mj-lt"/>
                <a:cs typeface="+mj-lt"/>
              </a:rPr>
              <a:t>Consultation Service</a:t>
            </a:r>
          </a:p>
        </p:txBody>
      </p:sp>
      <p:sp>
        <p:nvSpPr>
          <p:cNvPr id="3" name="Content Placeholder 2">
            <a:extLst>
              <a:ext uri="{FF2B5EF4-FFF2-40B4-BE49-F238E27FC236}">
                <a16:creationId xmlns:a16="http://schemas.microsoft.com/office/drawing/2014/main" id="{19F41E95-4398-4674-BB2C-6022015E7339}"/>
              </a:ext>
            </a:extLst>
          </p:cNvPr>
          <p:cNvSpPr>
            <a:spLocks noGrp="1"/>
          </p:cNvSpPr>
          <p:nvPr>
            <p:ph idx="1"/>
          </p:nvPr>
        </p:nvSpPr>
        <p:spPr/>
        <p:txBody>
          <a:bodyPr vert="horz" wrap="square" lIns="91440" tIns="45720" rIns="91440" bIns="45720" numCol="1" rtlCol="0" anchor="t" anchorCtr="0" compatLnSpc="1">
            <a:prstTxWarp prst="textNoShape">
              <a:avLst/>
            </a:prstTxWarp>
            <a:normAutofit lnSpcReduction="10000"/>
          </a:bodyPr>
          <a:lstStyle/>
          <a:p>
            <a:r>
              <a:rPr lang="en-US" sz="3000" dirty="0">
                <a:cs typeface="Calibri"/>
              </a:rPr>
              <a:t>National rollout from 29th October 2019</a:t>
            </a:r>
          </a:p>
          <a:p>
            <a:r>
              <a:rPr lang="en-US" sz="3000" dirty="0">
                <a:cs typeface="Calibri"/>
              </a:rPr>
              <a:t>Referrals to pharmacies from NHS 111</a:t>
            </a:r>
          </a:p>
          <a:p>
            <a:r>
              <a:rPr lang="en-US" sz="3000" dirty="0">
                <a:cs typeface="Calibri"/>
              </a:rPr>
              <a:t>Replaces NUMSAS and local DMIRS pilots</a:t>
            </a:r>
          </a:p>
          <a:p>
            <a:r>
              <a:rPr lang="en-US" sz="3000" dirty="0">
                <a:cs typeface="Calibri"/>
              </a:rPr>
              <a:t>NUMSAS ENDED on 28</a:t>
            </a:r>
            <a:r>
              <a:rPr lang="en-US" sz="3000" baseline="30000" dirty="0">
                <a:cs typeface="Calibri"/>
              </a:rPr>
              <a:t>th</a:t>
            </a:r>
            <a:r>
              <a:rPr lang="en-US" sz="3000" dirty="0">
                <a:cs typeface="Calibri"/>
              </a:rPr>
              <a:t> October</a:t>
            </a:r>
          </a:p>
          <a:p>
            <a:r>
              <a:rPr lang="en-US" sz="3000" dirty="0">
                <a:cs typeface="Calibri"/>
              </a:rPr>
              <a:t>Around 700 Urgent supply referrals a month currently – this will continue</a:t>
            </a:r>
          </a:p>
          <a:p>
            <a:r>
              <a:rPr lang="en-US" sz="3000" dirty="0">
                <a:cs typeface="Calibri"/>
              </a:rPr>
              <a:t>Anticipation that the Minor Illness side will eventually match the numbers of Urgent supplies</a:t>
            </a:r>
          </a:p>
          <a:p>
            <a:r>
              <a:rPr lang="en-US" sz="3000" dirty="0">
                <a:cs typeface="Calibri"/>
              </a:rPr>
              <a:t>Urgent supply NHS111 online pilot continues</a:t>
            </a:r>
          </a:p>
        </p:txBody>
      </p:sp>
      <p:pic>
        <p:nvPicPr>
          <p:cNvPr id="5" name="Picture 4">
            <a:extLst>
              <a:ext uri="{FF2B5EF4-FFF2-40B4-BE49-F238E27FC236}">
                <a16:creationId xmlns:a16="http://schemas.microsoft.com/office/drawing/2014/main" id="{A56A18B7-6CDF-4199-9109-2ECD63604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6968" y="1389497"/>
            <a:ext cx="2816418" cy="1877612"/>
          </a:xfrm>
          <a:prstGeom prst="rect">
            <a:avLst/>
          </a:prstGeom>
        </p:spPr>
      </p:pic>
    </p:spTree>
    <p:extLst>
      <p:ext uri="{BB962C8B-B14F-4D97-AF65-F5344CB8AC3E}">
        <p14:creationId xmlns:p14="http://schemas.microsoft.com/office/powerpoint/2010/main" val="3211885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FF58-BDB1-4108-A09F-1BBC451F6741}"/>
              </a:ext>
            </a:extLst>
          </p:cNvPr>
          <p:cNvSpPr>
            <a:spLocks noGrp="1"/>
          </p:cNvSpPr>
          <p:nvPr>
            <p:ph type="title"/>
          </p:nvPr>
        </p:nvSpPr>
        <p:spPr>
          <a:xfrm>
            <a:off x="838200" y="365125"/>
            <a:ext cx="10515600" cy="1325563"/>
          </a:xfrm>
        </p:spPr>
        <p:txBody>
          <a:bodyPr/>
          <a:lstStyle/>
          <a:p>
            <a:r>
              <a:rPr lang="en-US" b="1" dirty="0">
                <a:solidFill>
                  <a:schemeClr val="accent6">
                    <a:lumMod val="75000"/>
                  </a:schemeClr>
                </a:solidFill>
                <a:latin typeface="Calibri"/>
              </a:rPr>
              <a:t>CPCS: why it’s important</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B304122A-726D-49BE-9ECD-94BAA0CF964E}"/>
              </a:ext>
            </a:extLst>
          </p:cNvPr>
          <p:cNvSpPr>
            <a:spLocks noGrp="1"/>
          </p:cNvSpPr>
          <p:nvPr>
            <p:ph idx="1"/>
          </p:nvPr>
        </p:nvSpPr>
        <p:spPr>
          <a:xfrm>
            <a:off x="933734" y="1433015"/>
            <a:ext cx="10515600" cy="4921369"/>
          </a:xfrm>
        </p:spPr>
        <p:txBody>
          <a:bodyPr vert="horz" wrap="square" lIns="91440" tIns="45720" rIns="91440" bIns="45720" numCol="1" rtlCol="0" anchor="t" anchorCtr="0" compatLnSpc="1">
            <a:prstTxWarp prst="textNoShape">
              <a:avLst/>
            </a:prstTxWarp>
            <a:normAutofit lnSpcReduction="10000"/>
          </a:bodyPr>
          <a:lstStyle/>
          <a:p>
            <a:pPr marL="0" indent="0">
              <a:buNone/>
            </a:pPr>
            <a:r>
              <a:rPr lang="en-US" b="1" dirty="0">
                <a:solidFill>
                  <a:schemeClr val="tx1">
                    <a:lumMod val="65000"/>
                    <a:lumOff val="35000"/>
                  </a:schemeClr>
                </a:solidFill>
              </a:rPr>
              <a:t>Dr Bruce Warner, Deputy Chief Pharmaceutical Officer said: </a:t>
            </a:r>
            <a:endParaRPr lang="en-GB" b="1" dirty="0">
              <a:solidFill>
                <a:schemeClr val="tx1">
                  <a:lumMod val="65000"/>
                  <a:lumOff val="35000"/>
                </a:schemeClr>
              </a:solidFill>
              <a:ea typeface="+mn-lt"/>
              <a:cs typeface="Calibri"/>
            </a:endParaRPr>
          </a:p>
          <a:p>
            <a:pPr marL="0" lvl="0" indent="0">
              <a:buNone/>
            </a:pPr>
            <a:r>
              <a:rPr lang="en-US" dirty="0"/>
              <a:t>“It represents a major step change in the service the NHS provides to patients and fully uses the clinical skills and expertise local pharmacists have to offer as the ‘go to first’ point of call for people with minor illnesses.</a:t>
            </a:r>
          </a:p>
          <a:p>
            <a:pPr marL="0" lvl="0" indent="0">
              <a:buNone/>
            </a:pPr>
            <a:endParaRPr lang="en-US" dirty="0"/>
          </a:p>
          <a:p>
            <a:pPr marL="0" lvl="0" indent="0">
              <a:buNone/>
            </a:pPr>
            <a:r>
              <a:rPr lang="en-US" dirty="0"/>
              <a:t>“It’s an exciting time and it establishes community pharmacies as a major clinical provider within the NHS.”</a:t>
            </a:r>
          </a:p>
          <a:p>
            <a:pPr marL="0" lvl="0" indent="0">
              <a:buNone/>
            </a:pPr>
            <a:endParaRPr lang="en-US" dirty="0"/>
          </a:p>
          <a:p>
            <a:r>
              <a:rPr lang="en-GB" dirty="0">
                <a:ea typeface="+mn-lt"/>
                <a:cs typeface="Calibri"/>
              </a:rPr>
              <a:t>Opportunity to prove our clinical capabilities through the CPCS and to  make a case for further investment in the service as it expands</a:t>
            </a:r>
            <a:endParaRPr lang="en-GB" dirty="0"/>
          </a:p>
        </p:txBody>
      </p:sp>
    </p:spTree>
    <p:extLst>
      <p:ext uri="{BB962C8B-B14F-4D97-AF65-F5344CB8AC3E}">
        <p14:creationId xmlns:p14="http://schemas.microsoft.com/office/powerpoint/2010/main" val="2769338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0F3D-25C5-4875-9996-D90E5F2D1572}"/>
              </a:ext>
            </a:extLst>
          </p:cNvPr>
          <p:cNvSpPr>
            <a:spLocks noGrp="1"/>
          </p:cNvSpPr>
          <p:nvPr>
            <p:ph type="title"/>
          </p:nvPr>
        </p:nvSpPr>
        <p:spPr>
          <a:xfrm>
            <a:off x="655093" y="365125"/>
            <a:ext cx="10698707" cy="1170377"/>
          </a:xfrm>
        </p:spPr>
        <p:txBody>
          <a:bodyPr>
            <a:normAutofit/>
          </a:bodyPr>
          <a:lstStyle/>
          <a:p>
            <a:pPr>
              <a:spcBef>
                <a:spcPct val="20000"/>
              </a:spcBef>
            </a:pPr>
            <a:r>
              <a:rPr lang="en-US" sz="3600" b="1" dirty="0">
                <a:solidFill>
                  <a:schemeClr val="accent6">
                    <a:lumMod val="75000"/>
                  </a:schemeClr>
                </a:solidFill>
                <a:ea typeface="+mj-lt"/>
                <a:cs typeface="+mj-lt"/>
              </a:rPr>
              <a:t>NHS Community Pharmacist Consultation Service</a:t>
            </a:r>
          </a:p>
        </p:txBody>
      </p:sp>
      <p:sp>
        <p:nvSpPr>
          <p:cNvPr id="3" name="Content Placeholder 2">
            <a:extLst>
              <a:ext uri="{FF2B5EF4-FFF2-40B4-BE49-F238E27FC236}">
                <a16:creationId xmlns:a16="http://schemas.microsoft.com/office/drawing/2014/main" id="{19F41E95-4398-4674-BB2C-6022015E7339}"/>
              </a:ext>
            </a:extLst>
          </p:cNvPr>
          <p:cNvSpPr>
            <a:spLocks noGrp="1"/>
          </p:cNvSpPr>
          <p:nvPr>
            <p:ph idx="1"/>
          </p:nvPr>
        </p:nvSpPr>
        <p:spPr>
          <a:xfrm>
            <a:off x="838200" y="1535502"/>
            <a:ext cx="10698707" cy="4589725"/>
          </a:xfrm>
        </p:spPr>
        <p:txBody>
          <a:bodyPr vert="horz" wrap="square" lIns="91440" tIns="45720" rIns="91440" bIns="45720" numCol="1" rtlCol="0" anchor="t" anchorCtr="0" compatLnSpc="1">
            <a:prstTxWarp prst="textNoShape">
              <a:avLst/>
            </a:prstTxWarp>
            <a:normAutofit/>
          </a:bodyPr>
          <a:lstStyle/>
          <a:p>
            <a:r>
              <a:rPr lang="en-GB" dirty="0">
                <a:cs typeface="Calibri"/>
              </a:rPr>
              <a:t>Transitional payment of:</a:t>
            </a:r>
          </a:p>
          <a:p>
            <a:pPr lvl="1"/>
            <a:r>
              <a:rPr lang="en-GB" dirty="0">
                <a:cs typeface="Calibri"/>
              </a:rPr>
              <a:t>£900 if signed up by 1st December 2019; or</a:t>
            </a:r>
          </a:p>
          <a:p>
            <a:pPr lvl="1"/>
            <a:r>
              <a:rPr lang="en-GB" dirty="0">
                <a:cs typeface="Calibri"/>
              </a:rPr>
              <a:t>£600 by 15th January 2020</a:t>
            </a:r>
            <a:endParaRPr lang="en-GB" dirty="0">
              <a:ea typeface="+mn-lt"/>
              <a:cs typeface="+mn-lt"/>
            </a:endParaRPr>
          </a:p>
          <a:p>
            <a:r>
              <a:rPr lang="en-GB" dirty="0">
                <a:cs typeface="Calibri"/>
              </a:rPr>
              <a:t>You can now register via MYS</a:t>
            </a:r>
          </a:p>
          <a:p>
            <a:r>
              <a:rPr lang="en-GB" dirty="0">
                <a:cs typeface="Calibri"/>
              </a:rPr>
              <a:t>Fee of £14 per completed consultation</a:t>
            </a:r>
          </a:p>
          <a:p>
            <a:r>
              <a:rPr lang="en-GB" dirty="0">
                <a:cs typeface="Calibri"/>
              </a:rPr>
              <a:t>Can supply medicine via CATC. Must record CATC separately. </a:t>
            </a:r>
          </a:p>
          <a:p>
            <a:r>
              <a:rPr lang="en-GB" dirty="0">
                <a:cs typeface="Calibri"/>
              </a:rPr>
              <a:t>Follow up calls to no-show patients reduced to one (from three)</a:t>
            </a:r>
          </a:p>
          <a:p>
            <a:r>
              <a:rPr lang="en-GB" dirty="0">
                <a:ea typeface="+mn-lt"/>
                <a:cs typeface="+mn-lt"/>
              </a:rPr>
              <a:t>CPCS Service Expansion:  Pilots with referrals from GPs, NHS 111 online, Urgent Treatment Centres and possibly A&amp;E</a:t>
            </a:r>
            <a:endParaRPr lang="en-US" dirty="0">
              <a:cs typeface="Calibri"/>
            </a:endParaRPr>
          </a:p>
        </p:txBody>
      </p:sp>
    </p:spTree>
    <p:extLst>
      <p:ext uri="{BB962C8B-B14F-4D97-AF65-F5344CB8AC3E}">
        <p14:creationId xmlns:p14="http://schemas.microsoft.com/office/powerpoint/2010/main" val="2590748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0D2A-99F8-3D48-9F4C-9B7ACDB81EFC}"/>
              </a:ext>
            </a:extLst>
          </p:cNvPr>
          <p:cNvSpPr>
            <a:spLocks noGrp="1"/>
          </p:cNvSpPr>
          <p:nvPr>
            <p:ph type="title"/>
          </p:nvPr>
        </p:nvSpPr>
        <p:spPr>
          <a:xfrm>
            <a:off x="838200" y="378773"/>
            <a:ext cx="9721770" cy="1325563"/>
          </a:xfrm>
        </p:spPr>
        <p:txBody>
          <a:bodyPr>
            <a:normAutofit fontScale="90000"/>
          </a:bodyPr>
          <a:lstStyle/>
          <a:p>
            <a:br>
              <a:rPr lang="en-GB" dirty="0"/>
            </a:br>
            <a:r>
              <a:rPr lang="en-GB" dirty="0">
                <a:solidFill>
                  <a:schemeClr val="accent6">
                    <a:lumMod val="75000"/>
                  </a:schemeClr>
                </a:solidFill>
              </a:rPr>
              <a:t>Service Delivery – Key points for consideration before signing up</a:t>
            </a:r>
            <a:br>
              <a:rPr lang="en-GB" dirty="0"/>
            </a:br>
            <a:endParaRPr lang="en-US" dirty="0"/>
          </a:p>
        </p:txBody>
      </p:sp>
      <p:sp>
        <p:nvSpPr>
          <p:cNvPr id="3" name="Content Placeholder 2">
            <a:extLst>
              <a:ext uri="{FF2B5EF4-FFF2-40B4-BE49-F238E27FC236}">
                <a16:creationId xmlns:a16="http://schemas.microsoft.com/office/drawing/2014/main" id="{001F84F1-B10C-9240-B4BD-5E89E203842E}"/>
              </a:ext>
            </a:extLst>
          </p:cNvPr>
          <p:cNvSpPr>
            <a:spLocks noGrp="1"/>
          </p:cNvSpPr>
          <p:nvPr>
            <p:ph idx="1"/>
          </p:nvPr>
        </p:nvSpPr>
        <p:spPr>
          <a:xfrm>
            <a:off x="838200" y="1903955"/>
            <a:ext cx="10873636" cy="4273007"/>
          </a:xfrm>
        </p:spPr>
        <p:txBody>
          <a:bodyPr>
            <a:normAutofit fontScale="77500" lnSpcReduction="20000"/>
          </a:bodyPr>
          <a:lstStyle/>
          <a:p>
            <a:pPr lvl="0"/>
            <a:r>
              <a:rPr lang="en-GB" dirty="0"/>
              <a:t>The pharmacy must meet the requirements of their essential services</a:t>
            </a:r>
          </a:p>
          <a:p>
            <a:pPr lvl="0"/>
            <a:r>
              <a:rPr lang="en-GB" dirty="0"/>
              <a:t>The service must be operational over all opening hours</a:t>
            </a:r>
          </a:p>
          <a:p>
            <a:pPr lvl="0"/>
            <a:r>
              <a:rPr lang="en-GB" dirty="0"/>
              <a:t>Locums must be able to offer the service</a:t>
            </a:r>
          </a:p>
          <a:p>
            <a:pPr lvl="0"/>
            <a:r>
              <a:rPr lang="en-GB" dirty="0"/>
              <a:t>The Pharmacist must ensure that patients leave having had their query fully dealt with</a:t>
            </a:r>
          </a:p>
          <a:p>
            <a:r>
              <a:rPr lang="en-GB" dirty="0"/>
              <a:t>Minor illness - Face to face consultation is expected to include the recognition of any Red Flags </a:t>
            </a:r>
          </a:p>
          <a:p>
            <a:pPr lvl="0"/>
            <a:r>
              <a:rPr lang="en-GB" dirty="0"/>
              <a:t>Onward referrals may be necessary to other urgent care services or the patient’s own GP – this must be arranged by the pharmacist </a:t>
            </a:r>
          </a:p>
          <a:p>
            <a:pPr lvl="0"/>
            <a:r>
              <a:rPr lang="en-GB" dirty="0"/>
              <a:t>There must always be access to SCR, PharmOutcomes, NICE CKS and The NHS mail shared mailbox</a:t>
            </a:r>
          </a:p>
          <a:p>
            <a:pPr lvl="0"/>
            <a:r>
              <a:rPr lang="en-GB" dirty="0"/>
              <a:t>From 1</a:t>
            </a:r>
            <a:r>
              <a:rPr lang="en-GB" baseline="30000" dirty="0"/>
              <a:t>st</a:t>
            </a:r>
            <a:r>
              <a:rPr lang="en-GB" dirty="0"/>
              <a:t> April 2020 – MUST have IT access in Consultation room – Laptop not Chrome book</a:t>
            </a:r>
          </a:p>
          <a:p>
            <a:pPr marL="0" indent="0">
              <a:buNone/>
            </a:pPr>
            <a:endParaRPr lang="en-GB" dirty="0"/>
          </a:p>
          <a:p>
            <a:endParaRPr lang="en-US" dirty="0"/>
          </a:p>
        </p:txBody>
      </p:sp>
    </p:spTree>
    <p:extLst>
      <p:ext uri="{BB962C8B-B14F-4D97-AF65-F5344CB8AC3E}">
        <p14:creationId xmlns:p14="http://schemas.microsoft.com/office/powerpoint/2010/main" val="3442719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D602F-D450-40F5-8756-41FDEE697A34}"/>
              </a:ext>
            </a:extLst>
          </p:cNvPr>
          <p:cNvSpPr>
            <a:spLocks noGrp="1"/>
          </p:cNvSpPr>
          <p:nvPr>
            <p:ph type="title"/>
          </p:nvPr>
        </p:nvSpPr>
        <p:spPr>
          <a:xfrm>
            <a:off x="1632030" y="277443"/>
            <a:ext cx="9721770" cy="1325563"/>
          </a:xfrm>
        </p:spPr>
        <p:txBody>
          <a:bodyPr>
            <a:normAutofit/>
          </a:bodyPr>
          <a:lstStyle/>
          <a:p>
            <a:r>
              <a:rPr lang="en-US" dirty="0">
                <a:solidFill>
                  <a:schemeClr val="accent6">
                    <a:lumMod val="75000"/>
                  </a:schemeClr>
                </a:solidFill>
                <a:ea typeface="+mj-lt"/>
                <a:cs typeface="+mj-lt"/>
              </a:rPr>
              <a:t>Top 10 conditions NE</a:t>
            </a:r>
            <a:endParaRPr lang="en-GB" dirty="0"/>
          </a:p>
        </p:txBody>
      </p:sp>
      <p:pic>
        <p:nvPicPr>
          <p:cNvPr id="7" name="Content Placeholder 6">
            <a:extLst>
              <a:ext uri="{FF2B5EF4-FFF2-40B4-BE49-F238E27FC236}">
                <a16:creationId xmlns:a16="http://schemas.microsoft.com/office/drawing/2014/main" id="{15F43726-6911-4A2F-B5BE-EC3C3980672C}"/>
              </a:ext>
            </a:extLst>
          </p:cNvPr>
          <p:cNvPicPr>
            <a:picLocks noGrp="1" noChangeAspect="1"/>
          </p:cNvPicPr>
          <p:nvPr>
            <p:ph idx="1"/>
          </p:nvPr>
        </p:nvPicPr>
        <p:blipFill>
          <a:blip r:embed="rId3"/>
          <a:stretch>
            <a:fillRect/>
          </a:stretch>
        </p:blipFill>
        <p:spPr>
          <a:xfrm>
            <a:off x="562628" y="1499104"/>
            <a:ext cx="10288454" cy="5081453"/>
          </a:xfrm>
          <a:prstGeom prst="rect">
            <a:avLst/>
          </a:prstGeom>
        </p:spPr>
      </p:pic>
    </p:spTree>
    <p:extLst>
      <p:ext uri="{BB962C8B-B14F-4D97-AF65-F5344CB8AC3E}">
        <p14:creationId xmlns:p14="http://schemas.microsoft.com/office/powerpoint/2010/main" val="2061721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6718-F781-4F20-B03F-273B5D0A9901}"/>
              </a:ext>
            </a:extLst>
          </p:cNvPr>
          <p:cNvSpPr>
            <a:spLocks noGrp="1"/>
          </p:cNvSpPr>
          <p:nvPr>
            <p:ph type="title"/>
          </p:nvPr>
        </p:nvSpPr>
        <p:spPr/>
        <p:txBody>
          <a:bodyPr>
            <a:normAutofit/>
          </a:bodyPr>
          <a:lstStyle/>
          <a:p>
            <a:r>
              <a:rPr lang="en-US" dirty="0">
                <a:solidFill>
                  <a:schemeClr val="accent6">
                    <a:lumMod val="75000"/>
                  </a:schemeClr>
                </a:solidFill>
                <a:ea typeface="+mj-lt"/>
                <a:cs typeface="+mj-lt"/>
              </a:rPr>
              <a:t>DMIRS NE Consultations</a:t>
            </a:r>
            <a:endParaRPr lang="en-GB" dirty="0"/>
          </a:p>
        </p:txBody>
      </p:sp>
      <p:pic>
        <p:nvPicPr>
          <p:cNvPr id="4" name="Content Placeholder 3">
            <a:extLst>
              <a:ext uri="{FF2B5EF4-FFF2-40B4-BE49-F238E27FC236}">
                <a16:creationId xmlns:a16="http://schemas.microsoft.com/office/drawing/2014/main" id="{34A55D6A-6F1C-4F09-A97D-BA7EF248D092}"/>
              </a:ext>
            </a:extLst>
          </p:cNvPr>
          <p:cNvPicPr>
            <a:picLocks noGrp="1" noChangeAspect="1"/>
          </p:cNvPicPr>
          <p:nvPr>
            <p:ph idx="1"/>
          </p:nvPr>
        </p:nvPicPr>
        <p:blipFill>
          <a:blip r:embed="rId3"/>
          <a:stretch>
            <a:fillRect/>
          </a:stretch>
        </p:blipFill>
        <p:spPr>
          <a:xfrm>
            <a:off x="940358" y="1690688"/>
            <a:ext cx="11009471" cy="4645972"/>
          </a:xfrm>
          <a:prstGeom prst="rect">
            <a:avLst/>
          </a:prstGeom>
        </p:spPr>
      </p:pic>
    </p:spTree>
    <p:extLst>
      <p:ext uri="{BB962C8B-B14F-4D97-AF65-F5344CB8AC3E}">
        <p14:creationId xmlns:p14="http://schemas.microsoft.com/office/powerpoint/2010/main" val="1487313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75CE-DAAC-46EF-A048-AF4D2ED392FC}"/>
              </a:ext>
            </a:extLst>
          </p:cNvPr>
          <p:cNvSpPr>
            <a:spLocks noGrp="1"/>
          </p:cNvSpPr>
          <p:nvPr>
            <p:ph type="title"/>
          </p:nvPr>
        </p:nvSpPr>
        <p:spPr>
          <a:xfrm>
            <a:off x="838200" y="351478"/>
            <a:ext cx="9721770" cy="1325563"/>
          </a:xfrm>
        </p:spPr>
        <p:txBody>
          <a:bodyPr>
            <a:normAutofit fontScale="90000"/>
          </a:bodyPr>
          <a:lstStyle/>
          <a:p>
            <a:r>
              <a:rPr lang="en-US" dirty="0">
                <a:solidFill>
                  <a:schemeClr val="accent6">
                    <a:lumMod val="75000"/>
                  </a:schemeClr>
                </a:solidFill>
                <a:ea typeface="+mj-lt"/>
                <a:cs typeface="+mj-lt"/>
              </a:rPr>
              <a:t>Lessons learnt from the Minor illness </a:t>
            </a:r>
            <a:br>
              <a:rPr lang="en-US" dirty="0">
                <a:solidFill>
                  <a:schemeClr val="accent6">
                    <a:lumMod val="75000"/>
                  </a:schemeClr>
                </a:solidFill>
                <a:ea typeface="+mj-lt"/>
                <a:cs typeface="+mj-lt"/>
              </a:rPr>
            </a:br>
            <a:r>
              <a:rPr lang="en-US" dirty="0">
                <a:solidFill>
                  <a:schemeClr val="accent6">
                    <a:lumMod val="75000"/>
                  </a:schemeClr>
                </a:solidFill>
                <a:ea typeface="+mj-lt"/>
                <a:cs typeface="+mj-lt"/>
              </a:rPr>
              <a:t>pilot sites</a:t>
            </a:r>
            <a:endParaRPr lang="en-GB" dirty="0"/>
          </a:p>
        </p:txBody>
      </p:sp>
      <p:sp>
        <p:nvSpPr>
          <p:cNvPr id="3" name="Content Placeholder 2">
            <a:extLst>
              <a:ext uri="{FF2B5EF4-FFF2-40B4-BE49-F238E27FC236}">
                <a16:creationId xmlns:a16="http://schemas.microsoft.com/office/drawing/2014/main" id="{40B0E682-46C4-4850-AED0-7F42C88A55E0}"/>
              </a:ext>
            </a:extLst>
          </p:cNvPr>
          <p:cNvSpPr>
            <a:spLocks noGrp="1"/>
          </p:cNvSpPr>
          <p:nvPr>
            <p:ph idx="1"/>
          </p:nvPr>
        </p:nvSpPr>
        <p:spPr/>
        <p:txBody>
          <a:bodyPr>
            <a:normAutofit/>
          </a:bodyPr>
          <a:lstStyle/>
          <a:p>
            <a:r>
              <a:rPr lang="en-US" dirty="0"/>
              <a:t>Staff can’t log into </a:t>
            </a:r>
            <a:r>
              <a:rPr lang="en-US" dirty="0" err="1"/>
              <a:t>PharmOutcomes</a:t>
            </a:r>
            <a:endParaRPr lang="en-US" dirty="0"/>
          </a:p>
          <a:p>
            <a:r>
              <a:rPr lang="en-US" dirty="0"/>
              <a:t>Staff can’t access </a:t>
            </a:r>
            <a:r>
              <a:rPr lang="en-US" dirty="0" err="1"/>
              <a:t>NHSmail</a:t>
            </a:r>
            <a:endParaRPr lang="en-US" dirty="0"/>
          </a:p>
          <a:p>
            <a:r>
              <a:rPr lang="en-US" dirty="0"/>
              <a:t>Staff can’t access SCR</a:t>
            </a:r>
          </a:p>
          <a:p>
            <a:r>
              <a:rPr lang="en-US" dirty="0"/>
              <a:t>Warm transfer - Practice receptionist wouldn’t let me make appointment – speak to GPs </a:t>
            </a:r>
          </a:p>
          <a:p>
            <a:r>
              <a:rPr lang="en-US" dirty="0"/>
              <a:t>Need to manage the expectations of the patient – CPCS is a clinical assessment service which may require onward referral.  </a:t>
            </a:r>
          </a:p>
          <a:p>
            <a:pPr marL="0" indent="0">
              <a:buNone/>
            </a:pPr>
            <a:r>
              <a:rPr lang="en-US" dirty="0"/>
              <a:t> </a:t>
            </a:r>
            <a:endParaRPr lang="en-GB" dirty="0"/>
          </a:p>
        </p:txBody>
      </p:sp>
    </p:spTree>
    <p:extLst>
      <p:ext uri="{BB962C8B-B14F-4D97-AF65-F5344CB8AC3E}">
        <p14:creationId xmlns:p14="http://schemas.microsoft.com/office/powerpoint/2010/main" val="3565635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E32D-D923-4F5C-93C9-0DBF6BD16A40}"/>
              </a:ext>
            </a:extLst>
          </p:cNvPr>
          <p:cNvSpPr>
            <a:spLocks noGrp="1"/>
          </p:cNvSpPr>
          <p:nvPr>
            <p:ph type="title"/>
          </p:nvPr>
        </p:nvSpPr>
        <p:spPr/>
        <p:txBody>
          <a:bodyPr/>
          <a:lstStyle/>
          <a:p>
            <a:r>
              <a:rPr lang="en-US" dirty="0" err="1"/>
              <a:t>PharmOutcomes</a:t>
            </a:r>
            <a:r>
              <a:rPr lang="en-US" dirty="0"/>
              <a:t> Guides</a:t>
            </a:r>
            <a:endParaRPr lang="en-GB" dirty="0"/>
          </a:p>
        </p:txBody>
      </p:sp>
      <p:pic>
        <p:nvPicPr>
          <p:cNvPr id="4" name="Content Placeholder 3">
            <a:extLst>
              <a:ext uri="{FF2B5EF4-FFF2-40B4-BE49-F238E27FC236}">
                <a16:creationId xmlns:a16="http://schemas.microsoft.com/office/drawing/2014/main" id="{DB2712C4-AAD5-4031-85DF-933BE34AD265}"/>
              </a:ext>
            </a:extLst>
          </p:cNvPr>
          <p:cNvPicPr>
            <a:picLocks noGrp="1" noChangeAspect="1"/>
          </p:cNvPicPr>
          <p:nvPr>
            <p:ph idx="1"/>
          </p:nvPr>
        </p:nvPicPr>
        <p:blipFill>
          <a:blip r:embed="rId3"/>
          <a:stretch>
            <a:fillRect/>
          </a:stretch>
        </p:blipFill>
        <p:spPr>
          <a:xfrm>
            <a:off x="1001973" y="1690688"/>
            <a:ext cx="8582605" cy="4351338"/>
          </a:xfrm>
          <a:prstGeom prst="rect">
            <a:avLst/>
          </a:prstGeom>
        </p:spPr>
      </p:pic>
    </p:spTree>
    <p:extLst>
      <p:ext uri="{BB962C8B-B14F-4D97-AF65-F5344CB8AC3E}">
        <p14:creationId xmlns:p14="http://schemas.microsoft.com/office/powerpoint/2010/main" val="272451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9E18-E9F4-4DE8-B8F4-41B94CC006D1}"/>
              </a:ext>
            </a:extLst>
          </p:cNvPr>
          <p:cNvSpPr>
            <a:spLocks noGrp="1"/>
          </p:cNvSpPr>
          <p:nvPr>
            <p:ph type="title"/>
          </p:nvPr>
        </p:nvSpPr>
        <p:spPr>
          <a:xfrm>
            <a:off x="838200" y="365125"/>
            <a:ext cx="10515600" cy="1325563"/>
          </a:xfrm>
        </p:spPr>
        <p:txBody>
          <a:bodyPr/>
          <a:lstStyle/>
          <a:p>
            <a:r>
              <a:rPr lang="en-US" b="1" dirty="0">
                <a:solidFill>
                  <a:schemeClr val="accent6">
                    <a:lumMod val="75000"/>
                  </a:schemeClr>
                </a:solidFill>
                <a:ea typeface="+mj-lt"/>
                <a:cs typeface="+mj-lt"/>
              </a:rPr>
              <a:t>Summary of the deal</a:t>
            </a:r>
            <a:endParaRPr lang="en-US" b="1" dirty="0">
              <a:solidFill>
                <a:schemeClr val="accent6">
                  <a:lumMod val="75000"/>
                </a:schemeClr>
              </a:solidFill>
            </a:endParaRPr>
          </a:p>
        </p:txBody>
      </p:sp>
      <p:sp>
        <p:nvSpPr>
          <p:cNvPr id="3" name="Content Placeholder 2">
            <a:extLst>
              <a:ext uri="{FF2B5EF4-FFF2-40B4-BE49-F238E27FC236}">
                <a16:creationId xmlns:a16="http://schemas.microsoft.com/office/drawing/2014/main" id="{BA95C452-86F6-45F8-8178-B2D27B4F542C}"/>
              </a:ext>
            </a:extLst>
          </p:cNvPr>
          <p:cNvSpPr>
            <a:spLocks noGrp="1"/>
          </p:cNvSpPr>
          <p:nvPr>
            <p:ph idx="1"/>
          </p:nvPr>
        </p:nvSpPr>
        <p:spPr>
          <a:xfrm>
            <a:off x="838200" y="1825625"/>
            <a:ext cx="7671816" cy="4351338"/>
          </a:xfrm>
        </p:spPr>
        <p:txBody>
          <a:bodyPr vert="horz" wrap="square" lIns="91440" tIns="45720" rIns="91440" bIns="45720" numCol="1" rtlCol="0" anchor="t" anchorCtr="0" compatLnSpc="1">
            <a:prstTxWarp prst="textNoShape">
              <a:avLst/>
            </a:prstTxWarp>
            <a:normAutofit/>
          </a:bodyPr>
          <a:lstStyle/>
          <a:p>
            <a:r>
              <a:rPr lang="en-US" dirty="0">
                <a:cs typeface="Calibri"/>
              </a:rPr>
              <a:t>£13 billion investment over 5 years</a:t>
            </a:r>
          </a:p>
          <a:p>
            <a:r>
              <a:rPr lang="en-US" dirty="0">
                <a:cs typeface="Calibri"/>
              </a:rPr>
              <a:t>£2.592bn a year</a:t>
            </a:r>
          </a:p>
          <a:p>
            <a:r>
              <a:rPr lang="en-US" dirty="0">
                <a:cs typeface="Calibri"/>
              </a:rPr>
              <a:t>Funding protected from further cuts</a:t>
            </a:r>
          </a:p>
          <a:p>
            <a:r>
              <a:rPr lang="en-US" dirty="0">
                <a:cs typeface="Calibri"/>
              </a:rPr>
              <a:t>Sets out a clear vision for our services – in line with pharmacy’s asks in the Community Pharmacy Forward View</a:t>
            </a:r>
          </a:p>
          <a:p>
            <a:r>
              <a:rPr lang="en-US" dirty="0">
                <a:cs typeface="Calibri"/>
              </a:rPr>
              <a:t>Annual Review points to ensure full global sum is utilised</a:t>
            </a:r>
          </a:p>
          <a:p>
            <a:pPr marL="0" indent="0">
              <a:buNone/>
            </a:pPr>
            <a:endParaRPr lang="en-US" dirty="0">
              <a:cs typeface="Calibri"/>
            </a:endParaRPr>
          </a:p>
        </p:txBody>
      </p:sp>
      <p:pic>
        <p:nvPicPr>
          <p:cNvPr id="5" name="Picture 4">
            <a:extLst>
              <a:ext uri="{FF2B5EF4-FFF2-40B4-BE49-F238E27FC236}">
                <a16:creationId xmlns:a16="http://schemas.microsoft.com/office/drawing/2014/main" id="{E0D24484-E675-4CD6-B579-E2C2D5375678}"/>
              </a:ext>
            </a:extLst>
          </p:cNvPr>
          <p:cNvPicPr>
            <a:picLocks noChangeAspect="1"/>
          </p:cNvPicPr>
          <p:nvPr/>
        </p:nvPicPr>
        <p:blipFill>
          <a:blip r:embed="rId3"/>
          <a:stretch>
            <a:fillRect/>
          </a:stretch>
        </p:blipFill>
        <p:spPr>
          <a:xfrm>
            <a:off x="8792641" y="1934492"/>
            <a:ext cx="2847975" cy="4014788"/>
          </a:xfrm>
          <a:prstGeom prst="rect">
            <a:avLst/>
          </a:prstGeom>
        </p:spPr>
      </p:pic>
    </p:spTree>
    <p:extLst>
      <p:ext uri="{BB962C8B-B14F-4D97-AF65-F5344CB8AC3E}">
        <p14:creationId xmlns:p14="http://schemas.microsoft.com/office/powerpoint/2010/main" val="1560643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4C7D-8C6B-4B78-91F3-2B40D9948DD2}"/>
              </a:ext>
            </a:extLst>
          </p:cNvPr>
          <p:cNvSpPr>
            <a:spLocks noGrp="1"/>
          </p:cNvSpPr>
          <p:nvPr>
            <p:ph type="title"/>
          </p:nvPr>
        </p:nvSpPr>
        <p:spPr/>
        <p:txBody>
          <a:bodyPr/>
          <a:lstStyle/>
          <a:p>
            <a:r>
              <a:rPr lang="en-US" dirty="0" err="1"/>
              <a:t>PharmOutcomes</a:t>
            </a:r>
            <a:r>
              <a:rPr lang="en-US" dirty="0"/>
              <a:t> Guides + Videos</a:t>
            </a:r>
            <a:endParaRPr lang="en-GB" dirty="0"/>
          </a:p>
        </p:txBody>
      </p:sp>
      <p:pic>
        <p:nvPicPr>
          <p:cNvPr id="4" name="Content Placeholder 3">
            <a:extLst>
              <a:ext uri="{FF2B5EF4-FFF2-40B4-BE49-F238E27FC236}">
                <a16:creationId xmlns:a16="http://schemas.microsoft.com/office/drawing/2014/main" id="{88DBD879-9FAC-41C3-BE46-2A943235BAF4}"/>
              </a:ext>
            </a:extLst>
          </p:cNvPr>
          <p:cNvPicPr>
            <a:picLocks noGrp="1" noChangeAspect="1"/>
          </p:cNvPicPr>
          <p:nvPr>
            <p:ph idx="1"/>
          </p:nvPr>
        </p:nvPicPr>
        <p:blipFill>
          <a:blip r:embed="rId3"/>
          <a:stretch>
            <a:fillRect/>
          </a:stretch>
        </p:blipFill>
        <p:spPr>
          <a:xfrm>
            <a:off x="2027185" y="1825625"/>
            <a:ext cx="8137629" cy="4351338"/>
          </a:xfrm>
          <a:prstGeom prst="rect">
            <a:avLst/>
          </a:prstGeom>
        </p:spPr>
      </p:pic>
    </p:spTree>
    <p:extLst>
      <p:ext uri="{BB962C8B-B14F-4D97-AF65-F5344CB8AC3E}">
        <p14:creationId xmlns:p14="http://schemas.microsoft.com/office/powerpoint/2010/main" val="3680579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AB38-B8A5-4505-A75D-21AE93C0B8E3}"/>
              </a:ext>
            </a:extLst>
          </p:cNvPr>
          <p:cNvSpPr>
            <a:spLocks noGrp="1"/>
          </p:cNvSpPr>
          <p:nvPr>
            <p:ph type="title"/>
          </p:nvPr>
        </p:nvSpPr>
        <p:spPr>
          <a:xfrm>
            <a:off x="1632030" y="365125"/>
            <a:ext cx="8864781" cy="1238207"/>
          </a:xfrm>
        </p:spPr>
        <p:txBody>
          <a:bodyPr/>
          <a:lstStyle/>
          <a:p>
            <a:r>
              <a:rPr lang="en-US" dirty="0"/>
              <a:t>Annex C details</a:t>
            </a:r>
            <a:endParaRPr lang="en-GB" dirty="0"/>
          </a:p>
        </p:txBody>
      </p:sp>
      <p:pic>
        <p:nvPicPr>
          <p:cNvPr id="4" name="Content Placeholder 3">
            <a:extLst>
              <a:ext uri="{FF2B5EF4-FFF2-40B4-BE49-F238E27FC236}">
                <a16:creationId xmlns:a16="http://schemas.microsoft.com/office/drawing/2014/main" id="{20C9ECA2-26F6-45B1-9C5A-5A206DD077C4}"/>
              </a:ext>
            </a:extLst>
          </p:cNvPr>
          <p:cNvPicPr>
            <a:picLocks noGrp="1" noChangeAspect="1"/>
          </p:cNvPicPr>
          <p:nvPr>
            <p:ph idx="1"/>
          </p:nvPr>
        </p:nvPicPr>
        <p:blipFill>
          <a:blip r:embed="rId3"/>
          <a:stretch>
            <a:fillRect/>
          </a:stretch>
        </p:blipFill>
        <p:spPr>
          <a:xfrm>
            <a:off x="1791005" y="1825625"/>
            <a:ext cx="8609990" cy="4351338"/>
          </a:xfrm>
          <a:prstGeom prst="rect">
            <a:avLst/>
          </a:prstGeom>
        </p:spPr>
      </p:pic>
    </p:spTree>
    <p:extLst>
      <p:ext uri="{BB962C8B-B14F-4D97-AF65-F5344CB8AC3E}">
        <p14:creationId xmlns:p14="http://schemas.microsoft.com/office/powerpoint/2010/main" val="2151965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E038-2B89-4CCC-A329-81D2367696A2}"/>
              </a:ext>
            </a:extLst>
          </p:cNvPr>
          <p:cNvSpPr>
            <a:spLocks noGrp="1"/>
          </p:cNvSpPr>
          <p:nvPr>
            <p:ph type="title"/>
          </p:nvPr>
        </p:nvSpPr>
        <p:spPr/>
        <p:txBody>
          <a:bodyPr>
            <a:normAutofit fontScale="90000"/>
          </a:bodyPr>
          <a:lstStyle/>
          <a:p>
            <a:r>
              <a:rPr lang="en-US" dirty="0">
                <a:solidFill>
                  <a:schemeClr val="accent6">
                    <a:lumMod val="75000"/>
                  </a:schemeClr>
                </a:solidFill>
                <a:ea typeface="+mj-lt"/>
                <a:cs typeface="+mj-lt"/>
              </a:rPr>
              <a:t>Solutions</a:t>
            </a:r>
            <a:br>
              <a:rPr lang="en-US" dirty="0">
                <a:solidFill>
                  <a:schemeClr val="accent6">
                    <a:lumMod val="75000"/>
                  </a:schemeClr>
                </a:solidFill>
                <a:ea typeface="+mj-lt"/>
                <a:cs typeface="+mj-lt"/>
              </a:rPr>
            </a:br>
            <a:endParaRPr lang="en-GB" dirty="0"/>
          </a:p>
        </p:txBody>
      </p:sp>
      <p:sp>
        <p:nvSpPr>
          <p:cNvPr id="3" name="Content Placeholder 2">
            <a:extLst>
              <a:ext uri="{FF2B5EF4-FFF2-40B4-BE49-F238E27FC236}">
                <a16:creationId xmlns:a16="http://schemas.microsoft.com/office/drawing/2014/main" id="{1F7A4745-2658-4F0F-8BAC-3C75D70B8EAB}"/>
              </a:ext>
            </a:extLst>
          </p:cNvPr>
          <p:cNvSpPr>
            <a:spLocks noGrp="1"/>
          </p:cNvSpPr>
          <p:nvPr>
            <p:ph idx="1"/>
          </p:nvPr>
        </p:nvSpPr>
        <p:spPr>
          <a:xfrm>
            <a:off x="838200" y="1465545"/>
            <a:ext cx="10748375" cy="4684734"/>
          </a:xfrm>
        </p:spPr>
        <p:txBody>
          <a:bodyPr>
            <a:normAutofit/>
          </a:bodyPr>
          <a:lstStyle/>
          <a:p>
            <a:r>
              <a:rPr lang="en-US" dirty="0"/>
              <a:t>Ensure staff can access </a:t>
            </a:r>
            <a:r>
              <a:rPr lang="en-US" dirty="0" err="1"/>
              <a:t>PharmOutcomes</a:t>
            </a:r>
            <a:r>
              <a:rPr lang="en-US" dirty="0"/>
              <a:t>.</a:t>
            </a:r>
          </a:p>
          <a:p>
            <a:r>
              <a:rPr lang="en-US" dirty="0"/>
              <a:t>Show locums where to access </a:t>
            </a:r>
            <a:r>
              <a:rPr lang="en-US" dirty="0" err="1"/>
              <a:t>PharmOutcomes</a:t>
            </a:r>
            <a:r>
              <a:rPr lang="en-US" dirty="0"/>
              <a:t> guides and videos. </a:t>
            </a:r>
          </a:p>
          <a:p>
            <a:r>
              <a:rPr lang="en-US" dirty="0"/>
              <a:t>Accessible </a:t>
            </a:r>
            <a:r>
              <a:rPr lang="en-US" dirty="0" err="1"/>
              <a:t>PharmOutcomes</a:t>
            </a:r>
            <a:r>
              <a:rPr lang="en-US" dirty="0"/>
              <a:t> log on details for locums. </a:t>
            </a:r>
          </a:p>
          <a:p>
            <a:r>
              <a:rPr lang="en-US" dirty="0"/>
              <a:t>Set up a CPCS locum file and use the LPCs Locum checklist form.</a:t>
            </a:r>
          </a:p>
          <a:p>
            <a:r>
              <a:rPr lang="en-US" dirty="0"/>
              <a:t>Set up a locum pack – Include a copy of the LPC Urgent supply Top Tips.</a:t>
            </a:r>
          </a:p>
          <a:p>
            <a:r>
              <a:rPr lang="en-US" dirty="0"/>
              <a:t>SCR – have a working smart card + access from within </a:t>
            </a:r>
            <a:r>
              <a:rPr lang="en-US" dirty="0" err="1"/>
              <a:t>PharmOutcomes</a:t>
            </a:r>
            <a:r>
              <a:rPr lang="en-US" dirty="0"/>
              <a:t>.</a:t>
            </a:r>
          </a:p>
          <a:p>
            <a:r>
              <a:rPr lang="en-US" dirty="0" err="1"/>
              <a:t>NHSmail</a:t>
            </a:r>
            <a:r>
              <a:rPr lang="en-US" dirty="0"/>
              <a:t> – set up multiple staff to access the NHS shared mailbox. </a:t>
            </a:r>
          </a:p>
          <a:p>
            <a:r>
              <a:rPr lang="en-US" dirty="0"/>
              <a:t>Annex C information – Now on a </a:t>
            </a:r>
            <a:r>
              <a:rPr lang="en-US" dirty="0" err="1"/>
              <a:t>PharmOutcomes</a:t>
            </a:r>
            <a:r>
              <a:rPr lang="en-US" dirty="0"/>
              <a:t> template</a:t>
            </a:r>
          </a:p>
          <a:p>
            <a:pPr marL="0" indent="0">
              <a:buNone/>
            </a:pPr>
            <a:endParaRPr lang="en-US" dirty="0"/>
          </a:p>
          <a:p>
            <a:endParaRPr lang="en-US" dirty="0"/>
          </a:p>
          <a:p>
            <a:endParaRPr lang="en-GB" dirty="0"/>
          </a:p>
        </p:txBody>
      </p:sp>
    </p:spTree>
    <p:extLst>
      <p:ext uri="{BB962C8B-B14F-4D97-AF65-F5344CB8AC3E}">
        <p14:creationId xmlns:p14="http://schemas.microsoft.com/office/powerpoint/2010/main" val="3082034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B838-8857-4F06-87F9-6E7B3268471E}"/>
              </a:ext>
            </a:extLst>
          </p:cNvPr>
          <p:cNvSpPr>
            <a:spLocks noGrp="1"/>
          </p:cNvSpPr>
          <p:nvPr>
            <p:ph type="title"/>
          </p:nvPr>
        </p:nvSpPr>
        <p:spPr>
          <a:xfrm>
            <a:off x="838200" y="365125"/>
            <a:ext cx="10515600" cy="1325563"/>
          </a:xfrm>
        </p:spPr>
        <p:txBody>
          <a:bodyPr/>
          <a:lstStyle/>
          <a:p>
            <a:r>
              <a:rPr lang="en-GB" dirty="0">
                <a:solidFill>
                  <a:schemeClr val="accent6">
                    <a:lumMod val="75000"/>
                  </a:schemeClr>
                </a:solidFill>
              </a:rPr>
              <a:t>Closing Points</a:t>
            </a:r>
          </a:p>
        </p:txBody>
      </p:sp>
      <p:sp>
        <p:nvSpPr>
          <p:cNvPr id="3" name="Content Placeholder 2">
            <a:extLst>
              <a:ext uri="{FF2B5EF4-FFF2-40B4-BE49-F238E27FC236}">
                <a16:creationId xmlns:a16="http://schemas.microsoft.com/office/drawing/2014/main" id="{A4C1062B-A922-4795-8A64-E79680255CD1}"/>
              </a:ext>
            </a:extLst>
          </p:cNvPr>
          <p:cNvSpPr>
            <a:spLocks noGrp="1"/>
          </p:cNvSpPr>
          <p:nvPr>
            <p:ph idx="1"/>
          </p:nvPr>
        </p:nvSpPr>
        <p:spPr/>
        <p:txBody>
          <a:bodyPr>
            <a:normAutofit lnSpcReduction="10000"/>
          </a:bodyPr>
          <a:lstStyle/>
          <a:p>
            <a:r>
              <a:rPr lang="en-GB" dirty="0"/>
              <a:t>Global sum is flat for the next 5 years </a:t>
            </a:r>
          </a:p>
          <a:p>
            <a:r>
              <a:rPr lang="en-GB" dirty="0"/>
              <a:t> Pharmacies must adapt to reduce their reliance on dispensing income</a:t>
            </a:r>
          </a:p>
          <a:p>
            <a:r>
              <a:rPr lang="en-GB" dirty="0"/>
              <a:t>Shift to more service based contract</a:t>
            </a:r>
          </a:p>
          <a:p>
            <a:r>
              <a:rPr lang="en-GB" dirty="0"/>
              <a:t>Maximise Pharmacy Quality Scheme income</a:t>
            </a:r>
          </a:p>
          <a:p>
            <a:r>
              <a:rPr lang="en-GB" dirty="0"/>
              <a:t>Pharmacies will need to work together more closely in PCNs and with </a:t>
            </a:r>
            <a:r>
              <a:rPr lang="en-GB"/>
              <a:t>GP practices</a:t>
            </a:r>
            <a:endParaRPr lang="en-GB" dirty="0"/>
          </a:p>
          <a:p>
            <a:r>
              <a:rPr lang="en-GB" dirty="0"/>
              <a:t>There are ways of replacing and enhancing income through new services</a:t>
            </a:r>
          </a:p>
          <a:p>
            <a:r>
              <a:rPr lang="en-GB" dirty="0"/>
              <a:t>The CPCS is VITAL to the success of the rest of the 5-year deal</a:t>
            </a:r>
          </a:p>
        </p:txBody>
      </p:sp>
    </p:spTree>
    <p:extLst>
      <p:ext uri="{BB962C8B-B14F-4D97-AF65-F5344CB8AC3E}">
        <p14:creationId xmlns:p14="http://schemas.microsoft.com/office/powerpoint/2010/main" val="2452594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9774C-7AFC-48D6-9056-2A862177CF51}"/>
              </a:ext>
            </a:extLst>
          </p:cNvPr>
          <p:cNvSpPr>
            <a:spLocks noGrp="1"/>
          </p:cNvSpPr>
          <p:nvPr>
            <p:ph type="title"/>
          </p:nvPr>
        </p:nvSpPr>
        <p:spPr>
          <a:xfrm>
            <a:off x="1011547" y="2231336"/>
            <a:ext cx="10168906" cy="2395328"/>
          </a:xfrm>
        </p:spPr>
        <p:txBody>
          <a:bodyPr>
            <a:normAutofit/>
          </a:bodyPr>
          <a:lstStyle/>
          <a:p>
            <a:pPr algn="ctr"/>
            <a:r>
              <a:rPr lang="en-GB" sz="8800" dirty="0">
                <a:solidFill>
                  <a:schemeClr val="accent6">
                    <a:lumMod val="75000"/>
                  </a:schemeClr>
                </a:solidFill>
              </a:rPr>
              <a:t>Questions</a:t>
            </a:r>
          </a:p>
        </p:txBody>
      </p:sp>
    </p:spTree>
    <p:extLst>
      <p:ext uri="{BB962C8B-B14F-4D97-AF65-F5344CB8AC3E}">
        <p14:creationId xmlns:p14="http://schemas.microsoft.com/office/powerpoint/2010/main" val="3694806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680A-D52B-4CF9-8291-A01BC0784F9A}"/>
              </a:ext>
            </a:extLst>
          </p:cNvPr>
          <p:cNvSpPr>
            <a:spLocks noGrp="1"/>
          </p:cNvSpPr>
          <p:nvPr>
            <p:ph type="title"/>
          </p:nvPr>
        </p:nvSpPr>
        <p:spPr>
          <a:xfrm>
            <a:off x="1235115" y="2504476"/>
            <a:ext cx="9721770" cy="1325563"/>
          </a:xfrm>
        </p:spPr>
        <p:txBody>
          <a:bodyPr>
            <a:normAutofit fontScale="90000"/>
          </a:bodyPr>
          <a:lstStyle/>
          <a:p>
            <a:pPr algn="ctr"/>
            <a:r>
              <a:rPr lang="en-GB" sz="6600" dirty="0">
                <a:solidFill>
                  <a:schemeClr val="accent6">
                    <a:lumMod val="75000"/>
                  </a:schemeClr>
                </a:solidFill>
              </a:rPr>
              <a:t>Thank You</a:t>
            </a:r>
            <a:br>
              <a:rPr lang="en-GB" sz="6600" dirty="0">
                <a:solidFill>
                  <a:schemeClr val="accent6">
                    <a:lumMod val="75000"/>
                  </a:schemeClr>
                </a:solidFill>
              </a:rPr>
            </a:br>
            <a:r>
              <a:rPr lang="en-GB" sz="6600" dirty="0">
                <a:solidFill>
                  <a:schemeClr val="accent6">
                    <a:lumMod val="75000"/>
                  </a:schemeClr>
                </a:solidFill>
              </a:rPr>
              <a:t>and </a:t>
            </a:r>
            <a:br>
              <a:rPr lang="en-GB" sz="6600" dirty="0">
                <a:solidFill>
                  <a:schemeClr val="accent6">
                    <a:lumMod val="75000"/>
                  </a:schemeClr>
                </a:solidFill>
              </a:rPr>
            </a:br>
            <a:r>
              <a:rPr lang="en-GB" sz="6600" dirty="0">
                <a:solidFill>
                  <a:schemeClr val="accent6">
                    <a:lumMod val="75000"/>
                  </a:schemeClr>
                </a:solidFill>
              </a:rPr>
              <a:t>Good Night</a:t>
            </a:r>
          </a:p>
        </p:txBody>
      </p:sp>
    </p:spTree>
    <p:extLst>
      <p:ext uri="{BB962C8B-B14F-4D97-AF65-F5344CB8AC3E}">
        <p14:creationId xmlns:p14="http://schemas.microsoft.com/office/powerpoint/2010/main" val="1201050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93B45-BB2F-4C05-AD9E-88F07D684664}"/>
              </a:ext>
            </a:extLst>
          </p:cNvPr>
          <p:cNvSpPr>
            <a:spLocks noGrp="1"/>
          </p:cNvSpPr>
          <p:nvPr>
            <p:ph type="title"/>
          </p:nvPr>
        </p:nvSpPr>
        <p:spPr>
          <a:xfrm>
            <a:off x="1064525" y="365125"/>
            <a:ext cx="10289275" cy="1325563"/>
          </a:xfrm>
        </p:spPr>
        <p:txBody>
          <a:bodyPr/>
          <a:lstStyle/>
          <a:p>
            <a:r>
              <a:rPr lang="en-US" b="1" dirty="0">
                <a:solidFill>
                  <a:schemeClr val="accent6">
                    <a:lumMod val="75000"/>
                  </a:schemeClr>
                </a:solidFill>
                <a:cs typeface="Calibri"/>
              </a:rPr>
              <a:t>October Drug Tariff</a:t>
            </a:r>
            <a:endParaRPr lang="en-US" b="1" dirty="0">
              <a:solidFill>
                <a:schemeClr val="accent6">
                  <a:lumMod val="75000"/>
                </a:schemeClr>
              </a:solidFill>
            </a:endParaRPr>
          </a:p>
        </p:txBody>
      </p:sp>
      <p:sp>
        <p:nvSpPr>
          <p:cNvPr id="3" name="Content Placeholder 2">
            <a:extLst>
              <a:ext uri="{FF2B5EF4-FFF2-40B4-BE49-F238E27FC236}">
                <a16:creationId xmlns:a16="http://schemas.microsoft.com/office/drawing/2014/main" id="{2C5C524C-3960-46C5-9B31-4EBB375C41F0}"/>
              </a:ext>
            </a:extLst>
          </p:cNvPr>
          <p:cNvSpPr>
            <a:spLocks noGrp="1"/>
          </p:cNvSpPr>
          <p:nvPr>
            <p:ph idx="1"/>
          </p:nvPr>
        </p:nvSpPr>
        <p:spPr/>
        <p:txBody>
          <a:bodyPr vert="horz" wrap="square" lIns="91440" tIns="45720" rIns="91440" bIns="45720" numCol="1" rtlCol="0" anchor="t" anchorCtr="0" compatLnSpc="1">
            <a:prstTxWarp prst="textNoShape">
              <a:avLst/>
            </a:prstTxWarp>
            <a:normAutofit/>
          </a:bodyPr>
          <a:lstStyle/>
          <a:p>
            <a:r>
              <a:rPr lang="en-US" dirty="0">
                <a:cs typeface="Calibri"/>
              </a:rPr>
              <a:t>Many aspects remain unchanged e.g. Single Activity Fee, New Medicines Service, Pharmacy Access Scheme etc.</a:t>
            </a:r>
          </a:p>
          <a:p>
            <a:r>
              <a:rPr lang="en-GB" dirty="0">
                <a:cs typeface="Calibri"/>
              </a:rPr>
              <a:t>Pharmacy Quality Scheme – Payment end March / early April</a:t>
            </a:r>
          </a:p>
          <a:p>
            <a:r>
              <a:rPr lang="en-GB" dirty="0">
                <a:ea typeface="+mn-lt"/>
                <a:cs typeface="+mn-lt"/>
              </a:rPr>
              <a:t>CPCS fee set at £14.00</a:t>
            </a:r>
            <a:endParaRPr lang="en-US" dirty="0">
              <a:ea typeface="+mn-lt"/>
              <a:cs typeface="+mn-lt"/>
            </a:endParaRPr>
          </a:p>
          <a:p>
            <a:r>
              <a:rPr lang="en-GB" dirty="0">
                <a:ea typeface="+mn-lt"/>
                <a:cs typeface="+mn-lt"/>
              </a:rPr>
              <a:t>Serious Shortage Protocol fee set at £5.35</a:t>
            </a:r>
          </a:p>
        </p:txBody>
      </p:sp>
      <p:pic>
        <p:nvPicPr>
          <p:cNvPr id="6" name="Picture 5">
            <a:extLst>
              <a:ext uri="{FF2B5EF4-FFF2-40B4-BE49-F238E27FC236}">
                <a16:creationId xmlns:a16="http://schemas.microsoft.com/office/drawing/2014/main" id="{A96EF0DC-CDD6-46BC-85C7-CC9F412A3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9608" y="3663280"/>
            <a:ext cx="3429000" cy="2286000"/>
          </a:xfrm>
          <a:prstGeom prst="rect">
            <a:avLst/>
          </a:prstGeom>
        </p:spPr>
      </p:pic>
    </p:spTree>
    <p:extLst>
      <p:ext uri="{BB962C8B-B14F-4D97-AF65-F5344CB8AC3E}">
        <p14:creationId xmlns:p14="http://schemas.microsoft.com/office/powerpoint/2010/main" val="254330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25BED-B2F6-4335-BD0B-BDDE6BFE62C6}"/>
              </a:ext>
            </a:extLst>
          </p:cNvPr>
          <p:cNvSpPr>
            <a:spLocks noGrp="1"/>
          </p:cNvSpPr>
          <p:nvPr>
            <p:ph type="title"/>
          </p:nvPr>
        </p:nvSpPr>
        <p:spPr>
          <a:xfrm>
            <a:off x="982639" y="365125"/>
            <a:ext cx="10371161" cy="1325563"/>
          </a:xfrm>
        </p:spPr>
        <p:txBody>
          <a:bodyPr>
            <a:normAutofit fontScale="90000"/>
          </a:bodyPr>
          <a:lstStyle/>
          <a:p>
            <a:r>
              <a:rPr lang="en-GB" b="1" dirty="0">
                <a:solidFill>
                  <a:schemeClr val="accent6">
                    <a:lumMod val="75000"/>
                  </a:schemeClr>
                </a:solidFill>
                <a:cs typeface="Calibri"/>
              </a:rPr>
              <a:t>October Drug Tariff  </a:t>
            </a:r>
            <a:br>
              <a:rPr lang="en-GB" b="1" dirty="0">
                <a:solidFill>
                  <a:schemeClr val="accent6">
                    <a:lumMod val="75000"/>
                  </a:schemeClr>
                </a:solidFill>
                <a:cs typeface="Calibri"/>
              </a:rPr>
            </a:br>
            <a:r>
              <a:rPr lang="en-GB" b="1" dirty="0">
                <a:solidFill>
                  <a:schemeClr val="accent6">
                    <a:lumMod val="75000"/>
                  </a:schemeClr>
                </a:solidFill>
                <a:cs typeface="Calibri"/>
              </a:rPr>
              <a:t>Transitional Payments</a:t>
            </a:r>
            <a:endParaRPr lang="en-GB" b="1" dirty="0">
              <a:solidFill>
                <a:schemeClr val="accent6">
                  <a:lumMod val="75000"/>
                </a:schemeClr>
              </a:solidFill>
            </a:endParaRPr>
          </a:p>
        </p:txBody>
      </p:sp>
      <p:sp>
        <p:nvSpPr>
          <p:cNvPr id="3" name="Content Placeholder 2">
            <a:extLst>
              <a:ext uri="{FF2B5EF4-FFF2-40B4-BE49-F238E27FC236}">
                <a16:creationId xmlns:a16="http://schemas.microsoft.com/office/drawing/2014/main" id="{1B2E43AE-D93E-4D9A-8D30-A426813933DA}"/>
              </a:ext>
            </a:extLst>
          </p:cNvPr>
          <p:cNvSpPr>
            <a:spLocks noGrp="1"/>
          </p:cNvSpPr>
          <p:nvPr>
            <p:ph idx="1"/>
          </p:nvPr>
        </p:nvSpPr>
        <p:spPr/>
        <p:txBody>
          <a:bodyPr vert="horz" wrap="square" lIns="91440" tIns="45720" rIns="91440" bIns="45720" numCol="1" rtlCol="0" anchor="t" anchorCtr="0" compatLnSpc="1">
            <a:prstTxWarp prst="textNoShape">
              <a:avLst/>
            </a:prstTxWarp>
            <a:normAutofit fontScale="92500" lnSpcReduction="10000"/>
          </a:bodyPr>
          <a:lstStyle/>
          <a:p>
            <a:r>
              <a:rPr lang="en-GB" dirty="0">
                <a:ea typeface="+mn-lt"/>
                <a:cs typeface="+mn-lt"/>
              </a:rPr>
              <a:t>Transitional Payments will ensure full 2.592bn is delivered </a:t>
            </a:r>
          </a:p>
          <a:p>
            <a:r>
              <a:rPr lang="en-GB" dirty="0">
                <a:ea typeface="+mn-lt"/>
                <a:cs typeface="+mn-lt"/>
              </a:rPr>
              <a:t>Monthly Transitional payment is based on items</a:t>
            </a:r>
            <a:br>
              <a:rPr lang="en-GB" dirty="0">
                <a:ea typeface="+mn-lt"/>
                <a:cs typeface="+mn-lt"/>
              </a:rPr>
            </a:br>
            <a:r>
              <a:rPr lang="en-GB" dirty="0">
                <a:ea typeface="+mn-lt"/>
                <a:cs typeface="+mn-lt"/>
              </a:rPr>
              <a:t>dispensed in the months from 1</a:t>
            </a:r>
            <a:r>
              <a:rPr lang="en-GB" baseline="30000" dirty="0">
                <a:ea typeface="+mn-lt"/>
                <a:cs typeface="+mn-lt"/>
              </a:rPr>
              <a:t>st</a:t>
            </a:r>
            <a:r>
              <a:rPr lang="en-GB" dirty="0">
                <a:ea typeface="+mn-lt"/>
                <a:cs typeface="+mn-lt"/>
              </a:rPr>
              <a:t> Oct – March 2020, as follows:</a:t>
            </a:r>
          </a:p>
          <a:p>
            <a:pPr lvl="1"/>
            <a:r>
              <a:rPr lang="en-GB" dirty="0">
                <a:ea typeface="+mn-lt"/>
                <a:cs typeface="+mn-lt"/>
              </a:rPr>
              <a:t>0 - 2,500		£100.00</a:t>
            </a:r>
          </a:p>
          <a:p>
            <a:pPr lvl="1"/>
            <a:r>
              <a:rPr lang="en-GB" dirty="0">
                <a:ea typeface="+mn-lt"/>
                <a:cs typeface="+mn-lt"/>
              </a:rPr>
              <a:t>2,501 - 5,000	£700.00</a:t>
            </a:r>
          </a:p>
          <a:p>
            <a:pPr lvl="1"/>
            <a:r>
              <a:rPr lang="en-GB" dirty="0">
                <a:ea typeface="+mn-lt"/>
                <a:cs typeface="+mn-lt"/>
              </a:rPr>
              <a:t>5,001 - 19,167	£780.00</a:t>
            </a:r>
          </a:p>
          <a:p>
            <a:pPr lvl="1"/>
            <a:r>
              <a:rPr lang="en-GB" dirty="0">
                <a:ea typeface="+mn-lt"/>
                <a:cs typeface="+mn-lt"/>
              </a:rPr>
              <a:t>19,168+		£833.33</a:t>
            </a:r>
          </a:p>
          <a:p>
            <a:r>
              <a:rPr lang="en-GB" dirty="0">
                <a:ea typeface="+mn-lt"/>
                <a:cs typeface="+mn-lt"/>
              </a:rPr>
              <a:t>The aim is to help contractors prepare for a more </a:t>
            </a:r>
          </a:p>
          <a:p>
            <a:pPr marL="0" indent="0">
              <a:buNone/>
            </a:pPr>
            <a:r>
              <a:rPr lang="en-GB" dirty="0">
                <a:ea typeface="+mn-lt"/>
                <a:cs typeface="+mn-lt"/>
              </a:rPr>
              <a:t>   service-based role and engage with Primary </a:t>
            </a:r>
          </a:p>
          <a:p>
            <a:pPr marL="0" indent="0">
              <a:buNone/>
            </a:pPr>
            <a:r>
              <a:rPr lang="en-US" dirty="0">
                <a:ea typeface="+mn-lt"/>
                <a:cs typeface="+mn-lt"/>
              </a:rPr>
              <a:t>   Care Networks</a:t>
            </a:r>
          </a:p>
          <a:p>
            <a:r>
              <a:rPr lang="en-US" dirty="0">
                <a:ea typeface="+mn-lt"/>
                <a:cs typeface="+mn-lt"/>
              </a:rPr>
              <a:t>Transitional Payments for 20/21 are still to be agreed</a:t>
            </a:r>
          </a:p>
          <a:p>
            <a:endParaRPr lang="en-US" dirty="0">
              <a:ea typeface="+mn-lt"/>
              <a:cs typeface="+mn-lt"/>
            </a:endParaRPr>
          </a:p>
          <a:p>
            <a:pPr marL="0" indent="0">
              <a:buNone/>
            </a:pPr>
            <a:endParaRPr lang="en-US" dirty="0">
              <a:ea typeface="+mn-lt"/>
              <a:cs typeface="+mn-lt"/>
            </a:endParaRPr>
          </a:p>
        </p:txBody>
      </p:sp>
      <p:pic>
        <p:nvPicPr>
          <p:cNvPr id="4" name="Picture 3">
            <a:extLst>
              <a:ext uri="{FF2B5EF4-FFF2-40B4-BE49-F238E27FC236}">
                <a16:creationId xmlns:a16="http://schemas.microsoft.com/office/drawing/2014/main" id="{95C638BA-97A6-4340-92F1-A6D4939A0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142" y="3103722"/>
            <a:ext cx="3429000" cy="2286000"/>
          </a:xfrm>
          <a:prstGeom prst="rect">
            <a:avLst/>
          </a:prstGeom>
        </p:spPr>
      </p:pic>
    </p:spTree>
    <p:extLst>
      <p:ext uri="{BB962C8B-B14F-4D97-AF65-F5344CB8AC3E}">
        <p14:creationId xmlns:p14="http://schemas.microsoft.com/office/powerpoint/2010/main" val="3185965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66A1-115C-456C-BB42-DEEF4A2E872C}"/>
              </a:ext>
            </a:extLst>
          </p:cNvPr>
          <p:cNvSpPr>
            <a:spLocks noGrp="1"/>
          </p:cNvSpPr>
          <p:nvPr>
            <p:ph type="title"/>
          </p:nvPr>
        </p:nvSpPr>
        <p:spPr>
          <a:xfrm>
            <a:off x="838200" y="365125"/>
            <a:ext cx="10515600" cy="1325563"/>
          </a:xfrm>
        </p:spPr>
        <p:txBody>
          <a:bodyPr>
            <a:normAutofit fontScale="90000"/>
          </a:bodyPr>
          <a:lstStyle/>
          <a:p>
            <a:r>
              <a:rPr lang="en-GB" b="1" dirty="0">
                <a:solidFill>
                  <a:schemeClr val="accent6">
                    <a:lumMod val="75000"/>
                  </a:schemeClr>
                </a:solidFill>
              </a:rPr>
              <a:t>What does this mean for </a:t>
            </a:r>
            <a:br>
              <a:rPr lang="en-GB" b="1" dirty="0">
                <a:solidFill>
                  <a:schemeClr val="accent6">
                    <a:lumMod val="75000"/>
                  </a:schemeClr>
                </a:solidFill>
              </a:rPr>
            </a:br>
            <a:r>
              <a:rPr lang="en-GB" b="1" dirty="0">
                <a:solidFill>
                  <a:schemeClr val="accent6">
                    <a:lumMod val="75000"/>
                  </a:schemeClr>
                </a:solidFill>
              </a:rPr>
              <a:t>your businesses?</a:t>
            </a:r>
          </a:p>
        </p:txBody>
      </p:sp>
      <p:sp>
        <p:nvSpPr>
          <p:cNvPr id="3" name="Content Placeholder 2">
            <a:extLst>
              <a:ext uri="{FF2B5EF4-FFF2-40B4-BE49-F238E27FC236}">
                <a16:creationId xmlns:a16="http://schemas.microsoft.com/office/drawing/2014/main" id="{DBF03ED3-B95B-4815-AA6D-474310B5BE09}"/>
              </a:ext>
            </a:extLst>
          </p:cNvPr>
          <p:cNvSpPr>
            <a:spLocks noGrp="1"/>
          </p:cNvSpPr>
          <p:nvPr>
            <p:ph idx="1"/>
          </p:nvPr>
        </p:nvSpPr>
        <p:spPr/>
        <p:txBody>
          <a:bodyPr vert="horz" lIns="91440" tIns="45720" rIns="91440" bIns="45720" rtlCol="0" anchor="t">
            <a:normAutofit fontScale="92500" lnSpcReduction="10000"/>
          </a:bodyPr>
          <a:lstStyle/>
          <a:p>
            <a:r>
              <a:rPr lang="en-GB" dirty="0"/>
              <a:t>Difficult financial situation remains, and huge challenges lie ahead</a:t>
            </a:r>
          </a:p>
          <a:p>
            <a:r>
              <a:rPr lang="en-GB" dirty="0"/>
              <a:t>The deal means </a:t>
            </a:r>
            <a:r>
              <a:rPr lang="en-GB" b="1" dirty="0"/>
              <a:t>major changes for all pharmacy businesses</a:t>
            </a:r>
            <a:endParaRPr lang="en-GB" dirty="0"/>
          </a:p>
          <a:p>
            <a:r>
              <a:rPr lang="en-GB" dirty="0"/>
              <a:t>The deal guarantees a future for those up for change</a:t>
            </a:r>
            <a:endParaRPr lang="en-US" dirty="0"/>
          </a:p>
          <a:p>
            <a:r>
              <a:rPr lang="en-GB" dirty="0"/>
              <a:t>Specific challenges will be around:</a:t>
            </a:r>
            <a:endParaRPr lang="en-GB" dirty="0">
              <a:cs typeface="Calibri"/>
            </a:endParaRPr>
          </a:p>
          <a:p>
            <a:pPr lvl="1"/>
            <a:r>
              <a:rPr lang="en-GB" dirty="0"/>
              <a:t>dispensing efficiencies </a:t>
            </a:r>
            <a:endParaRPr lang="en-GB" dirty="0">
              <a:cs typeface="Calibri"/>
            </a:endParaRPr>
          </a:p>
          <a:p>
            <a:pPr lvl="1"/>
            <a:r>
              <a:rPr lang="en-GB" dirty="0"/>
              <a:t>freeing up pharmacists’ time</a:t>
            </a:r>
            <a:endParaRPr lang="en-GB" dirty="0">
              <a:cs typeface="Calibri"/>
            </a:endParaRPr>
          </a:p>
          <a:p>
            <a:pPr lvl="1"/>
            <a:r>
              <a:rPr lang="en-GB" dirty="0">
                <a:cs typeface="Calibri"/>
              </a:rPr>
              <a:t>wider use of clinical workforce</a:t>
            </a:r>
            <a:endParaRPr lang="en-GB" dirty="0"/>
          </a:p>
          <a:p>
            <a:pPr lvl="1"/>
            <a:r>
              <a:rPr lang="en-GB" dirty="0"/>
              <a:t>branch viability and consolidations</a:t>
            </a:r>
            <a:endParaRPr lang="en-GB" dirty="0">
              <a:cs typeface="Calibri"/>
            </a:endParaRPr>
          </a:p>
          <a:p>
            <a:pPr lvl="1"/>
            <a:r>
              <a:rPr lang="en-GB" dirty="0"/>
              <a:t>coming together locally in PCNs</a:t>
            </a:r>
          </a:p>
          <a:p>
            <a:pPr lvl="1"/>
            <a:r>
              <a:rPr lang="en-GB" dirty="0">
                <a:cs typeface="Calibri"/>
              </a:rPr>
              <a:t>working closer with GPs</a:t>
            </a:r>
          </a:p>
          <a:p>
            <a:r>
              <a:rPr lang="en-GB" b="1" dirty="0">
                <a:solidFill>
                  <a:srgbClr val="C00000"/>
                </a:solidFill>
                <a:cs typeface="Calibri"/>
              </a:rPr>
              <a:t>NOW IS THE TIME TO ADAPT</a:t>
            </a:r>
          </a:p>
          <a:p>
            <a:pPr lvl="1"/>
            <a:endParaRPr lang="en-GB" dirty="0">
              <a:cs typeface="Calibri"/>
            </a:endParaRPr>
          </a:p>
        </p:txBody>
      </p:sp>
      <p:pic>
        <p:nvPicPr>
          <p:cNvPr id="5" name="Picture 4">
            <a:extLst>
              <a:ext uri="{FF2B5EF4-FFF2-40B4-BE49-F238E27FC236}">
                <a16:creationId xmlns:a16="http://schemas.microsoft.com/office/drawing/2014/main" id="{3CED6F06-FD7A-43B0-9000-DC32467A61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0616" y="3789280"/>
            <a:ext cx="3240000" cy="2160000"/>
          </a:xfrm>
          <a:prstGeom prst="rect">
            <a:avLst/>
          </a:prstGeom>
        </p:spPr>
      </p:pic>
    </p:spTree>
    <p:extLst>
      <p:ext uri="{BB962C8B-B14F-4D97-AF65-F5344CB8AC3E}">
        <p14:creationId xmlns:p14="http://schemas.microsoft.com/office/powerpoint/2010/main" val="904081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1AAE-DA67-4A0B-A041-B72B368369AD}"/>
              </a:ext>
            </a:extLst>
          </p:cNvPr>
          <p:cNvSpPr>
            <a:spLocks noGrp="1"/>
          </p:cNvSpPr>
          <p:nvPr>
            <p:ph type="title"/>
          </p:nvPr>
        </p:nvSpPr>
        <p:spPr>
          <a:xfrm>
            <a:off x="838200" y="365125"/>
            <a:ext cx="10515600" cy="1325563"/>
          </a:xfrm>
        </p:spPr>
        <p:txBody>
          <a:bodyPr>
            <a:normAutofit/>
          </a:bodyPr>
          <a:lstStyle/>
          <a:p>
            <a:r>
              <a:rPr lang="en-US" sz="4000" b="1" dirty="0">
                <a:solidFill>
                  <a:schemeClr val="accent6">
                    <a:lumMod val="75000"/>
                  </a:schemeClr>
                </a:solidFill>
                <a:cs typeface="Calibri"/>
              </a:rPr>
              <a:t>Clinical Services: Medicines Use Reviews</a:t>
            </a:r>
            <a:endParaRPr lang="en-US" sz="4000" b="1" dirty="0">
              <a:solidFill>
                <a:schemeClr val="accent6">
                  <a:lumMod val="75000"/>
                </a:schemeClr>
              </a:solidFill>
            </a:endParaRPr>
          </a:p>
        </p:txBody>
      </p:sp>
      <p:sp>
        <p:nvSpPr>
          <p:cNvPr id="3" name="Content Placeholder 2">
            <a:extLst>
              <a:ext uri="{FF2B5EF4-FFF2-40B4-BE49-F238E27FC236}">
                <a16:creationId xmlns:a16="http://schemas.microsoft.com/office/drawing/2014/main" id="{E73EEFD7-8B12-4035-9DC4-DBAB9FDC77DF}"/>
              </a:ext>
            </a:extLst>
          </p:cNvPr>
          <p:cNvSpPr>
            <a:spLocks noGrp="1"/>
          </p:cNvSpPr>
          <p:nvPr>
            <p:ph idx="1"/>
          </p:nvPr>
        </p:nvSpPr>
        <p:spPr/>
        <p:txBody>
          <a:bodyPr vert="horz" wrap="square" lIns="91440" tIns="45720" rIns="91440" bIns="45720" numCol="1" rtlCol="0" anchor="t" anchorCtr="0" compatLnSpc="1">
            <a:prstTxWarp prst="textNoShape">
              <a:avLst/>
            </a:prstTxWarp>
            <a:normAutofit/>
          </a:bodyPr>
          <a:lstStyle/>
          <a:p>
            <a:r>
              <a:rPr lang="en-GB" dirty="0">
                <a:ea typeface="+mn-lt"/>
                <a:cs typeface="+mn-lt"/>
              </a:rPr>
              <a:t>MURs to be phased out as Structured Medication Reviews carried out by clinical pharmacists working within PCNs are introduced</a:t>
            </a:r>
            <a:endParaRPr lang="en-US" dirty="0">
              <a:ea typeface="+mn-lt"/>
              <a:cs typeface="+mn-lt"/>
            </a:endParaRPr>
          </a:p>
          <a:p>
            <a:r>
              <a:rPr lang="en-GB" dirty="0">
                <a:ea typeface="+mn-lt"/>
                <a:cs typeface="+mn-lt"/>
              </a:rPr>
              <a:t>Contractors will be able to provide up to</a:t>
            </a:r>
          </a:p>
          <a:p>
            <a:pPr lvl="1"/>
            <a:r>
              <a:rPr lang="en-GB" dirty="0">
                <a:ea typeface="+mn-lt"/>
                <a:cs typeface="+mn-lt"/>
              </a:rPr>
              <a:t>250 MURs during 2019/20 (max. 200 in H1)</a:t>
            </a:r>
          </a:p>
          <a:p>
            <a:pPr lvl="1"/>
            <a:r>
              <a:rPr lang="en-GB" dirty="0">
                <a:ea typeface="+mn-lt"/>
                <a:cs typeface="+mn-lt"/>
              </a:rPr>
              <a:t>100 in 2020/21</a:t>
            </a:r>
            <a:endParaRPr lang="en-US" dirty="0">
              <a:ea typeface="+mn-lt"/>
              <a:cs typeface="+mn-lt"/>
            </a:endParaRPr>
          </a:p>
          <a:p>
            <a:r>
              <a:rPr lang="en-GB" dirty="0">
                <a:ea typeface="+mn-lt"/>
                <a:cs typeface="+mn-lt"/>
              </a:rPr>
              <a:t>From 1</a:t>
            </a:r>
            <a:r>
              <a:rPr lang="en-GB" baseline="30000" dirty="0">
                <a:ea typeface="+mn-lt"/>
                <a:cs typeface="+mn-lt"/>
              </a:rPr>
              <a:t>st</a:t>
            </a:r>
            <a:r>
              <a:rPr lang="en-GB" dirty="0">
                <a:ea typeface="+mn-lt"/>
                <a:cs typeface="+mn-lt"/>
              </a:rPr>
              <a:t> October 2019/20, 70% of MURs must be for                         patients taking high-risk meds or post-discharge</a:t>
            </a:r>
            <a:endParaRPr lang="en-US" dirty="0">
              <a:ea typeface="+mn-lt"/>
              <a:cs typeface="+mn-lt"/>
            </a:endParaRPr>
          </a:p>
        </p:txBody>
      </p:sp>
      <p:pic>
        <p:nvPicPr>
          <p:cNvPr id="10" name="Graphic 9" descr="Boardroom">
            <a:extLst>
              <a:ext uri="{FF2B5EF4-FFF2-40B4-BE49-F238E27FC236}">
                <a16:creationId xmlns:a16="http://schemas.microsoft.com/office/drawing/2014/main" id="{5F2AE5AF-CB85-4E6E-B318-029142B06A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83390" y="3558468"/>
            <a:ext cx="2743200" cy="2743200"/>
          </a:xfrm>
          <a:prstGeom prst="rect">
            <a:avLst/>
          </a:prstGeom>
        </p:spPr>
      </p:pic>
    </p:spTree>
    <p:extLst>
      <p:ext uri="{BB962C8B-B14F-4D97-AF65-F5344CB8AC3E}">
        <p14:creationId xmlns:p14="http://schemas.microsoft.com/office/powerpoint/2010/main" val="3558682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66FA-47A3-4228-82A0-32BFBC84E055}"/>
              </a:ext>
            </a:extLst>
          </p:cNvPr>
          <p:cNvSpPr>
            <a:spLocks noGrp="1"/>
          </p:cNvSpPr>
          <p:nvPr>
            <p:ph type="title"/>
          </p:nvPr>
        </p:nvSpPr>
        <p:spPr>
          <a:xfrm>
            <a:off x="838200" y="365125"/>
            <a:ext cx="10515600" cy="1325563"/>
          </a:xfrm>
        </p:spPr>
        <p:txBody>
          <a:bodyPr/>
          <a:lstStyle/>
          <a:p>
            <a:r>
              <a:rPr lang="en-US" b="1" dirty="0">
                <a:solidFill>
                  <a:schemeClr val="accent6">
                    <a:lumMod val="75000"/>
                  </a:schemeClr>
                </a:solidFill>
                <a:cs typeface="Calibri"/>
              </a:rPr>
              <a:t>Clinical Services: Prevention</a:t>
            </a:r>
            <a:endParaRPr lang="en-US" b="1" dirty="0">
              <a:solidFill>
                <a:schemeClr val="accent6">
                  <a:lumMod val="75000"/>
                </a:schemeClr>
              </a:solidFill>
            </a:endParaRPr>
          </a:p>
        </p:txBody>
      </p:sp>
      <p:sp>
        <p:nvSpPr>
          <p:cNvPr id="3" name="Content Placeholder 2">
            <a:extLst>
              <a:ext uri="{FF2B5EF4-FFF2-40B4-BE49-F238E27FC236}">
                <a16:creationId xmlns:a16="http://schemas.microsoft.com/office/drawing/2014/main" id="{18796D4E-A160-4A08-8B5F-0F7558DADE18}"/>
              </a:ext>
            </a:extLst>
          </p:cNvPr>
          <p:cNvSpPr>
            <a:spLocks noGrp="1"/>
          </p:cNvSpPr>
          <p:nvPr>
            <p:ph idx="1"/>
          </p:nvPr>
        </p:nvSpPr>
        <p:spPr/>
        <p:txBody>
          <a:bodyPr vert="horz" wrap="square" lIns="91440" tIns="45720" rIns="91440" bIns="45720" numCol="1" rtlCol="0" anchor="t" anchorCtr="0" compatLnSpc="1">
            <a:prstTxWarp prst="textNoShape">
              <a:avLst/>
            </a:prstTxWarp>
            <a:normAutofit/>
          </a:bodyPr>
          <a:lstStyle/>
          <a:p>
            <a:r>
              <a:rPr lang="en-US" dirty="0">
                <a:cs typeface="Calibri"/>
              </a:rPr>
              <a:t>Level 1 Healthy Living Pharmacy an essential requirement by 1st April 2020</a:t>
            </a:r>
          </a:p>
          <a:p>
            <a:endParaRPr lang="en-US" dirty="0">
              <a:cs typeface="Calibri"/>
            </a:endParaRPr>
          </a:p>
          <a:p>
            <a:r>
              <a:rPr lang="en-US" dirty="0">
                <a:cs typeface="Calibri"/>
              </a:rPr>
              <a:t>Hepatitis C testing to be introduced in 2019/20</a:t>
            </a:r>
          </a:p>
          <a:p>
            <a:pPr lvl="1"/>
            <a:r>
              <a:rPr lang="en-US" dirty="0">
                <a:cs typeface="Calibri"/>
              </a:rPr>
              <a:t>open to people using needle and syringe programmes</a:t>
            </a:r>
          </a:p>
          <a:p>
            <a:pPr lvl="1"/>
            <a:r>
              <a:rPr lang="en-US" dirty="0">
                <a:cs typeface="Calibri"/>
              </a:rPr>
              <a:t>probably commissioned as an Advanced service</a:t>
            </a:r>
          </a:p>
          <a:p>
            <a:pPr lvl="1"/>
            <a:r>
              <a:rPr lang="en-US" dirty="0">
                <a:cs typeface="Calibri"/>
              </a:rPr>
              <a:t>time limited service</a:t>
            </a:r>
          </a:p>
          <a:p>
            <a:pPr lvl="1"/>
            <a:endParaRPr lang="en-US" dirty="0">
              <a:cs typeface="Calibri"/>
            </a:endParaRPr>
          </a:p>
          <a:p>
            <a:r>
              <a:rPr lang="en-US" dirty="0">
                <a:cs typeface="Calibri"/>
              </a:rPr>
              <a:t>Pilots of prevention services </a:t>
            </a:r>
            <a:r>
              <a:rPr lang="en-US" dirty="0" err="1">
                <a:cs typeface="Calibri"/>
              </a:rPr>
              <a:t>e.g</a:t>
            </a:r>
            <a:r>
              <a:rPr lang="en-US" dirty="0">
                <a:cs typeface="Calibri"/>
              </a:rPr>
              <a:t> CVD,  vaccination, point of care testing for minor illness,  stop smoking referrals from secondary care.</a:t>
            </a:r>
          </a:p>
          <a:p>
            <a:endParaRPr lang="en-US" dirty="0">
              <a:cs typeface="Calibri"/>
            </a:endParaRPr>
          </a:p>
          <a:p>
            <a:pPr marL="0" indent="0">
              <a:buNone/>
            </a:pPr>
            <a:endParaRPr lang="en-US" dirty="0">
              <a:cs typeface="Calibri"/>
            </a:endParaRPr>
          </a:p>
        </p:txBody>
      </p:sp>
      <p:pic>
        <p:nvPicPr>
          <p:cNvPr id="6" name="Picture 5">
            <a:extLst>
              <a:ext uri="{FF2B5EF4-FFF2-40B4-BE49-F238E27FC236}">
                <a16:creationId xmlns:a16="http://schemas.microsoft.com/office/drawing/2014/main" id="{C15B9C27-06DB-41A4-9D48-E93F900221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8768" y="2536521"/>
            <a:ext cx="3429857" cy="2286000"/>
          </a:xfrm>
          <a:prstGeom prst="rect">
            <a:avLst/>
          </a:prstGeom>
        </p:spPr>
      </p:pic>
    </p:spTree>
    <p:extLst>
      <p:ext uri="{BB962C8B-B14F-4D97-AF65-F5344CB8AC3E}">
        <p14:creationId xmlns:p14="http://schemas.microsoft.com/office/powerpoint/2010/main" val="316693714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A913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5568</TotalTime>
  <Words>2564</Words>
  <Application>Microsoft Macintosh PowerPoint</Application>
  <PresentationFormat>Widescreen</PresentationFormat>
  <Paragraphs>328</Paragraphs>
  <Slides>45</Slides>
  <Notes>45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New Pharmacy Contract, Primary Care Network and CPCS</vt:lpstr>
      <vt:lpstr>Welcome</vt:lpstr>
      <vt:lpstr>New Community Pharmacy Contractual Framework</vt:lpstr>
      <vt:lpstr>Summary of the deal</vt:lpstr>
      <vt:lpstr>October Drug Tariff</vt:lpstr>
      <vt:lpstr>October Drug Tariff   Transitional Payments</vt:lpstr>
      <vt:lpstr>What does this mean for  your businesses?</vt:lpstr>
      <vt:lpstr>Clinical Services: Medicines Use Reviews</vt:lpstr>
      <vt:lpstr>Clinical Services: Prevention</vt:lpstr>
      <vt:lpstr>Clinical Services: Medicines Optimisation</vt:lpstr>
      <vt:lpstr>Summary of the deal</vt:lpstr>
      <vt:lpstr>The Pharmacy Quality Scheme &amp; Terms of Service Changes</vt:lpstr>
      <vt:lpstr>Terms of Service</vt:lpstr>
      <vt:lpstr>Quality: Pharmacy Quality Scheme (PQS)</vt:lpstr>
      <vt:lpstr>Gateway Criteria</vt:lpstr>
      <vt:lpstr>Quality Domains</vt:lpstr>
      <vt:lpstr>Quality – PQS Quality Criteria​</vt:lpstr>
      <vt:lpstr>Quality – PQS Quality Criteria</vt:lpstr>
      <vt:lpstr>Quality – PQS Quality Criteria</vt:lpstr>
      <vt:lpstr>Quality – PQS Quality Criteria​</vt:lpstr>
      <vt:lpstr>VirtualOutcomes</vt:lpstr>
      <vt:lpstr>Quality - PQS declaration &amp; Resources </vt:lpstr>
      <vt:lpstr>Primary Care Networks (PCNs)</vt:lpstr>
      <vt:lpstr>What are Primary Care Networks?</vt:lpstr>
      <vt:lpstr>How will PCNs improve primary care?</vt:lpstr>
      <vt:lpstr>Why should community pharmacies  get involved?</vt:lpstr>
      <vt:lpstr>How can community pharmacies get involved?</vt:lpstr>
      <vt:lpstr>Next Steps</vt:lpstr>
      <vt:lpstr>Break Out Session</vt:lpstr>
      <vt:lpstr>Feedback and Actions </vt:lpstr>
      <vt:lpstr>NHS Community Pharmacist Consultation Service </vt:lpstr>
      <vt:lpstr>NHS Community Pharmacist  Consultation Service</vt:lpstr>
      <vt:lpstr>CPCS: why it’s important</vt:lpstr>
      <vt:lpstr>NHS Community Pharmacist Consultation Service</vt:lpstr>
      <vt:lpstr> Service Delivery – Key points for consideration before signing up </vt:lpstr>
      <vt:lpstr>Top 10 conditions NE</vt:lpstr>
      <vt:lpstr>DMIRS NE Consultations</vt:lpstr>
      <vt:lpstr>Lessons learnt from the Minor illness  pilot sites</vt:lpstr>
      <vt:lpstr>PharmOutcomes Guides</vt:lpstr>
      <vt:lpstr>PharmOutcomes Guides + Videos</vt:lpstr>
      <vt:lpstr>Annex C details</vt:lpstr>
      <vt:lpstr>Solutions </vt:lpstr>
      <vt:lpstr>Closing Points</vt:lpstr>
      <vt:lpstr>Questions</vt:lpstr>
      <vt:lpstr>Thank You and  Good Night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Irvine</dc:creator>
  <cp:lastModifiedBy>Louise Roxburgh</cp:lastModifiedBy>
  <cp:revision>140</cp:revision>
  <cp:lastPrinted>2019-11-20T08:11:39Z</cp:lastPrinted>
  <dcterms:created xsi:type="dcterms:W3CDTF">2019-03-19T19:36:44Z</dcterms:created>
  <dcterms:modified xsi:type="dcterms:W3CDTF">2019-12-05T12:06:36Z</dcterms:modified>
</cp:coreProperties>
</file>